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70" r:id="rId5"/>
    <p:sldId id="262" r:id="rId6"/>
    <p:sldId id="271" r:id="rId7"/>
    <p:sldId id="260" r:id="rId8"/>
    <p:sldId id="272" r:id="rId9"/>
    <p:sldId id="273" r:id="rId10"/>
    <p:sldId id="275" r:id="rId11"/>
    <p:sldId id="276" r:id="rId12"/>
    <p:sldId id="277" r:id="rId13"/>
    <p:sldId id="274" r:id="rId14"/>
    <p:sldId id="278" r:id="rId15"/>
    <p:sldId id="279" r:id="rId16"/>
    <p:sldId id="284" r:id="rId17"/>
    <p:sldId id="285" r:id="rId18"/>
    <p:sldId id="281" r:id="rId19"/>
    <p:sldId id="286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599" autoAdjust="0"/>
  </p:normalViewPr>
  <p:slideViewPr>
    <p:cSldViewPr>
      <p:cViewPr varScale="1">
        <p:scale>
          <a:sx n="108" d="100"/>
          <a:sy n="108" d="100"/>
        </p:scale>
        <p:origin x="600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3/31/2022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3/31/2022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3/31/2022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3/31/2022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3/31/2022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532112"/>
          </a:xfrm>
        </p:spPr>
        <p:txBody>
          <a:bodyPr/>
          <a:lstStyle/>
          <a:p>
            <a:r>
              <a:rPr lang="en-US" sz="4800" dirty="0"/>
              <a:t>Bangladesh </a:t>
            </a:r>
            <a:br>
              <a:rPr lang="en-US" sz="4800" dirty="0"/>
            </a:br>
            <a:r>
              <a:rPr lang="en-US" sz="4800" dirty="0"/>
              <a:t>Bank </a:t>
            </a:r>
            <a:br>
              <a:rPr lang="en-US" sz="4800" dirty="0"/>
            </a:br>
            <a:r>
              <a:rPr lang="en-US" sz="4800" dirty="0"/>
              <a:t>Heist </a:t>
            </a:r>
            <a:br>
              <a:rPr lang="en-US" sz="4800" dirty="0"/>
            </a:br>
            <a:r>
              <a:rPr lang="en-US" sz="4800" dirty="0"/>
              <a:t>2016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Mirza Kurtovic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F1D4-A135-4CD4-B2D4-DAF028AD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Initiating the transfers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C9053E7-7B1E-4421-A18E-80D315846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2" y="1988841"/>
            <a:ext cx="9143998" cy="4176464"/>
          </a:xfrm>
        </p:spPr>
        <p:txBody>
          <a:bodyPr>
            <a:normAutofit/>
          </a:bodyPr>
          <a:lstStyle/>
          <a:p>
            <a:r>
              <a:rPr lang="en-US" dirty="0"/>
              <a:t>The money from the 4 bank accounts was quickly withdrawn and laundered through casinos, where the electronic money transfers were converted to untraceable cash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2ECA93-F32E-49D2-A919-68B3CDA5A5B2}"/>
              </a:ext>
            </a:extLst>
          </p:cNvPr>
          <p:cNvSpPr/>
          <p:nvPr/>
        </p:nvSpPr>
        <p:spPr>
          <a:xfrm>
            <a:off x="1917948" y="3645024"/>
            <a:ext cx="2737438" cy="1750902"/>
          </a:xfrm>
          <a:prstGeom prst="rect">
            <a:avLst/>
          </a:prstGeom>
          <a:blipFill dpi="0" rotWithShape="1">
            <a:blip r:embed="rId2">
              <a:alphaModFix amt="77000"/>
            </a:blip>
            <a:srcRect/>
            <a:stretch>
              <a:fillRect/>
            </a:stretch>
          </a:blip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9A71C-4409-4FD0-96E4-D2B83F1BDF59}"/>
              </a:ext>
            </a:extLst>
          </p:cNvPr>
          <p:cNvSpPr/>
          <p:nvPr/>
        </p:nvSpPr>
        <p:spPr>
          <a:xfrm>
            <a:off x="5191534" y="4414403"/>
            <a:ext cx="2737438" cy="1750902"/>
          </a:xfrm>
          <a:prstGeom prst="rect">
            <a:avLst/>
          </a:prstGeom>
          <a:blipFill dpi="0" rotWithShape="1">
            <a:blip r:embed="rId3">
              <a:alphaModFix amt="77000"/>
            </a:blip>
            <a:srcRect/>
            <a:stretch>
              <a:fillRect/>
            </a:stretch>
          </a:blip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E8C991-F37F-4CC8-B521-6F834D50732A}"/>
              </a:ext>
            </a:extLst>
          </p:cNvPr>
          <p:cNvSpPr/>
          <p:nvPr/>
        </p:nvSpPr>
        <p:spPr>
          <a:xfrm>
            <a:off x="8470676" y="3068960"/>
            <a:ext cx="2737438" cy="1750902"/>
          </a:xfrm>
          <a:prstGeom prst="rect">
            <a:avLst/>
          </a:prstGeom>
          <a:blipFill dpi="0" rotWithShape="1">
            <a:blip r:embed="rId4">
              <a:alphaModFix amt="77000"/>
            </a:blip>
            <a:srcRect/>
            <a:stretch>
              <a:fillRect/>
            </a:stretch>
          </a:blip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98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6E6F-675D-48C0-BC14-CE8EF1DC0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Initiating the transfers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07113FC-399F-4658-8D1B-03BF01E28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2" y="1988841"/>
            <a:ext cx="9143998" cy="4176464"/>
          </a:xfrm>
        </p:spPr>
        <p:txBody>
          <a:bodyPr>
            <a:normAutofit/>
          </a:bodyPr>
          <a:lstStyle/>
          <a:p>
            <a:r>
              <a:rPr lang="en-US" dirty="0"/>
              <a:t>Unfortunately for the hackers, 30 transfer requests were automatically red flagged due to a company name on the details matching a shipping company blacklisted for evading US sanctions against Iran. $850 million Dollars in total were blocked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FA993-D6A0-46F8-8B97-E11FF882DD0F}"/>
              </a:ext>
            </a:extLst>
          </p:cNvPr>
          <p:cNvSpPr/>
          <p:nvPr/>
        </p:nvSpPr>
        <p:spPr>
          <a:xfrm>
            <a:off x="1845940" y="4005002"/>
            <a:ext cx="3960440" cy="2160241"/>
          </a:xfrm>
          <a:prstGeom prst="rect">
            <a:avLst/>
          </a:prstGeom>
          <a:blipFill dpi="0" rotWithShape="1">
            <a:blip r:embed="rId2">
              <a:alphaModFix amt="77000"/>
            </a:blip>
            <a:srcRect/>
            <a:stretch>
              <a:fillRect/>
            </a:stretch>
          </a:blip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125DE0-0343-429B-9C37-F50D85E8B734}"/>
              </a:ext>
            </a:extLst>
          </p:cNvPr>
          <p:cNvSpPr/>
          <p:nvPr/>
        </p:nvSpPr>
        <p:spPr>
          <a:xfrm>
            <a:off x="6705970" y="4005002"/>
            <a:ext cx="3960440" cy="2160241"/>
          </a:xfrm>
          <a:prstGeom prst="rect">
            <a:avLst/>
          </a:prstGeom>
          <a:blipFill dpi="0" rotWithShape="1">
            <a:blip r:embed="rId3">
              <a:alphaModFix amt="77000"/>
            </a:blip>
            <a:srcRect/>
            <a:stretch>
              <a:fillRect/>
            </a:stretch>
          </a:blipFill>
          <a:ln>
            <a:miter lim="800000"/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44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2F49E-3D7A-4831-9AE0-E2BC06832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Initiating the transfers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65F127E-83BE-453C-AEAC-4B81202FF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2" y="1988841"/>
            <a:ext cx="9143998" cy="4176464"/>
          </a:xfrm>
        </p:spPr>
        <p:txBody>
          <a:bodyPr>
            <a:normAutofit/>
          </a:bodyPr>
          <a:lstStyle/>
          <a:p>
            <a:r>
              <a:rPr lang="en-US" dirty="0"/>
              <a:t>Another lucky break was caught when an employee from the Pan Asian Bank in Sri Lanka noticed a spelling mistake on the receiving company’s name. The hackers misspelled “Shalika Foundation” as “Shalika </a:t>
            </a:r>
            <a:r>
              <a:rPr lang="en-US" dirty="0" err="1"/>
              <a:t>Fandation</a:t>
            </a:r>
            <a:r>
              <a:rPr lang="en-US" dirty="0"/>
              <a:t>”. This mistake cost them another $20 million Dollars.</a:t>
            </a:r>
          </a:p>
        </p:txBody>
      </p:sp>
    </p:spTree>
    <p:extLst>
      <p:ext uri="{BB962C8B-B14F-4D97-AF65-F5344CB8AC3E}">
        <p14:creationId xmlns:p14="http://schemas.microsoft.com/office/powerpoint/2010/main" val="1643292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9C52-1A48-4969-9974-2123BA94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reaction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4E1AD5E-0743-4B4A-BF98-289D91EA4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2" y="1988841"/>
            <a:ext cx="9143998" cy="4176464"/>
          </a:xfrm>
        </p:spPr>
        <p:txBody>
          <a:bodyPr>
            <a:normAutofit/>
          </a:bodyPr>
          <a:lstStyle/>
          <a:p>
            <a:r>
              <a:rPr lang="en-US" dirty="0"/>
              <a:t>By the time the workers at the Bangladesh Central Bank noticed the absurd amount of transfers it was too late.</a:t>
            </a:r>
          </a:p>
          <a:p>
            <a:r>
              <a:rPr lang="en-US" dirty="0"/>
              <a:t>Joined efforts between the FBI, Philippines and Bangladesh Governments to prevent money laundering in the region proved to be fruitless.</a:t>
            </a:r>
          </a:p>
          <a:p>
            <a:r>
              <a:rPr lang="en-US" dirty="0"/>
              <a:t>Two of the men responsible for setting up the 4 bank accounts were identified, but they fled to Macau before they could be apprehended </a:t>
            </a:r>
          </a:p>
        </p:txBody>
      </p:sp>
    </p:spTree>
    <p:extLst>
      <p:ext uri="{BB962C8B-B14F-4D97-AF65-F5344CB8AC3E}">
        <p14:creationId xmlns:p14="http://schemas.microsoft.com/office/powerpoint/2010/main" val="3931573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FF38-7D17-481E-8C66-C0750746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investigation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0D73E95-1359-458D-AF82-A51147958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2" y="1988841"/>
            <a:ext cx="9143998" cy="4176464"/>
          </a:xfrm>
        </p:spPr>
        <p:txBody>
          <a:bodyPr>
            <a:normAutofit/>
          </a:bodyPr>
          <a:lstStyle/>
          <a:p>
            <a:r>
              <a:rPr lang="en-US" dirty="0"/>
              <a:t>By analyzing the malware in the bank’s systems, Cyber Security experts uncovered similar tools and methods used in many other cyberattacks on financial institutions across the globe.</a:t>
            </a:r>
          </a:p>
          <a:p>
            <a:r>
              <a:rPr lang="en-US" dirty="0"/>
              <a:t>They uncovered the name of the attackers. It was a group called “Lazarus”</a:t>
            </a:r>
          </a:p>
          <a:p>
            <a:r>
              <a:rPr lang="en-US" dirty="0"/>
              <a:t>Possible connection with North Korea?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19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28DD-061D-4BBB-9131-CB480FCB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C5156-7F14-421F-B067-BC5EE41D00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88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61C2-3973-4E6D-85D1-CC110AB0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behind the attack</a:t>
            </a:r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EA44D626-67FD-45F4-8662-12060D70226C}"/>
              </a:ext>
            </a:extLst>
          </p:cNvPr>
          <p:cNvSpPr txBox="1">
            <a:spLocks/>
          </p:cNvSpPr>
          <p:nvPr/>
        </p:nvSpPr>
        <p:spPr>
          <a:xfrm>
            <a:off x="1732254" y="980728"/>
            <a:ext cx="5730309" cy="4680520"/>
          </a:xfrm>
          <a:prstGeom prst="rect">
            <a:avLst/>
          </a:prstGeom>
          <a:noFill/>
        </p:spPr>
        <p:txBody>
          <a:bodyPr vert="horz" lIns="91440" tIns="91440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Masterful reconnaissance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Timing and patience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Selecting attack vector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Escape plan</a:t>
            </a:r>
          </a:p>
        </p:txBody>
      </p:sp>
    </p:spTree>
    <p:extLst>
      <p:ext uri="{BB962C8B-B14F-4D97-AF65-F5344CB8AC3E}">
        <p14:creationId xmlns:p14="http://schemas.microsoft.com/office/powerpoint/2010/main" val="728861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2AB1-DD96-481B-9FF2-0D4F0918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28F76-082E-4354-9266-E3CED684D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0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C780-E7B3-4B80-9BD9-2573CBE9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prevention methods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BFF8C94-6EEA-4083-9ECA-3294C9EDA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2" y="1988841"/>
            <a:ext cx="9143998" cy="4176464"/>
          </a:xfrm>
        </p:spPr>
        <p:txBody>
          <a:bodyPr>
            <a:normAutofit fontScale="92500"/>
          </a:bodyPr>
          <a:lstStyle/>
          <a:p>
            <a:r>
              <a:rPr lang="en-US" dirty="0"/>
              <a:t>Spam filters, antivirus protection and awareness trainings</a:t>
            </a:r>
          </a:p>
          <a:p>
            <a:r>
              <a:rPr lang="en-US" dirty="0"/>
              <a:t>User management and role management by the principle of least privilege</a:t>
            </a:r>
          </a:p>
          <a:p>
            <a:r>
              <a:rPr lang="en-US" dirty="0"/>
              <a:t>Strong password policy</a:t>
            </a:r>
          </a:p>
          <a:p>
            <a:r>
              <a:rPr lang="en-US" dirty="0"/>
              <a:t>Use of multi-factor authentication whenever possible</a:t>
            </a:r>
          </a:p>
          <a:p>
            <a:r>
              <a:rPr lang="en-US" dirty="0"/>
              <a:t>Segmenting networks and securing remote access</a:t>
            </a:r>
          </a:p>
          <a:p>
            <a:r>
              <a:rPr lang="en-US" dirty="0"/>
              <a:t>Intrusion prevention/detection mechanisms</a:t>
            </a:r>
          </a:p>
          <a:p>
            <a:r>
              <a:rPr lang="en-US" dirty="0"/>
              <a:t>Monitoring user and account activity do detect threats and implementing secondary verification/review systems on large transfers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28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1E6270-AB34-4E50-88EB-CF9957FEF58D}"/>
              </a:ext>
            </a:extLst>
          </p:cNvPr>
          <p:cNvSpPr txBox="1"/>
          <p:nvPr/>
        </p:nvSpPr>
        <p:spPr>
          <a:xfrm>
            <a:off x="3778137" y="2773436"/>
            <a:ext cx="4632550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400" dirty="0"/>
              <a:t>THANK YOU FOR</a:t>
            </a:r>
          </a:p>
          <a:p>
            <a:pPr algn="ctr">
              <a:lnSpc>
                <a:spcPct val="90000"/>
              </a:lnSpc>
            </a:pPr>
            <a:r>
              <a:rPr lang="en-US" sz="4400" dirty="0"/>
              <a:t>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179408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The attack</a:t>
            </a:r>
          </a:p>
          <a:p>
            <a:r>
              <a:rPr lang="en-US" dirty="0"/>
              <a:t>Further investigation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Possible prevention methods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C40BD-0A62-4D92-AC0C-876DC1168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The heist was carried out in February 2016 in Bangladesh</a:t>
            </a:r>
          </a:p>
          <a:p>
            <a:r>
              <a:rPr lang="en-US" sz="2000" dirty="0"/>
              <a:t>Hackers broke into the Bangladesh Central Bank systems</a:t>
            </a:r>
          </a:p>
          <a:p>
            <a:r>
              <a:rPr lang="en-US" sz="2000" dirty="0"/>
              <a:t>35 fraudulent transactions totaling $951 million</a:t>
            </a:r>
          </a:p>
          <a:p>
            <a:r>
              <a:rPr lang="en-US" sz="2000" dirty="0"/>
              <a:t>4 successful transfers, hackers netting $81 million</a:t>
            </a:r>
          </a:p>
          <a:p>
            <a:r>
              <a:rPr lang="en-US" sz="2000" dirty="0"/>
              <a:t>Dubbed the greatest </a:t>
            </a:r>
            <a:r>
              <a:rPr lang="en-US" sz="2000" dirty="0" err="1"/>
              <a:t>cyberheist</a:t>
            </a:r>
            <a:r>
              <a:rPr lang="en-US" sz="2000" dirty="0"/>
              <a:t> and the greatest bank heist in history</a:t>
            </a:r>
          </a:p>
          <a:p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399A7B-2AE8-4BBC-81E2-3916027CC0BD}"/>
              </a:ext>
            </a:extLst>
          </p:cNvPr>
          <p:cNvSpPr/>
          <p:nvPr/>
        </p:nvSpPr>
        <p:spPr>
          <a:xfrm>
            <a:off x="549796" y="2564904"/>
            <a:ext cx="2774421" cy="1755400"/>
          </a:xfrm>
          <a:prstGeom prst="rect">
            <a:avLst/>
          </a:prstGeom>
          <a:blipFill dpi="0" rotWithShape="1">
            <a:blip r:embed="rId2">
              <a:alphaModFix amt="72000"/>
            </a:blip>
            <a:srcRect/>
            <a:stretch>
              <a:fillRect/>
            </a:stretch>
          </a:blip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30C170-F922-42C1-8FE6-79A7784B88FA}"/>
              </a:ext>
            </a:extLst>
          </p:cNvPr>
          <p:cNvSpPr/>
          <p:nvPr/>
        </p:nvSpPr>
        <p:spPr>
          <a:xfrm>
            <a:off x="1125860" y="1052736"/>
            <a:ext cx="2737438" cy="1750902"/>
          </a:xfrm>
          <a:prstGeom prst="rect">
            <a:avLst/>
          </a:prstGeom>
          <a:blipFill dpi="0" rotWithShape="1">
            <a:blip r:embed="rId3">
              <a:alphaModFix amt="77000"/>
            </a:blip>
            <a:srcRect/>
            <a:stretch>
              <a:fillRect/>
            </a:stretch>
          </a:blip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7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19C79B-47E5-4B94-B900-2257ED5E2154}"/>
              </a:ext>
            </a:extLst>
          </p:cNvPr>
          <p:cNvSpPr txBox="1"/>
          <p:nvPr/>
        </p:nvSpPr>
        <p:spPr>
          <a:xfrm>
            <a:off x="2422004" y="2925785"/>
            <a:ext cx="7344816" cy="840230"/>
          </a:xfrm>
          <a:prstGeom prst="rect">
            <a:avLst/>
          </a:prstGeom>
          <a:noFill/>
          <a:effectLst>
            <a:reflection stA="0" endPos="65000" dist="50800" dir="5400000" sy="-100000" algn="bl" rotWithShape="0"/>
            <a:softEdge rad="0"/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chemeClr val="tx1">
                    <a:alpha val="88000"/>
                  </a:schemeClr>
                </a:solidFill>
                <a:effectLst>
                  <a:glow rad="127000">
                    <a:schemeClr val="accent1">
                      <a:alpha val="0"/>
                    </a:schemeClr>
                  </a:glow>
                  <a:reflection stA="0" endPos="65000" dist="50800" dir="5400000" sy="-100000" algn="bl" rotWithShape="0"/>
                </a:effectLst>
              </a:rPr>
              <a:t>HOW DID IT HAPPEN?</a:t>
            </a: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EAD0-A02E-44A9-8CC6-0CD3F577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Attack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E4243-7A0C-40C9-B04D-F11368128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50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preparation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2" y="1988841"/>
            <a:ext cx="9143998" cy="4176464"/>
          </a:xfrm>
        </p:spPr>
        <p:txBody>
          <a:bodyPr>
            <a:normAutofit/>
          </a:bodyPr>
          <a:lstStyle/>
          <a:p>
            <a:r>
              <a:rPr lang="en-US" dirty="0"/>
              <a:t>In May 2015, a group of men opened 4 bank accounts in the Philippines</a:t>
            </a:r>
          </a:p>
          <a:p>
            <a:r>
              <a:rPr lang="en-US" dirty="0"/>
              <a:t>In January 2016, an employee at the Bangladesh Central bank opens an infected email, compromising the entire internal network</a:t>
            </a:r>
          </a:p>
          <a:p>
            <a:r>
              <a:rPr lang="en-US" dirty="0"/>
              <a:t>The hackers’ malware was designed to steal credentials and enabled lateral movement to connected systems</a:t>
            </a:r>
          </a:p>
          <a:p>
            <a:r>
              <a:rPr lang="en-US" dirty="0"/>
              <a:t>32 systems were compromised before moving to machines connected to the SWIFT financial network</a:t>
            </a: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EBA8-8980-4A6D-A18A-36BD56B9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preparation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6FC8EA5-18B0-4A30-9218-CE9C4FF0A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2" y="1988841"/>
            <a:ext cx="9143998" cy="4176464"/>
          </a:xfrm>
        </p:spPr>
        <p:txBody>
          <a:bodyPr>
            <a:normAutofit/>
          </a:bodyPr>
          <a:lstStyle/>
          <a:p>
            <a:r>
              <a:rPr lang="en-US" dirty="0"/>
              <a:t>Hiding in plain sight, the hackers could observe employees and their actions, while learning how financial messages are processed within the SWIFT system</a:t>
            </a:r>
          </a:p>
          <a:p>
            <a:r>
              <a:rPr lang="en-US" dirty="0"/>
              <a:t>The hackers interfered with connected processes to mask their presence in the system</a:t>
            </a:r>
          </a:p>
          <a:p>
            <a:r>
              <a:rPr lang="en-US" dirty="0"/>
              <a:t>They detected an automated printer connected to the SWIFT network that printed out backlogs of transactions</a:t>
            </a:r>
          </a:p>
          <a:p>
            <a:r>
              <a:rPr lang="en-US" dirty="0"/>
              <a:t>The printer was deliberately sabotaged  to distract the employees and hide the fraudulent transactions</a:t>
            </a:r>
          </a:p>
        </p:txBody>
      </p:sp>
    </p:spTree>
    <p:extLst>
      <p:ext uri="{BB962C8B-B14F-4D97-AF65-F5344CB8AC3E}">
        <p14:creationId xmlns:p14="http://schemas.microsoft.com/office/powerpoint/2010/main" val="1763552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4686B-AB2B-4C96-9A28-6EE8E0FA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Initiating the transfers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E7CF7FE-E8E1-482B-93CE-48ABF0835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2" y="1988841"/>
            <a:ext cx="9143998" cy="4176464"/>
          </a:xfrm>
        </p:spPr>
        <p:txBody>
          <a:bodyPr>
            <a:normAutofit/>
          </a:bodyPr>
          <a:lstStyle/>
          <a:p>
            <a:r>
              <a:rPr lang="en-US" dirty="0"/>
              <a:t>On February 6</a:t>
            </a:r>
            <a:r>
              <a:rPr lang="en-US" baseline="30000" dirty="0"/>
              <a:t>th</a:t>
            </a:r>
            <a:r>
              <a:rPr lang="en-US" dirty="0"/>
              <a:t> 2016, 35 phony transfers were sent via SWIFT to the Federal Reserve Bank of New York</a:t>
            </a:r>
          </a:p>
          <a:p>
            <a:r>
              <a:rPr lang="en-US" dirty="0"/>
              <a:t>The details of the requests stated that the funds are to be transferred from New York to various accounts set up across Asia</a:t>
            </a:r>
          </a:p>
          <a:p>
            <a:r>
              <a:rPr lang="en-US" dirty="0"/>
              <a:t> $20 million USD were transferred to a Pan Asia Bank in Sri Lanka to a non-profit company called the “Shalika Foundation”</a:t>
            </a:r>
          </a:p>
          <a:p>
            <a:r>
              <a:rPr lang="en-US" dirty="0"/>
              <a:t>$81 million USD arrived to the 4 bank accounts set up under fake identities in a branch of the RCBC bank in the Philippines</a:t>
            </a:r>
          </a:p>
        </p:txBody>
      </p:sp>
    </p:spTree>
    <p:extLst>
      <p:ext uri="{BB962C8B-B14F-4D97-AF65-F5344CB8AC3E}">
        <p14:creationId xmlns:p14="http://schemas.microsoft.com/office/powerpoint/2010/main" val="4008871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366</TotalTime>
  <Words>637</Words>
  <Application>Microsoft Office PowerPoint</Application>
  <PresentationFormat>Custom</PresentationFormat>
  <Paragraphs>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Consolas</vt:lpstr>
      <vt:lpstr>Corbel</vt:lpstr>
      <vt:lpstr>Wingdings</vt:lpstr>
      <vt:lpstr>Chalkboard 16x9</vt:lpstr>
      <vt:lpstr>Bangladesh  Bank  Heist  2016</vt:lpstr>
      <vt:lpstr>Contents</vt:lpstr>
      <vt:lpstr>The Heist</vt:lpstr>
      <vt:lpstr>PowerPoint Presentation</vt:lpstr>
      <vt:lpstr>PowerPoint Presentation</vt:lpstr>
      <vt:lpstr>The Attack</vt:lpstr>
      <vt:lpstr>The preparation</vt:lpstr>
      <vt:lpstr>The preparation</vt:lpstr>
      <vt:lpstr>Initiating the transfers</vt:lpstr>
      <vt:lpstr>Initiating the transfers</vt:lpstr>
      <vt:lpstr>Initiating the transfers</vt:lpstr>
      <vt:lpstr>Initiating the transfers</vt:lpstr>
      <vt:lpstr>The reaction</vt:lpstr>
      <vt:lpstr>Further investigation</vt:lpstr>
      <vt:lpstr>Analysis</vt:lpstr>
      <vt:lpstr>Key concepts behind the attack</vt:lpstr>
      <vt:lpstr>Conclusion</vt:lpstr>
      <vt:lpstr>Possible prevention methods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Bangladesh Bank Heist 2016</dc:title>
  <dc:creator>Mirza Kurtovic</dc:creator>
  <cp:lastModifiedBy>Mirza Kurtovic</cp:lastModifiedBy>
  <cp:revision>1</cp:revision>
  <dcterms:created xsi:type="dcterms:W3CDTF">2022-03-31T13:58:23Z</dcterms:created>
  <dcterms:modified xsi:type="dcterms:W3CDTF">2022-03-31T20:05:02Z</dcterms:modified>
</cp:coreProperties>
</file>