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Palatino Linotype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alatinoLinotype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alatinoLinotype-italic.fntdata"/><Relationship Id="rId47" Type="http://schemas.openxmlformats.org/officeDocument/2006/relationships/font" Target="fonts/PalatinoLinotype-bold.fntdata"/><Relationship Id="rId49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6e913869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6e913869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6e913869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6e9138692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6e9138692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86e9138692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6e9138692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6e9138692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86e9138692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6e9138692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6e9138692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86e9138692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6e9138692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6e9138692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86e9138692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6e9138692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6e9138692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86e9138692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6e9138692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6e9138692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86e9138692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6e9138692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6e9138692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86e9138692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6e9138692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6e9138692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86e9138692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6e9138692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6e9138692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86e9138692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4bc8c6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4bc8c6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804bc8c63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6e9138692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6e9138692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86e9138692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6e9138692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6e9138692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86e9138692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6e9138692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6e9138692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86e9138692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6e9138692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6e9138692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86e9138692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6e9138692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6e9138692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86e9138692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6e9138692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6e9138692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86e9138692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6e9138692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6e9138692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86e9138692_0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e9138692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e9138692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86e9138692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6e9138692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6e9138692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86e9138692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6e9138692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6e9138692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86e9138692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82bf730a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82bf730a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782bf730a0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e9138692_0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e9138692_0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86e9138692_0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6e9138692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6e9138692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86e9138692_0_2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6e9138692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6e9138692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86e9138692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e9138692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e9138692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86e9138692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6e9138692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6e9138692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86e9138692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6e9138692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6e9138692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86e9138692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6e9138692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6e9138692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86e9138692_0_2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6e9138692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6e9138692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86e9138692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6e9138692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6e9138692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86e9138692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6e9138692_0_2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6e9138692_0_2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86e9138692_0_2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82bf730a0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82bf730a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82bf730a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6e9138692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86e9138692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6e913869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6e913869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86e913869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04bc8c636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04bc8c63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804bc8c636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6e9138692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6e913869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86e9138692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6e9138692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6e9138692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86e9138692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6e9138692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6e9138692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6e9138692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">
  <p:cSld name="Title-Slide-w-Footer">
    <p:bg>
      <p:bgPr>
        <a:solidFill>
          <a:srgbClr val="3C3C3C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2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rgbClr val="3C3C3C">
                <a:alpha val="9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ight-Text-Slide-Blue-Title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  <a:defRPr sz="36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Blue-Title">
  <p:cSld name="Dark-Text-Slide-Blue-Title">
    <p:bg>
      <p:bgPr>
        <a:solidFill>
          <a:srgbClr val="3C3C3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-Text-Slide-Orange-Title">
  <p:cSld name="Dark-Text-Slide-Orange-Title">
    <p:bg>
      <p:bgPr>
        <a:solidFill>
          <a:srgbClr val="3C3C3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Palatino Linotype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800"/>
              </a:spcBef>
              <a:spcAft>
                <a:spcPts val="0"/>
              </a:spcAft>
              <a:buClr>
                <a:srgbClr val="BCBCBE"/>
              </a:buClr>
              <a:buSzPts val="4000"/>
              <a:buChar char="•"/>
              <a:defRPr sz="4000">
                <a:solidFill>
                  <a:srgbClr val="BCBCBE"/>
                </a:solidFill>
              </a:defRPr>
            </a:lvl1pPr>
            <a:lvl2pPr indent="-457200" lvl="1" marL="914400" algn="l">
              <a:spcBef>
                <a:spcPts val="720"/>
              </a:spcBef>
              <a:spcAft>
                <a:spcPts val="0"/>
              </a:spcAft>
              <a:buClr>
                <a:srgbClr val="BCBCBE"/>
              </a:buClr>
              <a:buSzPts val="3600"/>
              <a:buChar char="–"/>
              <a:defRPr sz="3600">
                <a:solidFill>
                  <a:srgbClr val="BCBCBE"/>
                </a:solidFill>
              </a:defRPr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rgbClr val="BCBCBE"/>
              </a:buClr>
              <a:buSzPts val="3200"/>
              <a:buChar char="•"/>
              <a:defRPr sz="3200">
                <a:solidFill>
                  <a:srgbClr val="BCBCBE"/>
                </a:solidFill>
              </a:defRPr>
            </a:lvl3pPr>
            <a:lvl4pPr indent="-406400" lvl="3" marL="18288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–"/>
              <a:defRPr sz="2800">
                <a:solidFill>
                  <a:srgbClr val="BCBCBE"/>
                </a:solidFill>
              </a:defRPr>
            </a:lvl4pPr>
            <a:lvl5pPr indent="-406400" lvl="4" marL="2286000" algn="l">
              <a:spcBef>
                <a:spcPts val="560"/>
              </a:spcBef>
              <a:spcAft>
                <a:spcPts val="0"/>
              </a:spcAft>
              <a:buClr>
                <a:srgbClr val="BCBCBE"/>
              </a:buClr>
              <a:buSzPts val="2800"/>
              <a:buChar char="»"/>
              <a:defRPr sz="2800">
                <a:solidFill>
                  <a:srgbClr val="BCBCB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-Slide-w-Footer+Orange">
  <p:cSld name="Title-Slide-w-Footer+Orange">
    <p:bg>
      <p:bgPr>
        <a:solidFill>
          <a:srgbClr val="3C3C3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" name="Google Shape;35;p6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16113" y="3505200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80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  <a:defRPr i="1">
                <a:solidFill>
                  <a:srgbClr val="D2D2D3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Logo">
  <p:cSld name="Transition-Slide-Logo">
    <p:bg>
      <p:bgPr>
        <a:solidFill>
          <a:srgbClr val="3C3C3C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7100" y="762000"/>
            <a:ext cx="5562600" cy="72438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ansition-slide-no-Logo">
  <p:cSld name="Transition-slide-no-Logo">
    <p:bg>
      <p:bgPr>
        <a:solidFill>
          <a:srgbClr val="3C3C3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28600" y="3276600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  <a:defRPr>
                <a:solidFill>
                  <a:srgbClr val="D2D2D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/>
        </p:nvSpPr>
        <p:spPr>
          <a:xfrm>
            <a:off x="1916723" y="3395366"/>
            <a:ext cx="834364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2400"/>
              <a:buFont typeface="Palatino Linotype"/>
              <a:buNone/>
            </a:pPr>
            <a:r>
              <a:t/>
            </a:r>
            <a:endParaRPr sz="2400">
              <a:solidFill>
                <a:srgbClr val="D2D2D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Orange">
  <p:cSld name="Old-Transition-Oran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ld-Transition-Blue">
  <p:cSld name="Old-Transition-Blu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609600" y="41910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alatino Linotype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 flipH="1" rot="10800000">
            <a:off x="0" y="6248400"/>
            <a:ext cx="121920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Palatino Linotype"/>
              <a:buNone/>
              <a:defRPr b="0" i="0" sz="4400" u="none" cap="none" strike="noStrike">
                <a:solidFill>
                  <a:schemeClr val="accent3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57200" lvl="1" marL="9144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–"/>
              <a:defRPr b="0" i="0" sz="3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431800" lvl="2" marL="1371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406400" lvl="3" marL="18288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304800" y="6248400"/>
            <a:ext cx="115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380667" y="6422395"/>
            <a:ext cx="181171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www.networktocode.com</a:t>
            </a:r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419600" y="6422395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 Code</a:t>
            </a:r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36729" y="6354796"/>
            <a:ext cx="2874604" cy="3743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digitalocean/pynetbox" TargetMode="External"/><Relationship Id="rId4" Type="http://schemas.openxmlformats.org/officeDocument/2006/relationships/hyperlink" Target="https://github.com/netbox-community/go-netbox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1931633" y="1978523"/>
            <a:ext cx="832873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</a:pPr>
            <a:r>
              <a:rPr lang="en-US"/>
              <a:t>NetBox </a:t>
            </a:r>
            <a:r>
              <a:rPr lang="en-US"/>
              <a:t>Extensibility Overview</a:t>
            </a:r>
            <a:endParaRPr/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1924038" y="4160775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lang="en-US"/>
              <a:t>NetBox Day, May 19th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John Anderson, Principal Consultant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NetBox Maintainer</a:t>
            </a:r>
            <a:endParaRPr i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528888" y="478400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fields are included in the object form when creating/editing items.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88" y="1412550"/>
            <a:ext cx="45243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8863" y="4506700"/>
            <a:ext cx="29146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528875" y="3624038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They are then displayed on the object’s detail page.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3213" y="3135100"/>
            <a:ext cx="360997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7369500" y="2157688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fields are natively supported in the REST API for both read and write.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Links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Dynamically generated link buttons (URLs)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Links are templated by accessing attributes of a primary object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Great for linking NetBox data directly to other systems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7630200" y="1615625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links are created in the NetBox admin portal.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Select the primary object type the link will apply to, then specify a template to generate the link text and the URL.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Templates are created using Jinja2.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50" y="275350"/>
            <a:ext cx="7325401" cy="560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1866900"/>
            <a:ext cx="978217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150" y="1809750"/>
            <a:ext cx="97917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Webhooks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Send event data from NetBox to external systems via HTTP requests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Triggered on object create, update, and delete events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Great for updating/notifying other systems of live events in NetBox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26" y="317625"/>
            <a:ext cx="6518303" cy="57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7333100" y="2086900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Like the other features, Webhooks are also managed in the admin portal.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Here we specify the object type(s) and the action(s) to which we want to register this webhook.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25" y="81975"/>
            <a:ext cx="7716049" cy="60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304775" y="1523425"/>
            <a:ext cx="3947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 also need to specify where and how to send the HTTP request.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Webhooks can optionally define user 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specified HTTP headers and the actual request body.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Both are templated using Jinja2, like before.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Export Templates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Render custom representations of objects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Great for custom CSV exports or generating 3rd party system configurations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50" y="111425"/>
            <a:ext cx="7142300" cy="60026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7497025" y="1963975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Export templates are 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written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in Jinja2 and you can define a specific MIME type and file extension.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basic operation of an export template is to loop through a list a objects and arrange the data in some defined format.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NetBox extensibility landscape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 cases and options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725" y="2286000"/>
            <a:ext cx="3971925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/>
        </p:nvSpPr>
        <p:spPr>
          <a:xfrm>
            <a:off x="5727075" y="1751950"/>
            <a:ext cx="6208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prefix,site,allocated,role,size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5.101.96.0/21,AMS2,2016-06-22,Customer,2048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5.101.104.0/22,AMS2,2016-06-22,Customer,1024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10.27.0.0/16,AMS2,2016-06-22,HV Management,65536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10.86.0.0/15,AMS2,2017-10-24,Underlay,131072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10.86.0.0/18,AMS2,2017-10-31,Underlay,16384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10.86.0.0/20,AMS2,2017-10-31,Infrastructure,4096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10.86.0.0/23,AMS2,2017-11-01,Infrastructure,512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948938" y="1410750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Export templates are listed under Export on each object type’s List view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</a:t>
            </a:r>
            <a:endParaRPr/>
          </a:p>
        </p:txBody>
      </p:sp>
      <p:sp>
        <p:nvSpPr>
          <p:cNvPr id="224" name="Google Shape;224;p31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Perhaps the “bread and butter” of automation use cases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Read and write data to and from NetBox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Several client </a:t>
            </a:r>
            <a:r>
              <a:rPr lang="en-US"/>
              <a:t>libraries</a:t>
            </a:r>
            <a:r>
              <a:rPr lang="en-US"/>
              <a:t>, or raw HTTP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00" y="143450"/>
            <a:ext cx="8863550" cy="59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 txBox="1"/>
          <p:nvPr/>
        </p:nvSpPr>
        <p:spPr>
          <a:xfrm>
            <a:off x="130600" y="1502925"/>
            <a:ext cx="2932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Browsable API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Nice for quickly checking API endpoints/filters.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Generally you can prepend a Web UI URL with /api/ to see the data in the browsable API.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18924" cy="58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7937575" y="1748825"/>
            <a:ext cx="39984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Swagger UI is also 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available</a:t>
            </a: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at 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http://netbox/api/docs/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 API - Clients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pynetbox - Python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uFill>
                  <a:noFill/>
                </a:uFill>
                <a:hlinkClick r:id="rId3"/>
              </a:rPr>
              <a:t>https://github.com/digitalocean/pynetbox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go-netbox - Go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uFill>
                  <a:noFill/>
                </a:uFill>
                <a:hlinkClick r:id="rId4"/>
              </a:rPr>
              <a:t>https://github.com/netbox-community/go-netbox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Reports</a:t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User created Python scripts which validate data in NetBox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Reports API provides the “</a:t>
            </a:r>
            <a:r>
              <a:rPr lang="en-US"/>
              <a:t>boilerplate</a:t>
            </a:r>
            <a:r>
              <a:rPr lang="en-US"/>
              <a:t>” to execute a script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Reports log the success or failure of objects </a:t>
            </a:r>
            <a:r>
              <a:rPr lang="en-US"/>
              <a:t>against</a:t>
            </a:r>
            <a:r>
              <a:rPr lang="en-US"/>
              <a:t> the validation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860625" y="133200"/>
            <a:ext cx="11075400" cy="5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dcim.models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extras.reports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Report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DeviceHostnameReport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Report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description = 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"Verify each device conforms to naming convention"</a:t>
            </a:r>
            <a:endParaRPr sz="16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test_devices_at_lax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Device.objects.filter(</a:t>
            </a:r>
            <a:r>
              <a:rPr lang="en-US" sz="16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site__name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'LAX'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re.match(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6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'lax-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core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sz="16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6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-\d\d'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device.name):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.log_success(device)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6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.log_failure(device, </a:t>
            </a:r>
            <a:r>
              <a:rPr lang="en-US" sz="16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"Hostname does not conform to standard!"</a:t>
            </a:r>
            <a:r>
              <a:rPr lang="en-US" sz="16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225" y="459775"/>
            <a:ext cx="8153400" cy="52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233025" y="1789800"/>
            <a:ext cx="34656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Report results indicate a summary of the execution and list all objects that fail.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Reports may also be executed from the REST API.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Scripts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User created Python scripts that perform generic actions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Very similar to reports, but they accept user input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Great for </a:t>
            </a:r>
            <a:r>
              <a:rPr lang="en-US"/>
              <a:t>exerting</a:t>
            </a:r>
            <a:r>
              <a:rPr lang="en-US"/>
              <a:t> </a:t>
            </a:r>
            <a:r>
              <a:rPr lang="en-US"/>
              <a:t>business</a:t>
            </a:r>
            <a:r>
              <a:rPr lang="en-US"/>
              <a:t> logic within NetBox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/>
        </p:nvSpPr>
        <p:spPr>
          <a:xfrm>
            <a:off x="788905" y="-45464"/>
            <a:ext cx="12192000" cy="7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django.utils.text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slugify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dcim.choices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DeviceStatusChoices, SiteStatusChoices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dcim.models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Device, DeviceRole, DeviceType, Site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extras.scripts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NewBranchScript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name =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"New Branch"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description =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"Provision a new branch site"</a:t>
            </a:r>
            <a:endParaRPr sz="12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field_order = [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'site_name'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'switch_count'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site_name = StringVar(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"Name of the new site"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switch_count = IntegerVar(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"Number of access switches to create"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Create the new site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site = Site(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=data[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'site_name'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=slugify(data[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'site_name'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]),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=SiteStatusChoices.STATUS_PLANNED)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site.save()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.log_success(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"Created new site: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.format(site))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Create access switches</a:t>
            </a:r>
            <a:endParaRPr sz="120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switch_role = DeviceRole.objects.get(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'Access Switch'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2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data[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'switch_count'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lang="en-US" sz="12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switch = Device(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device_type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=DeviceType.objects.get(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'Catalyst 3560X-48T'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-switch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.format(site.slug, i),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=site,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=DeviceStatusChoices.STATUS_PLANNED,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device_role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=switch_role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switch.save()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.log_success(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"Created new switch: </a:t>
            </a:r>
            <a:r>
              <a:rPr lang="en-US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2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.format(switch))</a:t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Extensibility?</a:t>
            </a:r>
            <a:endParaRPr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609600" y="1600200"/>
            <a:ext cx="112935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Core features that allow users to enhance NetBox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Allow teams to better integrate NetBox into their workflows and </a:t>
            </a:r>
            <a:r>
              <a:rPr lang="en-US"/>
              <a:t>organization at large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Many of these features become necessities for automation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63950"/>
            <a:ext cx="5882125" cy="59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6820775" y="1482425"/>
            <a:ext cx="5104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Scripts take user input bounded by the variables defined in the script.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Those input types can include: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String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Text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Integer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Boolean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Choice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Object (reference existing data in NetBox)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File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IP Address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alatino Linotype"/>
              <a:buChar char="●"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IP Network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275" y="142025"/>
            <a:ext cx="4078950" cy="590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704300" y="1369725"/>
            <a:ext cx="5104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Scripts run inside an atomic database transaction and can easily be rolled back during execution.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Scripts include a log much like Reports and also allow for direct output of data, such as a CSV or YAML.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/>
        </p:nvSpPr>
        <p:spPr>
          <a:xfrm>
            <a:off x="973300" y="0"/>
            <a:ext cx="1219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dcim.models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Device, Site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extras.reports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Report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utilities.forms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APISelect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DeviceHostnameReport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name = 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"Naming Convention Check"</a:t>
            </a:r>
            <a:endParaRPr sz="1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description = 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"Verify each device conforms to naming convention"</a:t>
            </a:r>
            <a:endParaRPr sz="15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field_order = [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'site'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site = ObjectVar(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"Site"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Site.objects.all(),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widget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=APISelect()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Device.objects.filter(</a:t>
            </a:r>
            <a:r>
              <a:rPr lang="en-US" sz="15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site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=data[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'site'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re.match(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15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'lax-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core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sz="15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500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-\d\d'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device.name):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.log_success(device)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15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.log_failure(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device</a:t>
            </a:r>
            <a:r>
              <a:rPr lang="en-US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5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Hostname does not conform to standard!"</a:t>
            </a:r>
            <a:r>
              <a:rPr lang="en-US" sz="15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825" y="1197450"/>
            <a:ext cx="6191250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00" y="1208050"/>
            <a:ext cx="5543549" cy="3931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Plugins Framework</a:t>
            </a:r>
            <a:endParaRPr/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Developer centric toolkit for creating NetBox plugins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Launched as a part of v2.8.0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Allows packaging of entirely new functionality that sits on top of NetBox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Can create new models, views, APIs, etc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Can extend existing primary object views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175" y="941275"/>
            <a:ext cx="31051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2825" y="163925"/>
            <a:ext cx="5282575" cy="5949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/>
        </p:nvSpPr>
        <p:spPr>
          <a:xfrm>
            <a:off x="550625" y="3142200"/>
            <a:ext cx="5104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Plugins can add Web UI menu items, forms, views, etc.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326575"/>
            <a:ext cx="10201275" cy="5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00" y="177700"/>
            <a:ext cx="3904750" cy="591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825" y="1842088"/>
            <a:ext cx="5286675" cy="41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7"/>
          <p:cNvSpPr txBox="1"/>
          <p:nvPr/>
        </p:nvSpPr>
        <p:spPr>
          <a:xfrm>
            <a:off x="6198438" y="386200"/>
            <a:ext cx="5104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Plugins also support their own namespaced REST APIs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25" y="510975"/>
            <a:ext cx="51054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20175"/>
            <a:ext cx="11887202" cy="3423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694050" y="826988"/>
            <a:ext cx="5104800" cy="11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Plugins can inject content into existing, core model pages, including buttons.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Plugins Framework - A New </a:t>
            </a:r>
            <a:r>
              <a:rPr lang="en-US"/>
              <a:t>Frontier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The NetBox community is very excited about the </a:t>
            </a:r>
            <a:r>
              <a:rPr lang="en-US"/>
              <a:t>opportunities</a:t>
            </a:r>
            <a:r>
              <a:rPr lang="en-US"/>
              <a:t> that plugins will create.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Network to Code would love to partner with you to make your plugin ideas a reality!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I need to be a developer?</a:t>
            </a:r>
            <a:endParaRPr/>
          </a:p>
        </p:txBody>
      </p:sp>
      <p:grpSp>
        <p:nvGrpSpPr>
          <p:cNvPr id="80" name="Google Shape;80;p14"/>
          <p:cNvGrpSpPr/>
          <p:nvPr/>
        </p:nvGrpSpPr>
        <p:grpSpPr>
          <a:xfrm>
            <a:off x="1128775" y="-386717"/>
            <a:ext cx="11469586" cy="5527367"/>
            <a:chOff x="1260150" y="313983"/>
            <a:chExt cx="11469586" cy="5527367"/>
          </a:xfrm>
        </p:grpSpPr>
        <p:sp>
          <p:nvSpPr>
            <p:cNvPr id="81" name="Google Shape;81;p14"/>
            <p:cNvSpPr/>
            <p:nvPr/>
          </p:nvSpPr>
          <p:spPr>
            <a:xfrm>
              <a:off x="1260150" y="4242950"/>
              <a:ext cx="9671700" cy="1598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FBFBF"/>
                </a:gs>
                <a:gs pos="100000">
                  <a:srgbClr val="4A86E8"/>
                </a:gs>
                <a:gs pos="100000">
                  <a:srgbClr val="73737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 rot="-3099854">
              <a:off x="621851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NAPALM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 rot="-3099854">
              <a:off x="2569313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Custom Links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 rot="-3099854">
              <a:off x="3543045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Webhooks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 rot="-3099854">
              <a:off x="1595582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Custom Fields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 rot="-3099854">
              <a:off x="4516776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Export Templates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 rot="-3099854">
              <a:off x="6464238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Reports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 rot="-3099854">
              <a:off x="7437970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Custom Scripts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89" name="Google Shape;89;p14"/>
            <p:cNvSpPr txBox="1"/>
            <p:nvPr/>
          </p:nvSpPr>
          <p:spPr>
            <a:xfrm rot="-3099854">
              <a:off x="8411701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Plugins Framework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90" name="Google Shape;90;p14"/>
            <p:cNvSpPr txBox="1"/>
            <p:nvPr/>
          </p:nvSpPr>
          <p:spPr>
            <a:xfrm rot="-3099854">
              <a:off x="5490507" y="2180876"/>
              <a:ext cx="5045071" cy="588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Palatino Linotype"/>
                  <a:ea typeface="Palatino Linotype"/>
                  <a:cs typeface="Palatino Linotype"/>
                  <a:sym typeface="Palatino Linotype"/>
                </a:rPr>
                <a:t>REST API</a:t>
              </a:r>
              <a:endParaRPr sz="2000"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91" name="Google Shape;91;p14"/>
          <p:cNvSpPr txBox="1"/>
          <p:nvPr/>
        </p:nvSpPr>
        <p:spPr>
          <a:xfrm>
            <a:off x="4129700" y="4896050"/>
            <a:ext cx="31794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Expertise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1931633" y="1978523"/>
            <a:ext cx="832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400"/>
              <a:buFont typeface="Palatino Linotype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1924038" y="4160775"/>
            <a:ext cx="8343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lang="en-US"/>
              <a:t>NetBox Day, May 19th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John Anderson, Principal Consultant</a:t>
            </a:r>
            <a:endParaRPr i="0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2D2D3"/>
              </a:buClr>
              <a:buSzPts val="4000"/>
              <a:buNone/>
            </a:pPr>
            <a:r>
              <a:rPr i="0" lang="en-US" sz="2400"/>
              <a:t>NetBox Maintainer</a:t>
            </a:r>
            <a:endParaRPr i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NAPALM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Integration with the NAPALM python library</a:t>
            </a:r>
            <a:endParaRPr/>
          </a:p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Device status &amp; configuration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Interface connection LLDP neighbors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REST API for any get_* methods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https://github.com/napalm-automation/napalm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6"/>
          <p:cNvGrpSpPr/>
          <p:nvPr/>
        </p:nvGrpSpPr>
        <p:grpSpPr>
          <a:xfrm>
            <a:off x="235650" y="732550"/>
            <a:ext cx="4497600" cy="1690400"/>
            <a:chOff x="235650" y="122950"/>
            <a:chExt cx="4497600" cy="1690400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235650" y="706950"/>
              <a:ext cx="4497600" cy="11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pip install napalm</a:t>
              </a:r>
              <a:endParaRPr b="1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$ grep NAPALM configuration.py</a:t>
              </a:r>
              <a:endParaRPr b="1" sz="11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NAPALM_USERNAME</a:t>
              </a: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en-US" sz="110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"juniper"</a:t>
              </a:r>
              <a:endParaRPr b="1" sz="11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NAPALM_PASSWORD</a:t>
              </a:r>
              <a:r>
                <a:rPr b="1" lang="en-US" sz="1100">
                  <a:solidFill>
                    <a:srgbClr val="D4D4D4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= </a:t>
              </a:r>
              <a:r>
                <a:rPr b="1" lang="en-US" sz="110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"juniper123</a:t>
              </a:r>
              <a:r>
                <a:rPr b="1" lang="en-US" sz="1100">
                  <a:solidFill>
                    <a:srgbClr val="CE9178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endParaRPr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235650" y="122950"/>
              <a:ext cx="36372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Palatino Linotype"/>
                <a:buAutoNum type="arabicPeriod"/>
              </a:pPr>
              <a:r>
                <a:rPr lang="en-US" sz="1600">
                  <a:solidFill>
                    <a:srgbClr val="FFFFFF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Install napalm and provide credentials in configuration.py</a:t>
              </a:r>
              <a:endParaRPr sz="16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025" y="804275"/>
            <a:ext cx="4561751" cy="21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7089800" y="266375"/>
            <a:ext cx="51021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Create Platform and specify NAPALM driver name </a:t>
            </a:r>
            <a:endParaRPr sz="16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534650" y="1352400"/>
            <a:ext cx="3227400" cy="33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213" y="3429000"/>
            <a:ext cx="38004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650" y="5307425"/>
            <a:ext cx="28956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 rot="8473222">
            <a:off x="4579970" y="2827150"/>
            <a:ext cx="2374799" cy="3379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35638" y="2819075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r>
              <a:rPr lang="en-US" sz="16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 Assign Platform to Device with primary IP set</a:t>
            </a:r>
            <a:endParaRPr sz="16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4851000" y="4301800"/>
            <a:ext cx="1989000" cy="33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2400" y="3862875"/>
            <a:ext cx="4737199" cy="214923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7302400" y="3364775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4. Access NAPALM related tabs like Status</a:t>
            </a:r>
            <a:endParaRPr sz="16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NAPALM REST API Proxy</a:t>
            </a:r>
            <a:endParaRPr sz="300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075" y="1371600"/>
            <a:ext cx="5055850" cy="45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609600" y="2286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 Fields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609600" y="1600203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82600" lvl="0" marL="457200" rtl="0" algn="l">
              <a:spcBef>
                <a:spcPts val="8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User defined fields added to primary models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Used when you need to store some bit of data on all devices, sites, etc.</a:t>
            </a:r>
            <a:endParaRPr/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US"/>
              <a:t>Bridges the gap between your use case and one that not all users need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Text, integer, boolean, date, URL, selection</a:t>
            </a:r>
            <a:endParaRPr/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Feature parity in the Web UI and REST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825" y="234350"/>
            <a:ext cx="7038975" cy="58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252250" y="1656600"/>
            <a:ext cx="45618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Custom fields are created in the NetBox admin portal.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Select the primary object type(s) the field will apply to, the field type, and give it a name.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-with-footers">
  <a:themeElements>
    <a:clrScheme name="Custom 2">
      <a:dk1>
        <a:srgbClr val="919195"/>
      </a:dk1>
      <a:lt1>
        <a:srgbClr val="FFFFFF"/>
      </a:lt1>
      <a:dk2>
        <a:srgbClr val="0063AE"/>
      </a:dk2>
      <a:lt2>
        <a:srgbClr val="F2F2F2"/>
      </a:lt2>
      <a:accent1>
        <a:srgbClr val="00A0CC"/>
      </a:accent1>
      <a:accent2>
        <a:srgbClr val="F6882E"/>
      </a:accent2>
      <a:accent3>
        <a:srgbClr val="00A0CC"/>
      </a:accent3>
      <a:accent4>
        <a:srgbClr val="EDED2B"/>
      </a:accent4>
      <a:accent5>
        <a:srgbClr val="D00E8F"/>
      </a:accent5>
      <a:accent6>
        <a:srgbClr val="90C7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