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11"/>
  </p:notesMasterIdLst>
  <p:handoutMasterIdLst>
    <p:handoutMasterId r:id="rId12"/>
  </p:handoutMasterIdLst>
  <p:sldIdLst>
    <p:sldId id="668" r:id="rId3"/>
    <p:sldId id="3203" r:id="rId4"/>
    <p:sldId id="799" r:id="rId5"/>
    <p:sldId id="737" r:id="rId6"/>
    <p:sldId id="3201" r:id="rId7"/>
    <p:sldId id="3202" r:id="rId8"/>
    <p:sldId id="3204" r:id="rId9"/>
    <p:sldId id="32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93017" autoAdjust="0"/>
  </p:normalViewPr>
  <p:slideViewPr>
    <p:cSldViewPr>
      <p:cViewPr varScale="1">
        <p:scale>
          <a:sx n="74" d="100"/>
          <a:sy n="74" d="100"/>
        </p:scale>
        <p:origin x="72" y="2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F7C18-64F0-4F8B-A614-678A9B42EDF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35D17-AA6E-4CA8-97B2-6164DD8B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9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12D27-25C2-456C-B003-433D0C243240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1D26-1364-49B5-8D5D-185720BB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2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gartner.com/andrew-lerner/2020/04/20/cool-networking-vendors-2020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gartner.com/andrew-lerner/2020/04/20/cool-networking-vendors-2020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https://blogs.gartner.com/andrew-lerner/2020/04/20/cool-networking-vendors-2020/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1D26-1364-49B5-8D5D-185720BB9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8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6B104-5BFE-49B0-A460-CB8F177339F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32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6B104-5BFE-49B0-A460-CB8F177339F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1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6B104-5BFE-49B0-A460-CB8F177339F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9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https://blogs.gartner.com/andrew-lerner/2020/04/20/cool-networking-vendors-2020/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1D26-1364-49B5-8D5D-185720BB93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5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ght-Text-Slide-Blu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No-Footer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6F2B8E-8DEE-4D10-9694-38050F8A32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762000"/>
            <a:ext cx="5562600" cy="72438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D8312D-9685-4EF2-B822-764BC2878696}"/>
              </a:ext>
            </a:extLst>
          </p:cNvPr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bg2">
                <a:lumMod val="25000"/>
                <a:alpha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A225F9A6-DEE8-4688-96FB-3DB4FB80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633" y="1978523"/>
            <a:ext cx="8328734" cy="1143000"/>
          </a:xfrm>
        </p:spPr>
        <p:txBody>
          <a:bodyPr/>
          <a:lstStyle>
            <a:lvl1pPr algn="ctr">
              <a:defRPr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B4CD04-504C-4A82-9F8E-C9AF708E7CF1}"/>
              </a:ext>
            </a:extLst>
          </p:cNvPr>
          <p:cNvSpPr txBox="1">
            <a:spLocks/>
          </p:cNvSpPr>
          <p:nvPr userDrawn="1"/>
        </p:nvSpPr>
        <p:spPr>
          <a:xfrm>
            <a:off x="1916723" y="3395366"/>
            <a:ext cx="83436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DF331B2-BDA5-41F5-B2CC-3AB5D3E9F3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6113" y="3505200"/>
            <a:ext cx="8343900" cy="838200"/>
          </a:xfrm>
        </p:spPr>
        <p:txBody>
          <a:bodyPr/>
          <a:lstStyle>
            <a:lvl1pPr marL="0" indent="0" algn="ctr">
              <a:buNone/>
              <a:defRPr i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Secondary Heading</a:t>
            </a:r>
          </a:p>
        </p:txBody>
      </p:sp>
    </p:spTree>
    <p:extLst>
      <p:ext uri="{BB962C8B-B14F-4D97-AF65-F5344CB8AC3E}">
        <p14:creationId xmlns:p14="http://schemas.microsoft.com/office/powerpoint/2010/main" val="357395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no-footer-orange-bar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6F2B8E-8DEE-4D10-9694-38050F8A32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762000"/>
            <a:ext cx="5562600" cy="7243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BFBE2D5-5BC4-49AD-8F3B-234F0FBCD2B4}"/>
              </a:ext>
            </a:extLst>
          </p:cNvPr>
          <p:cNvSpPr txBox="1">
            <a:spLocks/>
          </p:cNvSpPr>
          <p:nvPr userDrawn="1"/>
        </p:nvSpPr>
        <p:spPr>
          <a:xfrm>
            <a:off x="1916723" y="3395366"/>
            <a:ext cx="83436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7D6FE5-EB7C-435C-AFE7-8DA69E4D863D}"/>
              </a:ext>
            </a:extLst>
          </p:cNvPr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2DE623CF-C0C9-4439-9589-755C8E02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633" y="1978523"/>
            <a:ext cx="8328734" cy="1143000"/>
          </a:xfrm>
        </p:spPr>
        <p:txBody>
          <a:bodyPr/>
          <a:lstStyle>
            <a:lvl1pPr algn="ctr">
              <a:defRPr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7D2939-D532-4BA3-B743-B6015A7AE99E}"/>
              </a:ext>
            </a:extLst>
          </p:cNvPr>
          <p:cNvSpPr txBox="1">
            <a:spLocks/>
          </p:cNvSpPr>
          <p:nvPr userDrawn="1"/>
        </p:nvSpPr>
        <p:spPr>
          <a:xfrm>
            <a:off x="1916723" y="3395366"/>
            <a:ext cx="83436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B6125DF3-84C6-4CA2-93F3-8F82E7DE06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6113" y="3505200"/>
            <a:ext cx="8343900" cy="838200"/>
          </a:xfrm>
        </p:spPr>
        <p:txBody>
          <a:bodyPr/>
          <a:lstStyle>
            <a:lvl1pPr marL="0" indent="0" algn="ctr">
              <a:buNone/>
              <a:defRPr i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Secondary Heading</a:t>
            </a:r>
          </a:p>
        </p:txBody>
      </p:sp>
    </p:spTree>
    <p:extLst>
      <p:ext uri="{BB962C8B-B14F-4D97-AF65-F5344CB8AC3E}">
        <p14:creationId xmlns:p14="http://schemas.microsoft.com/office/powerpoint/2010/main" val="10061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1-no-footer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6F2B8E-8DEE-4D10-9694-38050F8A32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762000"/>
            <a:ext cx="5562600" cy="7243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403D18-8A41-427A-A117-14F292D047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276600"/>
            <a:ext cx="8328734" cy="1143000"/>
          </a:xfrm>
        </p:spPr>
        <p:txBody>
          <a:bodyPr/>
          <a:lstStyle>
            <a:lvl1pPr algn="l">
              <a:defRPr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Transition Slide 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B4B65F-BF73-4361-85B7-F44B6B81EC2B}"/>
              </a:ext>
            </a:extLst>
          </p:cNvPr>
          <p:cNvSpPr txBox="1">
            <a:spLocks/>
          </p:cNvSpPr>
          <p:nvPr userDrawn="1"/>
        </p:nvSpPr>
        <p:spPr>
          <a:xfrm>
            <a:off x="1916723" y="3395366"/>
            <a:ext cx="83436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542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2-no-footer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6F2B8E-8DEE-4D10-9694-38050F8A32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330" y="228601"/>
            <a:ext cx="3510869" cy="457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403D18-8A41-427A-A117-14F292D047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6723" y="2743200"/>
            <a:ext cx="8328734" cy="1143000"/>
          </a:xfrm>
        </p:spPr>
        <p:txBody>
          <a:bodyPr/>
          <a:lstStyle>
            <a:lvl1pPr algn="ctr">
              <a:defRPr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Transition Slide 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B4B65F-BF73-4361-85B7-F44B6B81EC2B}"/>
              </a:ext>
            </a:extLst>
          </p:cNvPr>
          <p:cNvSpPr txBox="1">
            <a:spLocks/>
          </p:cNvSpPr>
          <p:nvPr userDrawn="1"/>
        </p:nvSpPr>
        <p:spPr>
          <a:xfrm>
            <a:off x="1916723" y="3395366"/>
            <a:ext cx="83436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076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-Text-Slide-Blue-Title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3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>
              <a:defRPr sz="32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defRPr sz="28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>
              <a:defRPr sz="28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76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-Text-Slide-Orange-Title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3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>
              <a:defRPr sz="32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>
              <a:defRPr sz="28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>
              <a:defRPr sz="28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512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w-Footer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6F2B8E-8DEE-4D10-9694-38050F8A32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762000"/>
            <a:ext cx="5562600" cy="72438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D8312D-9685-4EF2-B822-764BC2878696}"/>
              </a:ext>
            </a:extLst>
          </p:cNvPr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bg2">
                <a:lumMod val="25000"/>
                <a:alpha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A225F9A6-DEE8-4688-96FB-3DB4FB80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633" y="1978523"/>
            <a:ext cx="8328734" cy="1143000"/>
          </a:xfrm>
        </p:spPr>
        <p:txBody>
          <a:bodyPr/>
          <a:lstStyle>
            <a:lvl1pPr algn="ctr">
              <a:defRPr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B4CD04-504C-4A82-9F8E-C9AF708E7CF1}"/>
              </a:ext>
            </a:extLst>
          </p:cNvPr>
          <p:cNvSpPr txBox="1">
            <a:spLocks/>
          </p:cNvSpPr>
          <p:nvPr userDrawn="1"/>
        </p:nvSpPr>
        <p:spPr>
          <a:xfrm>
            <a:off x="1916723" y="3395366"/>
            <a:ext cx="83436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DF331B2-BDA5-41F5-B2CC-3AB5D3E9F3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6113" y="3505200"/>
            <a:ext cx="8343900" cy="838200"/>
          </a:xfrm>
        </p:spPr>
        <p:txBody>
          <a:bodyPr/>
          <a:lstStyle>
            <a:lvl1pPr marL="0" indent="0" algn="ctr">
              <a:buNone/>
              <a:defRPr i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Secondary Heading</a:t>
            </a:r>
          </a:p>
        </p:txBody>
      </p:sp>
    </p:spTree>
    <p:extLst>
      <p:ext uri="{BB962C8B-B14F-4D97-AF65-F5344CB8AC3E}">
        <p14:creationId xmlns:p14="http://schemas.microsoft.com/office/powerpoint/2010/main" val="413285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w-Footer+Orange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6F2B8E-8DEE-4D10-9694-38050F8A32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762000"/>
            <a:ext cx="5562600" cy="7243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BFBE2D5-5BC4-49AD-8F3B-234F0FBCD2B4}"/>
              </a:ext>
            </a:extLst>
          </p:cNvPr>
          <p:cNvSpPr txBox="1">
            <a:spLocks/>
          </p:cNvSpPr>
          <p:nvPr userDrawn="1"/>
        </p:nvSpPr>
        <p:spPr>
          <a:xfrm>
            <a:off x="1916723" y="3395366"/>
            <a:ext cx="83436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7D6FE5-EB7C-435C-AFE7-8DA69E4D863D}"/>
              </a:ext>
            </a:extLst>
          </p:cNvPr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2DE623CF-C0C9-4439-9589-755C8E02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633" y="1978523"/>
            <a:ext cx="8328734" cy="1143000"/>
          </a:xfrm>
        </p:spPr>
        <p:txBody>
          <a:bodyPr/>
          <a:lstStyle>
            <a:lvl1pPr algn="ctr">
              <a:defRPr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7D2939-D532-4BA3-B743-B6015A7AE99E}"/>
              </a:ext>
            </a:extLst>
          </p:cNvPr>
          <p:cNvSpPr txBox="1">
            <a:spLocks/>
          </p:cNvSpPr>
          <p:nvPr userDrawn="1"/>
        </p:nvSpPr>
        <p:spPr>
          <a:xfrm>
            <a:off x="1916723" y="3395366"/>
            <a:ext cx="83436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B6125DF3-84C6-4CA2-93F3-8F82E7DE06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6113" y="3505200"/>
            <a:ext cx="8343900" cy="838200"/>
          </a:xfrm>
        </p:spPr>
        <p:txBody>
          <a:bodyPr/>
          <a:lstStyle>
            <a:lvl1pPr marL="0" indent="0" algn="ctr">
              <a:buNone/>
              <a:defRPr i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Secondary Heading</a:t>
            </a:r>
          </a:p>
        </p:txBody>
      </p:sp>
    </p:spTree>
    <p:extLst>
      <p:ext uri="{BB962C8B-B14F-4D97-AF65-F5344CB8AC3E}">
        <p14:creationId xmlns:p14="http://schemas.microsoft.com/office/powerpoint/2010/main" val="137245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-Slide-Logo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6F2B8E-8DEE-4D10-9694-38050F8A32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762000"/>
            <a:ext cx="5562600" cy="7243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403D18-8A41-427A-A117-14F292D047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276600"/>
            <a:ext cx="8328734" cy="1143000"/>
          </a:xfrm>
        </p:spPr>
        <p:txBody>
          <a:bodyPr/>
          <a:lstStyle>
            <a:lvl1pPr algn="l">
              <a:defRPr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Transition Text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B4B65F-BF73-4361-85B7-F44B6B81EC2B}"/>
              </a:ext>
            </a:extLst>
          </p:cNvPr>
          <p:cNvSpPr txBox="1">
            <a:spLocks/>
          </p:cNvSpPr>
          <p:nvPr userDrawn="1"/>
        </p:nvSpPr>
        <p:spPr>
          <a:xfrm>
            <a:off x="1916723" y="3395366"/>
            <a:ext cx="83436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515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-slide-no-Logo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403D18-8A41-427A-A117-14F292D047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276600"/>
            <a:ext cx="8328734" cy="1143000"/>
          </a:xfrm>
        </p:spPr>
        <p:txBody>
          <a:bodyPr/>
          <a:lstStyle>
            <a:lvl1pPr algn="l">
              <a:defRPr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Transition Text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B4B65F-BF73-4361-85B7-F44B6B81EC2B}"/>
              </a:ext>
            </a:extLst>
          </p:cNvPr>
          <p:cNvSpPr txBox="1">
            <a:spLocks/>
          </p:cNvSpPr>
          <p:nvPr userDrawn="1"/>
        </p:nvSpPr>
        <p:spPr>
          <a:xfrm>
            <a:off x="1916723" y="3395366"/>
            <a:ext cx="83436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656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d-Transition-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d-Transition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380667" y="6422395"/>
            <a:ext cx="1811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 Linotype" panose="02040502050505030304" pitchFamily="18" charset="0"/>
              </a:rPr>
              <a:t>www.networktocode.com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419600" y="642239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 to Code – Public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92ED4-E75A-4FEE-889B-D14222176D0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729" y="6354796"/>
            <a:ext cx="2874604" cy="374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3" r:id="rId2"/>
    <p:sldLayoutId id="2147483694" r:id="rId3"/>
    <p:sldLayoutId id="2147483677" r:id="rId4"/>
    <p:sldLayoutId id="2147483675" r:id="rId5"/>
    <p:sldLayoutId id="2147483678" r:id="rId6"/>
    <p:sldLayoutId id="2147483680" r:id="rId7"/>
    <p:sldLayoutId id="2147483662" r:id="rId8"/>
    <p:sldLayoutId id="2147483671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3"/>
          </a:solidFill>
          <a:latin typeface="Palatino Linotype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993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92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3"/>
          </a:solidFill>
          <a:latin typeface="Palatino Linotype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5449177-05C3-422B-A0D3-104272E6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effectLst/>
              </a:rPr>
              <a:t>NetBox</a:t>
            </a:r>
            <a:r>
              <a:rPr lang="en-US" dirty="0">
                <a:effectLst/>
              </a:rPr>
              <a:t> Day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EBD31-B7F8-4A97-A810-7435E97BA3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6467" y="3200400"/>
            <a:ext cx="8343900" cy="838200"/>
          </a:xfrm>
        </p:spPr>
        <p:txBody>
          <a:bodyPr/>
          <a:lstStyle/>
          <a:p>
            <a:r>
              <a:rPr lang="en-US" dirty="0"/>
              <a:t>Opening Remarks</a:t>
            </a: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0D4C1F02-7CB7-4D84-8E3C-79CEB778936F}"/>
              </a:ext>
            </a:extLst>
          </p:cNvPr>
          <p:cNvSpPr txBox="1">
            <a:spLocks/>
          </p:cNvSpPr>
          <p:nvPr/>
        </p:nvSpPr>
        <p:spPr>
          <a:xfrm>
            <a:off x="7086600" y="4648200"/>
            <a:ext cx="4088167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effectLst/>
              </a:rPr>
              <a:t>Jason Edelman</a:t>
            </a:r>
          </a:p>
          <a:p>
            <a:pPr algn="l"/>
            <a:r>
              <a:rPr lang="en-US" sz="2000" dirty="0">
                <a:effectLst/>
              </a:rPr>
              <a:t>Founder, Network to Code</a:t>
            </a:r>
          </a:p>
          <a:p>
            <a:pPr algn="l"/>
            <a:r>
              <a:rPr lang="en-US" sz="2000" dirty="0">
                <a:effectLst/>
              </a:rPr>
              <a:t>jason@networktocode.com</a:t>
            </a:r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743F9279-4AFD-4BF4-B657-6F124B656F4F}"/>
              </a:ext>
            </a:extLst>
          </p:cNvPr>
          <p:cNvSpPr txBox="1">
            <a:spLocks/>
          </p:cNvSpPr>
          <p:nvPr/>
        </p:nvSpPr>
        <p:spPr>
          <a:xfrm>
            <a:off x="1906943" y="4648200"/>
            <a:ext cx="3655658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effectLst/>
              </a:rPr>
              <a:t>May 19, 2020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525F9D-B561-47FA-8876-0627875F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91" y="2550023"/>
            <a:ext cx="1147684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76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9950BA-D435-4856-975F-40003912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NetBox</a:t>
            </a:r>
            <a:r>
              <a:rPr lang="en-US" dirty="0"/>
              <a:t> Day Presented by Network to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E0C8F8-14F6-449E-96EE-62E8FB89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First ever </a:t>
            </a:r>
            <a:r>
              <a:rPr lang="en-US" dirty="0" err="1"/>
              <a:t>NetBox</a:t>
            </a:r>
            <a:r>
              <a:rPr lang="en-US" dirty="0"/>
              <a:t> Day!</a:t>
            </a:r>
          </a:p>
          <a:p>
            <a:endParaRPr lang="en-US" dirty="0"/>
          </a:p>
          <a:p>
            <a:r>
              <a:rPr lang="en-US" dirty="0"/>
              <a:t>Over 1000 registrants! </a:t>
            </a:r>
          </a:p>
          <a:p>
            <a:endParaRPr lang="en-US" dirty="0"/>
          </a:p>
          <a:p>
            <a:r>
              <a:rPr lang="en-US" dirty="0"/>
              <a:t>Thank you to the community!</a:t>
            </a:r>
          </a:p>
          <a:p>
            <a:endParaRPr lang="en-US" dirty="0"/>
          </a:p>
          <a:p>
            <a:r>
              <a:rPr lang="en-US" dirty="0"/>
              <a:t>Join the conversation on NTC Slack</a:t>
            </a:r>
          </a:p>
          <a:p>
            <a:pPr marL="457200" lvl="1" indent="0">
              <a:buNone/>
            </a:pPr>
            <a:r>
              <a:rPr lang="en-US" dirty="0"/>
              <a:t>  slack.networktocode.com #</a:t>
            </a:r>
            <a:r>
              <a:rPr lang="en-US" dirty="0" err="1"/>
              <a:t>netbox</a:t>
            </a:r>
            <a:endParaRPr lang="en-US" dirty="0"/>
          </a:p>
        </p:txBody>
      </p:sp>
      <p:pic>
        <p:nvPicPr>
          <p:cNvPr id="2050" name="Picture 2" descr="Welcome neon text welcome neon sign Royalty Free Vector">
            <a:extLst>
              <a:ext uri="{FF2B5EF4-FFF2-40B4-BE49-F238E27FC236}">
                <a16:creationId xmlns:a16="http://schemas.microsoft.com/office/drawing/2014/main" id="{81193A54-7B2C-4DE4-8A6E-74448EDC3F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6" t="22222" r="10130" b="25555"/>
          <a:stretch/>
        </p:blipFill>
        <p:spPr bwMode="auto">
          <a:xfrm>
            <a:off x="7010400" y="1600203"/>
            <a:ext cx="4419600" cy="2282651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63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0AAA9-FF9F-4D24-B3FB-E9553B85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Network to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30EA4-23A0-478E-9980-D894838F1E14}"/>
              </a:ext>
            </a:extLst>
          </p:cNvPr>
          <p:cNvSpPr txBox="1"/>
          <p:nvPr/>
        </p:nvSpPr>
        <p:spPr>
          <a:xfrm>
            <a:off x="787401" y="2006947"/>
            <a:ext cx="66801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Network Automation Solution Provider founded in 2014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Bridge the gap between DevOps, Software Development, and Networking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Transform how networks are operated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8A0E4AA6-E79C-4556-9E1A-84A5CB7F3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1142"/>
            <a:ext cx="1992533" cy="266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3A4C275-0607-4E4D-9CF5-CEEC92CB44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8" r="11905"/>
          <a:stretch/>
        </p:blipFill>
        <p:spPr bwMode="auto">
          <a:xfrm>
            <a:off x="8798749" y="2200275"/>
            <a:ext cx="1992533" cy="266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dentiq Named Gartner Cool Vendor | IdentiqProtocol">
            <a:extLst>
              <a:ext uri="{FF2B5EF4-FFF2-40B4-BE49-F238E27FC236}">
                <a16:creationId xmlns:a16="http://schemas.microsoft.com/office/drawing/2014/main" id="{02F72CB8-10CE-4C07-9830-D918759B7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4" r="25492"/>
          <a:stretch/>
        </p:blipFill>
        <p:spPr bwMode="auto">
          <a:xfrm>
            <a:off x="9906000" y="3952875"/>
            <a:ext cx="1992351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88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37FADC-C9E2-41E8-BF06-3955D850A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762000"/>
            <a:ext cx="6934200" cy="3352800"/>
          </a:xfrm>
          <a:prstGeom prst="rect">
            <a:avLst/>
          </a:pr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A0A73129-561E-4B06-AE60-9181263F74D6}"/>
              </a:ext>
            </a:extLst>
          </p:cNvPr>
          <p:cNvSpPr/>
          <p:nvPr/>
        </p:nvSpPr>
        <p:spPr>
          <a:xfrm rot="15726348">
            <a:off x="2300473" y="940077"/>
            <a:ext cx="1681445" cy="3032190"/>
          </a:xfrm>
          <a:prstGeom prst="arc">
            <a:avLst>
              <a:gd name="adj1" fmla="val 13420234"/>
              <a:gd name="adj2" fmla="val 1941283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5530D2A-CED5-47BB-82FA-074E65D0C8E2}"/>
              </a:ext>
            </a:extLst>
          </p:cNvPr>
          <p:cNvSpPr/>
          <p:nvPr/>
        </p:nvSpPr>
        <p:spPr>
          <a:xfrm rot="5108101">
            <a:off x="7675411" y="1074705"/>
            <a:ext cx="1681445" cy="3032190"/>
          </a:xfrm>
          <a:prstGeom prst="arc">
            <a:avLst>
              <a:gd name="adj1" fmla="val 13420234"/>
              <a:gd name="adj2" fmla="val 1941283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08E36E-6A0D-482E-B9A2-A69345ACBFED}"/>
              </a:ext>
            </a:extLst>
          </p:cNvPr>
          <p:cNvSpPr/>
          <p:nvPr/>
        </p:nvSpPr>
        <p:spPr>
          <a:xfrm>
            <a:off x="1981200" y="4572000"/>
            <a:ext cx="3124200" cy="1066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Component in Network Automation Solutions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A41D1C-D2F1-485E-A502-E35FE3904F03}"/>
              </a:ext>
            </a:extLst>
          </p:cNvPr>
          <p:cNvSpPr/>
          <p:nvPr/>
        </p:nvSpPr>
        <p:spPr>
          <a:xfrm>
            <a:off x="6553200" y="4572000"/>
            <a:ext cx="3124200" cy="10668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 Support </a:t>
            </a:r>
          </a:p>
        </p:txBody>
      </p:sp>
    </p:spTree>
    <p:extLst>
      <p:ext uri="{BB962C8B-B14F-4D97-AF65-F5344CB8AC3E}">
        <p14:creationId xmlns:p14="http://schemas.microsoft.com/office/powerpoint/2010/main" val="23659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Network Automation Solutions</a:t>
            </a:r>
            <a:br>
              <a:rPr lang="en-US" dirty="0"/>
            </a:br>
            <a:r>
              <a:rPr lang="en-US" sz="3100" i="1" dirty="0"/>
              <a:t>What NTC Builds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EA061C-120C-4BD8-B92C-D7D1DCB11EDC}"/>
              </a:ext>
            </a:extLst>
          </p:cNvPr>
          <p:cNvSpPr/>
          <p:nvPr/>
        </p:nvSpPr>
        <p:spPr>
          <a:xfrm>
            <a:off x="1600200" y="1447800"/>
            <a:ext cx="3581400" cy="1057275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05A178-7BF0-4F94-A0AB-F8D18B579949}"/>
              </a:ext>
            </a:extLst>
          </p:cNvPr>
          <p:cNvSpPr/>
          <p:nvPr/>
        </p:nvSpPr>
        <p:spPr>
          <a:xfrm>
            <a:off x="3707616" y="3675877"/>
            <a:ext cx="4293384" cy="1905774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EB8947-781F-4376-9E52-EDA1A777EDAF}"/>
              </a:ext>
            </a:extLst>
          </p:cNvPr>
          <p:cNvSpPr/>
          <p:nvPr/>
        </p:nvSpPr>
        <p:spPr>
          <a:xfrm>
            <a:off x="2362200" y="2655243"/>
            <a:ext cx="1297791" cy="1916758"/>
          </a:xfrm>
          <a:custGeom>
            <a:avLst/>
            <a:gdLst>
              <a:gd name="connsiteX0" fmla="*/ 1040616 w 1297791"/>
              <a:gd name="connsiteY0" fmla="*/ 0 h 1771650"/>
              <a:gd name="connsiteX1" fmla="*/ 2391 w 1297791"/>
              <a:gd name="connsiteY1" fmla="*/ 942975 h 1771650"/>
              <a:gd name="connsiteX2" fmla="*/ 1297791 w 1297791"/>
              <a:gd name="connsiteY2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7791" h="1771650">
                <a:moveTo>
                  <a:pt x="1040616" y="0"/>
                </a:moveTo>
                <a:cubicBezTo>
                  <a:pt x="500072" y="323850"/>
                  <a:pt x="-40472" y="647700"/>
                  <a:pt x="2391" y="942975"/>
                </a:cubicBezTo>
                <a:cubicBezTo>
                  <a:pt x="45253" y="1238250"/>
                  <a:pt x="671522" y="1504950"/>
                  <a:pt x="1297791" y="1771650"/>
                </a:cubicBezTo>
              </a:path>
            </a:pathLst>
          </a:custGeom>
          <a:noFill/>
          <a:ln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D2FB9-44EB-4D81-936F-9064F88BAB2A}"/>
              </a:ext>
            </a:extLst>
          </p:cNvPr>
          <p:cNvSpPr txBox="1"/>
          <p:nvPr/>
        </p:nvSpPr>
        <p:spPr>
          <a:xfrm>
            <a:off x="123989" y="3223587"/>
            <a:ext cx="16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</a:rPr>
              <a:t>Integrations</a:t>
            </a:r>
          </a:p>
        </p:txBody>
      </p:sp>
      <p:pic>
        <p:nvPicPr>
          <p:cNvPr id="11" name="Picture 14" descr="Optimization Gears Images, Stock Photos &amp; Vectors | Shutterstock">
            <a:extLst>
              <a:ext uri="{FF2B5EF4-FFF2-40B4-BE49-F238E27FC236}">
                <a16:creationId xmlns:a16="http://schemas.microsoft.com/office/drawing/2014/main" id="{B757177A-92C2-4648-A150-245DA4486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6"/>
          <a:stretch/>
        </p:blipFill>
        <p:spPr bwMode="auto">
          <a:xfrm>
            <a:off x="5312559" y="4267200"/>
            <a:ext cx="1447800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380713-DF87-46C9-A604-61AEFBE52ED6}"/>
              </a:ext>
            </a:extLst>
          </p:cNvPr>
          <p:cNvSpPr txBox="1"/>
          <p:nvPr/>
        </p:nvSpPr>
        <p:spPr>
          <a:xfrm>
            <a:off x="3842078" y="3729335"/>
            <a:ext cx="418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Network Automation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2D836-E262-477A-9140-FE60B2F173F5}"/>
              </a:ext>
            </a:extLst>
          </p:cNvPr>
          <p:cNvSpPr txBox="1"/>
          <p:nvPr/>
        </p:nvSpPr>
        <p:spPr>
          <a:xfrm>
            <a:off x="4303943" y="4663550"/>
            <a:ext cx="125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Automated Workflows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60315F-70A3-4588-8C36-C059953A4D7A}"/>
              </a:ext>
            </a:extLst>
          </p:cNvPr>
          <p:cNvSpPr/>
          <p:nvPr/>
        </p:nvSpPr>
        <p:spPr>
          <a:xfrm>
            <a:off x="9448800" y="701773"/>
            <a:ext cx="1752600" cy="457200"/>
          </a:xfrm>
          <a:prstGeom prst="round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ED1664-2A04-4382-96B3-EFD667494FBC}"/>
              </a:ext>
            </a:extLst>
          </p:cNvPr>
          <p:cNvSpPr/>
          <p:nvPr/>
        </p:nvSpPr>
        <p:spPr>
          <a:xfrm>
            <a:off x="9467850" y="1311373"/>
            <a:ext cx="1752600" cy="457200"/>
          </a:xfrm>
          <a:prstGeom prst="round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1CB31F-B6FC-416A-8DFF-26FD871AF5DA}"/>
              </a:ext>
            </a:extLst>
          </p:cNvPr>
          <p:cNvSpPr/>
          <p:nvPr/>
        </p:nvSpPr>
        <p:spPr>
          <a:xfrm>
            <a:off x="9467850" y="1920973"/>
            <a:ext cx="1752600" cy="457200"/>
          </a:xfrm>
          <a:prstGeom prst="round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Firewalls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857E804-BC52-43FA-AB65-90D50273F0C4}"/>
              </a:ext>
            </a:extLst>
          </p:cNvPr>
          <p:cNvSpPr/>
          <p:nvPr/>
        </p:nvSpPr>
        <p:spPr>
          <a:xfrm>
            <a:off x="9467850" y="2530573"/>
            <a:ext cx="1752600" cy="457200"/>
          </a:xfrm>
          <a:prstGeom prst="round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WLAN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2D6485-FF4D-4134-B6A6-C29603E70E14}"/>
              </a:ext>
            </a:extLst>
          </p:cNvPr>
          <p:cNvSpPr/>
          <p:nvPr/>
        </p:nvSpPr>
        <p:spPr>
          <a:xfrm>
            <a:off x="9467850" y="3140173"/>
            <a:ext cx="1752600" cy="457200"/>
          </a:xfrm>
          <a:prstGeom prst="round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SD-WAN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7805D13-7C80-40E8-946A-4A3301FC35F6}"/>
              </a:ext>
            </a:extLst>
          </p:cNvPr>
          <p:cNvSpPr/>
          <p:nvPr/>
        </p:nvSpPr>
        <p:spPr>
          <a:xfrm>
            <a:off x="9467850" y="3749773"/>
            <a:ext cx="1752600" cy="457200"/>
          </a:xfrm>
          <a:prstGeom prst="round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02AC70-7A8D-465B-837E-A026D148413B}"/>
              </a:ext>
            </a:extLst>
          </p:cNvPr>
          <p:cNvSpPr/>
          <p:nvPr/>
        </p:nvSpPr>
        <p:spPr>
          <a:xfrm>
            <a:off x="9496425" y="4550717"/>
            <a:ext cx="1752600" cy="326083"/>
          </a:xfrm>
          <a:prstGeom prst="round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Device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C922A9-3E92-4D91-9AA0-D0E42421BCEA}"/>
              </a:ext>
            </a:extLst>
          </p:cNvPr>
          <p:cNvSpPr/>
          <p:nvPr/>
        </p:nvSpPr>
        <p:spPr>
          <a:xfrm>
            <a:off x="9496425" y="4931122"/>
            <a:ext cx="1752600" cy="326083"/>
          </a:xfrm>
          <a:prstGeom prst="round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Domain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B989FF4-E6A1-4136-9FCF-1EE2026705DF}"/>
              </a:ext>
            </a:extLst>
          </p:cNvPr>
          <p:cNvSpPr/>
          <p:nvPr/>
        </p:nvSpPr>
        <p:spPr>
          <a:xfrm>
            <a:off x="9496425" y="5693717"/>
            <a:ext cx="1752600" cy="326083"/>
          </a:xfrm>
          <a:prstGeom prst="round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Controller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4AE74EB-B73C-4498-BCAD-E68B7E039E8B}"/>
              </a:ext>
            </a:extLst>
          </p:cNvPr>
          <p:cNvSpPr/>
          <p:nvPr/>
        </p:nvSpPr>
        <p:spPr>
          <a:xfrm>
            <a:off x="7696200" y="4495800"/>
            <a:ext cx="276225" cy="33843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38484A-C7FD-422C-A585-0AEB4736B247}"/>
              </a:ext>
            </a:extLst>
          </p:cNvPr>
          <p:cNvCxnSpPr>
            <a:cxnSpLocks/>
            <a:stCxn id="23" idx="6"/>
            <a:endCxn id="14" idx="1"/>
          </p:cNvCxnSpPr>
          <p:nvPr/>
        </p:nvCxnSpPr>
        <p:spPr>
          <a:xfrm flipV="1">
            <a:off x="7972425" y="930373"/>
            <a:ext cx="1476375" cy="373464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8164E6-0D21-4494-ABE5-02FE09745404}"/>
              </a:ext>
            </a:extLst>
          </p:cNvPr>
          <p:cNvCxnSpPr>
            <a:cxnSpLocks/>
            <a:stCxn id="23" idx="6"/>
            <a:endCxn id="15" idx="1"/>
          </p:cNvCxnSpPr>
          <p:nvPr/>
        </p:nvCxnSpPr>
        <p:spPr>
          <a:xfrm flipV="1">
            <a:off x="7972425" y="1539973"/>
            <a:ext cx="1495425" cy="312504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F73394-13EA-4AE9-B700-1A4BAA7C7D3D}"/>
              </a:ext>
            </a:extLst>
          </p:cNvPr>
          <p:cNvCxnSpPr>
            <a:cxnSpLocks/>
            <a:stCxn id="23" idx="6"/>
            <a:endCxn id="16" idx="1"/>
          </p:cNvCxnSpPr>
          <p:nvPr/>
        </p:nvCxnSpPr>
        <p:spPr>
          <a:xfrm flipV="1">
            <a:off x="7972425" y="2149573"/>
            <a:ext cx="1495425" cy="251544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4CAD0B-0027-48C1-83AE-38D207ECF11D}"/>
              </a:ext>
            </a:extLst>
          </p:cNvPr>
          <p:cNvCxnSpPr>
            <a:cxnSpLocks/>
            <a:stCxn id="23" idx="6"/>
            <a:endCxn id="17" idx="1"/>
          </p:cNvCxnSpPr>
          <p:nvPr/>
        </p:nvCxnSpPr>
        <p:spPr>
          <a:xfrm flipV="1">
            <a:off x="7972425" y="2759173"/>
            <a:ext cx="1495425" cy="190584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F5D6C7-1F8F-4557-92DB-7B56D6BABA9C}"/>
              </a:ext>
            </a:extLst>
          </p:cNvPr>
          <p:cNvCxnSpPr>
            <a:cxnSpLocks/>
            <a:stCxn id="23" idx="6"/>
            <a:endCxn id="18" idx="1"/>
          </p:cNvCxnSpPr>
          <p:nvPr/>
        </p:nvCxnSpPr>
        <p:spPr>
          <a:xfrm flipV="1">
            <a:off x="7972425" y="3368773"/>
            <a:ext cx="1495425" cy="129624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939374-5F78-400F-97EB-EFDC9B61FC06}"/>
              </a:ext>
            </a:extLst>
          </p:cNvPr>
          <p:cNvCxnSpPr>
            <a:cxnSpLocks/>
            <a:stCxn id="23" idx="6"/>
            <a:endCxn id="19" idx="1"/>
          </p:cNvCxnSpPr>
          <p:nvPr/>
        </p:nvCxnSpPr>
        <p:spPr>
          <a:xfrm flipV="1">
            <a:off x="7972425" y="3978373"/>
            <a:ext cx="1495425" cy="68664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7790D2-6100-461C-9DB6-C535E8A981C9}"/>
              </a:ext>
            </a:extLst>
          </p:cNvPr>
          <p:cNvCxnSpPr>
            <a:cxnSpLocks/>
            <a:stCxn id="23" idx="6"/>
            <a:endCxn id="20" idx="1"/>
          </p:cNvCxnSpPr>
          <p:nvPr/>
        </p:nvCxnSpPr>
        <p:spPr>
          <a:xfrm>
            <a:off x="7972425" y="4665018"/>
            <a:ext cx="1524000" cy="487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F28D82-897A-496B-8F7A-1B0C7DFBE530}"/>
              </a:ext>
            </a:extLst>
          </p:cNvPr>
          <p:cNvCxnSpPr>
            <a:cxnSpLocks/>
            <a:stCxn id="23" idx="6"/>
            <a:endCxn id="21" idx="1"/>
          </p:cNvCxnSpPr>
          <p:nvPr/>
        </p:nvCxnSpPr>
        <p:spPr>
          <a:xfrm>
            <a:off x="7972425" y="4665018"/>
            <a:ext cx="1524000" cy="4291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A9EC54-8256-4398-A711-D697F3AD9224}"/>
              </a:ext>
            </a:extLst>
          </p:cNvPr>
          <p:cNvCxnSpPr>
            <a:cxnSpLocks/>
            <a:stCxn id="23" idx="6"/>
            <a:endCxn id="22" idx="1"/>
          </p:cNvCxnSpPr>
          <p:nvPr/>
        </p:nvCxnSpPr>
        <p:spPr>
          <a:xfrm>
            <a:off x="7972425" y="4665018"/>
            <a:ext cx="1524000" cy="11917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E1E62D9-27C0-46C2-B785-4F09C5330CDC}"/>
              </a:ext>
            </a:extLst>
          </p:cNvPr>
          <p:cNvSpPr txBox="1"/>
          <p:nvPr/>
        </p:nvSpPr>
        <p:spPr>
          <a:xfrm>
            <a:off x="2027406" y="147232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Presentation Layer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B96668-43CE-4B12-AD50-2C160A45654F}"/>
              </a:ext>
            </a:extLst>
          </p:cNvPr>
          <p:cNvSpPr txBox="1"/>
          <p:nvPr/>
        </p:nvSpPr>
        <p:spPr>
          <a:xfrm>
            <a:off x="2057400" y="2010190"/>
            <a:ext cx="2922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ITSM |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ChatOps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| IT Ops | Portals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31C629-7F23-4F0D-B791-0717AEBB51B8}"/>
              </a:ext>
            </a:extLst>
          </p:cNvPr>
          <p:cNvSpPr txBox="1"/>
          <p:nvPr/>
        </p:nvSpPr>
        <p:spPr>
          <a:xfrm>
            <a:off x="4056293" y="3212068"/>
            <a:ext cx="331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</a:rPr>
              <a:t>Holistic Strategy &amp; Architecture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2188C85-8865-494B-A1AE-EFFC1FB06EB3}"/>
              </a:ext>
            </a:extLst>
          </p:cNvPr>
          <p:cNvSpPr/>
          <p:nvPr/>
        </p:nvSpPr>
        <p:spPr>
          <a:xfrm>
            <a:off x="3676903" y="3200400"/>
            <a:ext cx="495300" cy="4572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3164206-A59C-415D-9AFD-058B97659498}"/>
              </a:ext>
            </a:extLst>
          </p:cNvPr>
          <p:cNvSpPr/>
          <p:nvPr/>
        </p:nvSpPr>
        <p:spPr>
          <a:xfrm>
            <a:off x="3359995" y="3745557"/>
            <a:ext cx="495300" cy="4572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0A0793-ABC5-4442-839E-4B0CFA5C59E2}"/>
              </a:ext>
            </a:extLst>
          </p:cNvPr>
          <p:cNvSpPr/>
          <p:nvPr/>
        </p:nvSpPr>
        <p:spPr>
          <a:xfrm>
            <a:off x="3733800" y="4766290"/>
            <a:ext cx="495300" cy="4572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95559E-94B2-4021-85FC-F56DFAF4930A}"/>
              </a:ext>
            </a:extLst>
          </p:cNvPr>
          <p:cNvSpPr/>
          <p:nvPr/>
        </p:nvSpPr>
        <p:spPr>
          <a:xfrm>
            <a:off x="1759112" y="3132609"/>
            <a:ext cx="495300" cy="4572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A5DDF0-EB8A-4B10-9066-12405C3C4F1F}"/>
              </a:ext>
            </a:extLst>
          </p:cNvPr>
          <p:cNvSpPr txBox="1"/>
          <p:nvPr/>
        </p:nvSpPr>
        <p:spPr>
          <a:xfrm>
            <a:off x="6706484" y="4936085"/>
            <a:ext cx="121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Delivery</a:t>
            </a:r>
          </a:p>
          <a:p>
            <a:r>
              <a:rPr lang="en-US" i="1" dirty="0">
                <a:solidFill>
                  <a:schemeClr val="bg1"/>
                </a:solidFill>
              </a:rPr>
              <a:t>Pipelines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D18C37A-EAE5-48E5-9AB6-CA7608E279E6}"/>
              </a:ext>
            </a:extLst>
          </p:cNvPr>
          <p:cNvSpPr/>
          <p:nvPr/>
        </p:nvSpPr>
        <p:spPr>
          <a:xfrm>
            <a:off x="6781800" y="4439416"/>
            <a:ext cx="495300" cy="4572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393BC4-4989-4EA9-B5DF-652A99250288}"/>
              </a:ext>
            </a:extLst>
          </p:cNvPr>
          <p:cNvSpPr txBox="1"/>
          <p:nvPr/>
        </p:nvSpPr>
        <p:spPr>
          <a:xfrm>
            <a:off x="7124463" y="2416730"/>
            <a:ext cx="16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</a:rPr>
              <a:t>Integrations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6A5672-9426-4BA6-A3D6-DEB9D62E9054}"/>
              </a:ext>
            </a:extLst>
          </p:cNvPr>
          <p:cNvSpPr/>
          <p:nvPr/>
        </p:nvSpPr>
        <p:spPr>
          <a:xfrm>
            <a:off x="6952592" y="2383145"/>
            <a:ext cx="495300" cy="4572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3AA4A3-B45E-4331-9F8B-53B235D7ABDA}"/>
              </a:ext>
            </a:extLst>
          </p:cNvPr>
          <p:cNvSpPr txBox="1"/>
          <p:nvPr/>
        </p:nvSpPr>
        <p:spPr>
          <a:xfrm>
            <a:off x="4206926" y="4104494"/>
            <a:ext cx="3680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</a:rPr>
              <a:t>SoT</a:t>
            </a:r>
            <a:r>
              <a:rPr lang="en-US" sz="1200" dirty="0">
                <a:solidFill>
                  <a:schemeClr val="tx2"/>
                </a:solidFill>
              </a:rPr>
              <a:t> | Telemetry | Automation | Orchestration</a:t>
            </a:r>
          </a:p>
        </p:txBody>
      </p:sp>
      <p:pic>
        <p:nvPicPr>
          <p:cNvPr id="1026" name="Picture 2" descr="Icon Load Balancer Library #26784 - Free Icons and PNG Backgrounds">
            <a:extLst>
              <a:ext uri="{FF2B5EF4-FFF2-40B4-BE49-F238E27FC236}">
                <a16:creationId xmlns:a16="http://schemas.microsoft.com/office/drawing/2014/main" id="{C036D14F-D232-4807-A3AC-E1D7E7E8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455" y="3590337"/>
            <a:ext cx="764571" cy="76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isco, networking, router, stencil, visio icon">
            <a:extLst>
              <a:ext uri="{FF2B5EF4-FFF2-40B4-BE49-F238E27FC236}">
                <a16:creationId xmlns:a16="http://schemas.microsoft.com/office/drawing/2014/main" id="{CC377786-2B08-4F74-B56D-E5C02D8AE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285" y="609600"/>
            <a:ext cx="588910" cy="58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rkgroup Switch Icon | Cisco Networking Iconset | Yudha Agung Pribadi">
            <a:extLst>
              <a:ext uri="{FF2B5EF4-FFF2-40B4-BE49-F238E27FC236}">
                <a16:creationId xmlns:a16="http://schemas.microsoft.com/office/drawing/2014/main" id="{32E0500B-03FC-4EE2-B1C6-DCD00E397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321" y="1257504"/>
            <a:ext cx="500839" cy="50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n-blue-firewall - MTI">
            <a:extLst>
              <a:ext uri="{FF2B5EF4-FFF2-40B4-BE49-F238E27FC236}">
                <a16:creationId xmlns:a16="http://schemas.microsoft.com/office/drawing/2014/main" id="{CED0E46D-2A60-46E8-9BAC-EE03603C6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779" y="1785889"/>
            <a:ext cx="635923" cy="63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Wi-Fi PNG Logo Images, Logo Wifi Pictures - Free Transparent PNG Logos">
            <a:extLst>
              <a:ext uri="{FF2B5EF4-FFF2-40B4-BE49-F238E27FC236}">
                <a16:creationId xmlns:a16="http://schemas.microsoft.com/office/drawing/2014/main" id="{8B6DAE71-AA48-41A1-AD72-0E610A95D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871" y="2530573"/>
            <a:ext cx="615738" cy="42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D-WAN - Truth Comm - Technology Consulting &amp; Support- Unified ...">
            <a:extLst>
              <a:ext uri="{FF2B5EF4-FFF2-40B4-BE49-F238E27FC236}">
                <a16:creationId xmlns:a16="http://schemas.microsoft.com/office/drawing/2014/main" id="{E1E911B7-D5DD-4390-A2A8-E29375FD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101" y="3109253"/>
            <a:ext cx="80127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6B9A17F-C7A7-480F-8E8D-D80E57B22AAA}"/>
              </a:ext>
            </a:extLst>
          </p:cNvPr>
          <p:cNvSpPr/>
          <p:nvPr/>
        </p:nvSpPr>
        <p:spPr>
          <a:xfrm>
            <a:off x="9496423" y="5312419"/>
            <a:ext cx="1752601" cy="326083"/>
          </a:xfrm>
          <a:prstGeom prst="round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Location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1FD464-9957-4E47-A3D7-7AE6B5C1831C}"/>
              </a:ext>
            </a:extLst>
          </p:cNvPr>
          <p:cNvCxnSpPr>
            <a:cxnSpLocks/>
            <a:stCxn id="8" idx="3"/>
            <a:endCxn id="70" idx="1"/>
          </p:cNvCxnSpPr>
          <p:nvPr/>
        </p:nvCxnSpPr>
        <p:spPr>
          <a:xfrm>
            <a:off x="8001000" y="4628764"/>
            <a:ext cx="1495423" cy="84669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91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3"/>
                </a:solidFill>
              </a:rPr>
              <a:t>Closed-Loop Network Automation Platform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61E19A-E6E3-46EC-B4F6-3D667B1A994C}"/>
              </a:ext>
            </a:extLst>
          </p:cNvPr>
          <p:cNvSpPr/>
          <p:nvPr/>
        </p:nvSpPr>
        <p:spPr>
          <a:xfrm>
            <a:off x="838200" y="1828800"/>
            <a:ext cx="10287000" cy="358140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278B7F-5749-4A58-AECC-390948641195}"/>
              </a:ext>
            </a:extLst>
          </p:cNvPr>
          <p:cNvSpPr/>
          <p:nvPr/>
        </p:nvSpPr>
        <p:spPr>
          <a:xfrm>
            <a:off x="1295400" y="2200884"/>
            <a:ext cx="9220200" cy="215143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1AC770-D849-4E8B-8F01-C56CB781516B}"/>
              </a:ext>
            </a:extLst>
          </p:cNvPr>
          <p:cNvSpPr/>
          <p:nvPr/>
        </p:nvSpPr>
        <p:spPr>
          <a:xfrm>
            <a:off x="1311906" y="4471111"/>
            <a:ext cx="9220200" cy="37792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Network Infrastructure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4F13DE-4EFA-4DB1-830E-FBA41E4F595F}"/>
              </a:ext>
            </a:extLst>
          </p:cNvPr>
          <p:cNvSpPr/>
          <p:nvPr/>
        </p:nvSpPr>
        <p:spPr>
          <a:xfrm>
            <a:off x="6327074" y="3669588"/>
            <a:ext cx="1750126" cy="37792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Telemetry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D98A4C-A5D9-4A48-BDAF-8F63652546A7}"/>
              </a:ext>
            </a:extLst>
          </p:cNvPr>
          <p:cNvSpPr/>
          <p:nvPr/>
        </p:nvSpPr>
        <p:spPr>
          <a:xfrm>
            <a:off x="3583874" y="3669589"/>
            <a:ext cx="1750126" cy="37792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Execution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CD2B12-4F1F-46DD-A09A-9BE784570470}"/>
              </a:ext>
            </a:extLst>
          </p:cNvPr>
          <p:cNvCxnSpPr/>
          <p:nvPr/>
        </p:nvCxnSpPr>
        <p:spPr>
          <a:xfrm flipV="1">
            <a:off x="7315200" y="4047515"/>
            <a:ext cx="0" cy="30480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E313B6-1B68-4209-AF2C-101C5DC9837B}"/>
              </a:ext>
            </a:extLst>
          </p:cNvPr>
          <p:cNvCxnSpPr>
            <a:cxnSpLocks/>
          </p:cNvCxnSpPr>
          <p:nvPr/>
        </p:nvCxnSpPr>
        <p:spPr>
          <a:xfrm>
            <a:off x="4429472" y="4047515"/>
            <a:ext cx="0" cy="30480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0A76443-981B-4C51-9DDF-1A9B9B0639C2}"/>
              </a:ext>
            </a:extLst>
          </p:cNvPr>
          <p:cNvCxnSpPr>
            <a:endCxn id="33" idx="3"/>
          </p:cNvCxnSpPr>
          <p:nvPr/>
        </p:nvCxnSpPr>
        <p:spPr>
          <a:xfrm rot="16200000" flipV="1">
            <a:off x="6594383" y="3061834"/>
            <a:ext cx="704238" cy="511270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187247E-49A7-4FE2-9640-698AB4905899}"/>
              </a:ext>
            </a:extLst>
          </p:cNvPr>
          <p:cNvCxnSpPr>
            <a:stCxn id="33" idx="1"/>
            <a:endCxn id="24" idx="0"/>
          </p:cNvCxnSpPr>
          <p:nvPr/>
        </p:nvCxnSpPr>
        <p:spPr>
          <a:xfrm rot="10800000" flipV="1">
            <a:off x="4458937" y="2965349"/>
            <a:ext cx="481804" cy="704239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93C2FC-2D1A-4D3B-A7DD-EAC88F2A2C89}"/>
              </a:ext>
            </a:extLst>
          </p:cNvPr>
          <p:cNvCxnSpPr>
            <a:cxnSpLocks/>
            <a:endCxn id="30" idx="3"/>
          </p:cNvCxnSpPr>
          <p:nvPr/>
        </p:nvCxnSpPr>
        <p:spPr>
          <a:xfrm rot="10800000">
            <a:off x="3502727" y="2545062"/>
            <a:ext cx="1784927" cy="231157"/>
          </a:xfrm>
          <a:prstGeom prst="bentConnector3">
            <a:avLst>
              <a:gd name="adj1" fmla="val -162"/>
            </a:avLst>
          </a:prstGeom>
          <a:ln w="19050">
            <a:solidFill>
              <a:schemeClr val="accent4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573C29B-E7A4-43F4-897C-3B2C27967F07}"/>
              </a:ext>
            </a:extLst>
          </p:cNvPr>
          <p:cNvSpPr/>
          <p:nvPr/>
        </p:nvSpPr>
        <p:spPr>
          <a:xfrm>
            <a:off x="1752600" y="2356097"/>
            <a:ext cx="1750126" cy="37792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Intended State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9F71C8-A724-4BD0-B74C-CAB1E7FB7E99}"/>
              </a:ext>
            </a:extLst>
          </p:cNvPr>
          <p:cNvSpPr/>
          <p:nvPr/>
        </p:nvSpPr>
        <p:spPr>
          <a:xfrm>
            <a:off x="8452494" y="2356097"/>
            <a:ext cx="1750126" cy="37792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Actual State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38B5D7D-13E3-49EC-9B11-BEE95978B168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6096000" y="2545061"/>
            <a:ext cx="2356494" cy="188964"/>
          </a:xfrm>
          <a:prstGeom prst="bentConnector3">
            <a:avLst>
              <a:gd name="adj1" fmla="val -120"/>
            </a:avLst>
          </a:prstGeom>
          <a:ln w="19050">
            <a:solidFill>
              <a:schemeClr val="accent4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602048A-E3F8-4788-B289-5870B6B2129D}"/>
              </a:ext>
            </a:extLst>
          </p:cNvPr>
          <p:cNvSpPr/>
          <p:nvPr/>
        </p:nvSpPr>
        <p:spPr>
          <a:xfrm>
            <a:off x="4940741" y="2776386"/>
            <a:ext cx="1750126" cy="37792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Orchestration</a:t>
            </a:r>
          </a:p>
        </p:txBody>
      </p:sp>
      <p:sp>
        <p:nvSpPr>
          <p:cNvPr id="34" name="Arrow: U-Turn 33">
            <a:extLst>
              <a:ext uri="{FF2B5EF4-FFF2-40B4-BE49-F238E27FC236}">
                <a16:creationId xmlns:a16="http://schemas.microsoft.com/office/drawing/2014/main" id="{76C057B1-219B-4B67-840C-BAB124EB5FFE}"/>
              </a:ext>
            </a:extLst>
          </p:cNvPr>
          <p:cNvSpPr/>
          <p:nvPr/>
        </p:nvSpPr>
        <p:spPr>
          <a:xfrm rot="10800000" flipH="1">
            <a:off x="3962400" y="5029197"/>
            <a:ext cx="3962400" cy="72884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3">
              <a:alpha val="78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U-Turn 34">
            <a:extLst>
              <a:ext uri="{FF2B5EF4-FFF2-40B4-BE49-F238E27FC236}">
                <a16:creationId xmlns:a16="http://schemas.microsoft.com/office/drawing/2014/main" id="{7940D880-EC13-49E1-833E-9111C5C3FD82}"/>
              </a:ext>
            </a:extLst>
          </p:cNvPr>
          <p:cNvSpPr/>
          <p:nvPr/>
        </p:nvSpPr>
        <p:spPr>
          <a:xfrm flipH="1">
            <a:off x="3886200" y="1600200"/>
            <a:ext cx="3962400" cy="71024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3">
              <a:alpha val="78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087CBC-A90A-4844-B53A-C7F89A32774A}"/>
              </a:ext>
            </a:extLst>
          </p:cNvPr>
          <p:cNvSpPr txBox="1"/>
          <p:nvPr/>
        </p:nvSpPr>
        <p:spPr>
          <a:xfrm>
            <a:off x="8046463" y="56504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Continuous Verification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8C0E61-9AF1-43F0-9A0B-25B69B44F921}"/>
              </a:ext>
            </a:extLst>
          </p:cNvPr>
          <p:cNvSpPr txBox="1"/>
          <p:nvPr/>
        </p:nvSpPr>
        <p:spPr>
          <a:xfrm>
            <a:off x="1820280" y="562938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Closed-Loop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B398BE-9812-42B4-B45D-0BEF3847E2CF}"/>
              </a:ext>
            </a:extLst>
          </p:cNvPr>
          <p:cNvSpPr/>
          <p:nvPr/>
        </p:nvSpPr>
        <p:spPr>
          <a:xfrm>
            <a:off x="7647605" y="2319359"/>
            <a:ext cx="200995" cy="2682079"/>
          </a:xfrm>
          <a:prstGeom prst="rect">
            <a:avLst/>
          </a:prstGeom>
          <a:solidFill>
            <a:schemeClr val="accent3">
              <a:alpha val="78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A60CDF-458E-4F0E-923A-C72513AA6D84}"/>
              </a:ext>
            </a:extLst>
          </p:cNvPr>
          <p:cNvSpPr/>
          <p:nvPr/>
        </p:nvSpPr>
        <p:spPr>
          <a:xfrm>
            <a:off x="3962400" y="2347121"/>
            <a:ext cx="200995" cy="2758279"/>
          </a:xfrm>
          <a:prstGeom prst="rect">
            <a:avLst/>
          </a:prstGeom>
          <a:solidFill>
            <a:schemeClr val="accent3">
              <a:alpha val="78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C74F73D9-7114-4343-9116-FAE9586B9264}"/>
              </a:ext>
            </a:extLst>
          </p:cNvPr>
          <p:cNvSpPr/>
          <p:nvPr/>
        </p:nvSpPr>
        <p:spPr>
          <a:xfrm>
            <a:off x="3840735" y="4817624"/>
            <a:ext cx="440267" cy="575995"/>
          </a:xfrm>
          <a:prstGeom prst="downArrow">
            <a:avLst/>
          </a:prstGeom>
          <a:solidFill>
            <a:schemeClr val="accent3">
              <a:alpha val="78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057F6A-EA98-4E36-AA95-C171E74254E9}"/>
              </a:ext>
            </a:extLst>
          </p:cNvPr>
          <p:cNvSpPr/>
          <p:nvPr/>
        </p:nvSpPr>
        <p:spPr>
          <a:xfrm rot="10800000">
            <a:off x="7518091" y="2022445"/>
            <a:ext cx="457200" cy="575995"/>
          </a:xfrm>
          <a:prstGeom prst="downArrow">
            <a:avLst/>
          </a:prstGeom>
          <a:solidFill>
            <a:schemeClr val="accent3">
              <a:alpha val="78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BFFD431-D8FC-42B8-B647-75F6151DFA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42916" r="825" b="6552"/>
          <a:stretch/>
        </p:blipFill>
        <p:spPr>
          <a:xfrm>
            <a:off x="1571516" y="2842546"/>
            <a:ext cx="2027091" cy="49939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5338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044C7B-C79D-4F19-A432-EB9F97D0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5123"/>
            <a:ext cx="6934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9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0AAA9-FF9F-4D24-B3FB-E9553B85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Network to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30EA4-23A0-478E-9980-D894838F1E14}"/>
              </a:ext>
            </a:extLst>
          </p:cNvPr>
          <p:cNvSpPr txBox="1"/>
          <p:nvPr/>
        </p:nvSpPr>
        <p:spPr>
          <a:xfrm>
            <a:off x="673101" y="1521142"/>
            <a:ext cx="66801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Network Automation Solution Provider founded in 2014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Bridge the gap between DevOps, Software Development, and Networking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Transform how networks are operated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8A0E4AA6-E79C-4556-9E1A-84A5CB7F3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036796"/>
            <a:ext cx="1992533" cy="266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3A4C275-0607-4E4D-9CF5-CEEC92CB44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8" r="11905"/>
          <a:stretch/>
        </p:blipFill>
        <p:spPr bwMode="auto">
          <a:xfrm>
            <a:off x="8646349" y="1715929"/>
            <a:ext cx="1992533" cy="266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dentiq Named Gartner Cool Vendor | IdentiqProtocol">
            <a:extLst>
              <a:ext uri="{FF2B5EF4-FFF2-40B4-BE49-F238E27FC236}">
                <a16:creationId xmlns:a16="http://schemas.microsoft.com/office/drawing/2014/main" id="{02F72CB8-10CE-4C07-9830-D918759B7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4" r="25492"/>
          <a:stretch/>
        </p:blipFill>
        <p:spPr bwMode="auto">
          <a:xfrm>
            <a:off x="9753600" y="3468529"/>
            <a:ext cx="1992351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81E9FE-D4BF-4AD0-A514-ED77C4CF6E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770" t="42898" r="21042"/>
          <a:stretch/>
        </p:blipFill>
        <p:spPr>
          <a:xfrm>
            <a:off x="3248279" y="4948237"/>
            <a:ext cx="2901036" cy="122872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196965-95F4-4938-9B7C-CC8C81583E56}"/>
              </a:ext>
            </a:extLst>
          </p:cNvPr>
          <p:cNvSpPr/>
          <p:nvPr/>
        </p:nvSpPr>
        <p:spPr>
          <a:xfrm>
            <a:off x="609600" y="5029200"/>
            <a:ext cx="2560592" cy="1066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Component in Network Automation Solutions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301D77-A29C-45D8-A999-47F2697F22FB}"/>
              </a:ext>
            </a:extLst>
          </p:cNvPr>
          <p:cNvSpPr/>
          <p:nvPr/>
        </p:nvSpPr>
        <p:spPr>
          <a:xfrm>
            <a:off x="6366039" y="5029200"/>
            <a:ext cx="2523226" cy="1066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 Support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00644E-5FF1-4F06-9A5D-DE5931653A6F}"/>
              </a:ext>
            </a:extLst>
          </p:cNvPr>
          <p:cNvSpPr/>
          <p:nvPr/>
        </p:nvSpPr>
        <p:spPr>
          <a:xfrm>
            <a:off x="335454" y="4568130"/>
            <a:ext cx="8808545" cy="1604070"/>
          </a:xfrm>
          <a:prstGeom prst="roundRect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90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-with-footers">
  <a:themeElements>
    <a:clrScheme name="Custom 2">
      <a:dk1>
        <a:srgbClr val="919195"/>
      </a:dk1>
      <a:lt1>
        <a:sysClr val="window" lastClr="FFFFFF"/>
      </a:lt1>
      <a:dk2>
        <a:srgbClr val="0063AE"/>
      </a:dk2>
      <a:lt2>
        <a:srgbClr val="F2F2F2"/>
      </a:lt2>
      <a:accent1>
        <a:srgbClr val="00A0CC"/>
      </a:accent1>
      <a:accent2>
        <a:srgbClr val="F6882E"/>
      </a:accent2>
      <a:accent3>
        <a:srgbClr val="00A0CC"/>
      </a:accent3>
      <a:accent4>
        <a:srgbClr val="EDED2B"/>
      </a:accent4>
      <a:accent5>
        <a:srgbClr val="D00E8F"/>
      </a:accent5>
      <a:accent6>
        <a:srgbClr val="90C74D"/>
      </a:accent6>
      <a:hlink>
        <a:srgbClr val="0000FF"/>
      </a:hlink>
      <a:folHlink>
        <a:srgbClr val="800080"/>
      </a:folHlink>
    </a:clrScheme>
    <a:fontScheme name="Yotta SOW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-no-footers">
  <a:themeElements>
    <a:clrScheme name="N2C">
      <a:dk1>
        <a:srgbClr val="919195"/>
      </a:dk1>
      <a:lt1>
        <a:sysClr val="window" lastClr="FFFFFF"/>
      </a:lt1>
      <a:dk2>
        <a:srgbClr val="0063AE"/>
      </a:dk2>
      <a:lt2>
        <a:srgbClr val="F2F2F2"/>
      </a:lt2>
      <a:accent1>
        <a:srgbClr val="2EB77A"/>
      </a:accent1>
      <a:accent2>
        <a:srgbClr val="F6882E"/>
      </a:accent2>
      <a:accent3>
        <a:srgbClr val="00A0CC"/>
      </a:accent3>
      <a:accent4>
        <a:srgbClr val="EDED2B"/>
      </a:accent4>
      <a:accent5>
        <a:srgbClr val="D00E8F"/>
      </a:accent5>
      <a:accent6>
        <a:srgbClr val="90C74D"/>
      </a:accent6>
      <a:hlink>
        <a:srgbClr val="0000FF"/>
      </a:hlink>
      <a:folHlink>
        <a:srgbClr val="800080"/>
      </a:folHlink>
    </a:clrScheme>
    <a:fontScheme name="Yotta SOW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116926</TotalTime>
  <Words>233</Words>
  <Application>Microsoft Office PowerPoint</Application>
  <PresentationFormat>Widescreen</PresentationFormat>
  <Paragraphs>74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Palatino Linotype</vt:lpstr>
      <vt:lpstr>Slides-with-footers</vt:lpstr>
      <vt:lpstr>Slides-no-footers</vt:lpstr>
      <vt:lpstr>NetBox Day</vt:lpstr>
      <vt:lpstr>NetBox Day Presented by Network to Code</vt:lpstr>
      <vt:lpstr>About Network to Code</vt:lpstr>
      <vt:lpstr>PowerPoint Presentation</vt:lpstr>
      <vt:lpstr>Network Automation Solutions What NTC Builds</vt:lpstr>
      <vt:lpstr>Closed-Loop Network Automation Platform</vt:lpstr>
      <vt:lpstr>PowerPoint Presentation</vt:lpstr>
      <vt:lpstr>About Network to Code</vt:lpstr>
    </vt:vector>
  </TitlesOfParts>
  <Company>Network to Code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Edelman</dc:creator>
  <cp:lastModifiedBy>Jason Edelman</cp:lastModifiedBy>
  <cp:revision>614</cp:revision>
  <dcterms:created xsi:type="dcterms:W3CDTF">2014-09-02T18:49:18Z</dcterms:created>
  <dcterms:modified xsi:type="dcterms:W3CDTF">2020-05-19T15:33:12Z</dcterms:modified>
</cp:coreProperties>
</file>