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Palatino Linotyp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PalatinoLinotype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alatinoLinotype-italic.fntdata"/><Relationship Id="rId25" Type="http://schemas.openxmlformats.org/officeDocument/2006/relationships/font" Target="fonts/PalatinoLinotype-bold.fntdata"/><Relationship Id="rId27" Type="http://schemas.openxmlformats.org/officeDocument/2006/relationships/font" Target="fonts/PalatinoLinotyp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56f2d241f_0_4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856f2d241f_0_4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56f2d241f_0_3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856f2d241f_0_3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856f2d241f_0_3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56f2d241f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856f2d241f_0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56f2d241f_0_3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856f2d241f_0_3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6f2d241f_0_3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856f2d241f_0_3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856f2d241f_0_3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56f2d241f_0_3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856f2d241f_0_3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56f2d241f_0_4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856f2d241f_0_4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856f2d241f_0_4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w-Footer">
  <p:cSld name="Title-Slide-w-Footer">
    <p:bg>
      <p:bgPr>
        <a:solidFill>
          <a:srgbClr val="3C3C3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7100" y="762000"/>
            <a:ext cx="5562600" cy="724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2"/>
          <p:cNvCxnSpPr/>
          <p:nvPr/>
        </p:nvCxnSpPr>
        <p:spPr>
          <a:xfrm>
            <a:off x="304800" y="6248400"/>
            <a:ext cx="11582400" cy="0"/>
          </a:xfrm>
          <a:prstGeom prst="straightConnector1">
            <a:avLst/>
          </a:prstGeom>
          <a:noFill/>
          <a:ln cap="flat" cmpd="sng" w="19050">
            <a:solidFill>
              <a:srgbClr val="3C3C3C">
                <a:alpha val="9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>
            <p:ph type="title"/>
          </p:nvPr>
        </p:nvSpPr>
        <p:spPr>
          <a:xfrm>
            <a:off x="1931633" y="1978523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  <a:defRPr>
                <a:solidFill>
                  <a:srgbClr val="D2D2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916113" y="3505200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80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  <a:defRPr i="1">
                <a:solidFill>
                  <a:srgbClr val="D2D2D3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No-Footer">
  <p:cSld name="Title-Slide-No-Footer">
    <p:bg>
      <p:bgPr>
        <a:solidFill>
          <a:srgbClr val="3C3C3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7100" y="762000"/>
            <a:ext cx="5562599" cy="724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1"/>
          <p:cNvCxnSpPr/>
          <p:nvPr/>
        </p:nvCxnSpPr>
        <p:spPr>
          <a:xfrm>
            <a:off x="304800" y="6248400"/>
            <a:ext cx="11582400" cy="0"/>
          </a:xfrm>
          <a:prstGeom prst="straightConnector1">
            <a:avLst/>
          </a:prstGeom>
          <a:noFill/>
          <a:ln cap="flat" cmpd="sng" w="19050">
            <a:solidFill>
              <a:srgbClr val="3C3C3C">
                <a:alpha val="9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1"/>
          <p:cNvSpPr txBox="1"/>
          <p:nvPr>
            <p:ph type="title"/>
          </p:nvPr>
        </p:nvSpPr>
        <p:spPr>
          <a:xfrm>
            <a:off x="1931633" y="1978523"/>
            <a:ext cx="832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  <a:defRPr>
                <a:solidFill>
                  <a:srgbClr val="D2D2D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/>
        </p:nvSpPr>
        <p:spPr>
          <a:xfrm>
            <a:off x="1916723" y="3395366"/>
            <a:ext cx="8343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1916113" y="3505200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80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  <a:defRPr i="1">
                <a:solidFill>
                  <a:srgbClr val="D2D2D3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-Text-Slide-Blue-Title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1pPr>
            <a:lvl2pPr indent="-4572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  <a:defRPr sz="3600"/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304800" y="6248400"/>
            <a:ext cx="11582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-Text-Slide-Blue-Title">
  <p:cSld name="Dark-Text-Slide-Blue-Title">
    <p:bg>
      <p:bgPr>
        <a:solidFill>
          <a:srgbClr val="3C3C3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spcBef>
                <a:spcPts val="800"/>
              </a:spcBef>
              <a:spcAft>
                <a:spcPts val="0"/>
              </a:spcAft>
              <a:buClr>
                <a:srgbClr val="BCBCBE"/>
              </a:buClr>
              <a:buSzPts val="4000"/>
              <a:buChar char="•"/>
              <a:defRPr sz="4000">
                <a:solidFill>
                  <a:srgbClr val="BCBCBE"/>
                </a:solidFill>
              </a:defRPr>
            </a:lvl1pPr>
            <a:lvl2pPr indent="-457200" lvl="1" marL="914400" algn="l">
              <a:spcBef>
                <a:spcPts val="720"/>
              </a:spcBef>
              <a:spcAft>
                <a:spcPts val="0"/>
              </a:spcAft>
              <a:buClr>
                <a:srgbClr val="BCBCBE"/>
              </a:buClr>
              <a:buSzPts val="3600"/>
              <a:buChar char="–"/>
              <a:defRPr sz="3600">
                <a:solidFill>
                  <a:srgbClr val="BCBCBE"/>
                </a:solidFill>
              </a:defRPr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rgbClr val="BCBCBE"/>
              </a:buClr>
              <a:buSzPts val="3200"/>
              <a:buChar char="•"/>
              <a:defRPr sz="3200">
                <a:solidFill>
                  <a:srgbClr val="BCBCBE"/>
                </a:solidFill>
              </a:defRPr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rgbClr val="BCBCBE"/>
              </a:buClr>
              <a:buSzPts val="2800"/>
              <a:buChar char="–"/>
              <a:defRPr sz="2800">
                <a:solidFill>
                  <a:srgbClr val="BCBCBE"/>
                </a:solidFill>
              </a:defRPr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rgbClr val="BCBCBE"/>
              </a:buClr>
              <a:buSzPts val="2800"/>
              <a:buChar char="»"/>
              <a:defRPr sz="2800">
                <a:solidFill>
                  <a:srgbClr val="BCBCB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-Text-Slide-Orange-Title">
  <p:cSld name="Dark-Text-Slide-Orange-Title">
    <p:bg>
      <p:bgPr>
        <a:solidFill>
          <a:srgbClr val="3C3C3C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alatino Linotype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spcBef>
                <a:spcPts val="800"/>
              </a:spcBef>
              <a:spcAft>
                <a:spcPts val="0"/>
              </a:spcAft>
              <a:buClr>
                <a:srgbClr val="BCBCBE"/>
              </a:buClr>
              <a:buSzPts val="4000"/>
              <a:buChar char="•"/>
              <a:defRPr sz="4000">
                <a:solidFill>
                  <a:srgbClr val="BCBCBE"/>
                </a:solidFill>
              </a:defRPr>
            </a:lvl1pPr>
            <a:lvl2pPr indent="-457200" lvl="1" marL="914400" algn="l">
              <a:spcBef>
                <a:spcPts val="720"/>
              </a:spcBef>
              <a:spcAft>
                <a:spcPts val="0"/>
              </a:spcAft>
              <a:buClr>
                <a:srgbClr val="BCBCBE"/>
              </a:buClr>
              <a:buSzPts val="3600"/>
              <a:buChar char="–"/>
              <a:defRPr sz="3600">
                <a:solidFill>
                  <a:srgbClr val="BCBCBE"/>
                </a:solidFill>
              </a:defRPr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rgbClr val="BCBCBE"/>
              </a:buClr>
              <a:buSzPts val="3200"/>
              <a:buChar char="•"/>
              <a:defRPr sz="3200">
                <a:solidFill>
                  <a:srgbClr val="BCBCBE"/>
                </a:solidFill>
              </a:defRPr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rgbClr val="BCBCBE"/>
              </a:buClr>
              <a:buSzPts val="2800"/>
              <a:buChar char="–"/>
              <a:defRPr sz="2800">
                <a:solidFill>
                  <a:srgbClr val="BCBCBE"/>
                </a:solidFill>
              </a:defRPr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rgbClr val="BCBCBE"/>
              </a:buClr>
              <a:buSzPts val="2800"/>
              <a:buChar char="»"/>
              <a:defRPr sz="2800">
                <a:solidFill>
                  <a:srgbClr val="BCBCB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w-Footer+Orange">
  <p:cSld name="Title-Slide-w-Footer+Orange">
    <p:bg>
      <p:bgPr>
        <a:solidFill>
          <a:srgbClr val="3C3C3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7100" y="762000"/>
            <a:ext cx="5562600" cy="72438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5" name="Google Shape;35;p6"/>
          <p:cNvCxnSpPr/>
          <p:nvPr/>
        </p:nvCxnSpPr>
        <p:spPr>
          <a:xfrm>
            <a:off x="304800" y="6248400"/>
            <a:ext cx="11582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6"/>
          <p:cNvSpPr txBox="1"/>
          <p:nvPr>
            <p:ph type="title"/>
          </p:nvPr>
        </p:nvSpPr>
        <p:spPr>
          <a:xfrm>
            <a:off x="1931633" y="1978523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  <a:defRPr>
                <a:solidFill>
                  <a:srgbClr val="D2D2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916113" y="3505200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80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  <a:defRPr i="1">
                <a:solidFill>
                  <a:srgbClr val="D2D2D3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-Slide-Logo">
  <p:cSld name="Transition-Slide-Logo">
    <p:bg>
      <p:bgPr>
        <a:solidFill>
          <a:srgbClr val="3C3C3C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7100" y="762000"/>
            <a:ext cx="5562600" cy="72438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3276600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  <a:defRPr>
                <a:solidFill>
                  <a:srgbClr val="D2D2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-slide-no-Logo">
  <p:cSld name="Transition-slide-no-Logo">
    <p:bg>
      <p:bgPr>
        <a:solidFill>
          <a:srgbClr val="3C3C3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228600" y="3276600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  <a:defRPr>
                <a:solidFill>
                  <a:srgbClr val="D2D2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ld-Transition-Orange">
  <p:cSld name="Old-Transition-Orang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609600" y="41910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alatino Linotype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 flipH="1" rot="10800000">
            <a:off x="0" y="6248400"/>
            <a:ext cx="12192000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ld-Transition-Blue">
  <p:cSld name="Old-Transition-Blu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609600" y="41910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alatino Linotype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/>
        </p:nvSpPr>
        <p:spPr>
          <a:xfrm flipH="1" rot="10800000">
            <a:off x="0" y="6248400"/>
            <a:ext cx="12192000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ato"/>
              <a:buNone/>
              <a:defRPr i="0" sz="44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Char char="•"/>
              <a:defRPr i="0" sz="4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57200" lvl="1" marL="9144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Char char="–"/>
              <a:defRPr i="0" sz="3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Char char="•"/>
              <a:defRPr i="0" sz="3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Char char="–"/>
              <a:defRPr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Char char="»"/>
              <a:defRPr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•"/>
              <a:defRPr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•"/>
              <a:defRPr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•"/>
              <a:defRPr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•"/>
              <a:defRPr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304800" y="6248400"/>
            <a:ext cx="11582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/>
        </p:nvSpPr>
        <p:spPr>
          <a:xfrm>
            <a:off x="380667" y="6422395"/>
            <a:ext cx="181171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www.networktocode.com</a:t>
            </a:r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4419600" y="6422395"/>
            <a:ext cx="2438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to Code – Public</a:t>
            </a:r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36729" y="6354796"/>
            <a:ext cx="2874604" cy="37434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1931633" y="1978523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b="1" lang="en-US" sz="6000">
                <a:solidFill>
                  <a:schemeClr val="accent3"/>
                </a:solidFill>
              </a:rPr>
              <a:t>NetBox Day 2020</a:t>
            </a:r>
            <a:endParaRPr b="1" sz="6000"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1916125" y="3505200"/>
            <a:ext cx="83439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</a:pPr>
            <a:r>
              <a:rPr lang="en-US">
                <a:solidFill>
                  <a:schemeClr val="accent3"/>
                </a:solidFill>
              </a:rPr>
              <a:t>State of the Project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None/>
            </a:pPr>
            <a:r>
              <a:rPr lang="en-US" sz="2400">
                <a:solidFill>
                  <a:srgbClr val="999999"/>
                </a:solidFill>
              </a:rPr>
              <a:t>Jeremy Stretch</a:t>
            </a:r>
            <a:endParaRPr sz="24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931708" y="2857498"/>
            <a:ext cx="832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>
                <a:solidFill>
                  <a:schemeClr val="accent3"/>
                </a:solidFill>
              </a:rPr>
              <a:t>Let’s Get Started!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alatino Linotype"/>
              <a:buNone/>
            </a:pPr>
            <a:r>
              <a:rPr lang="en-US">
                <a:solidFill>
                  <a:schemeClr val="accent1"/>
                </a:solidFill>
              </a:rPr>
              <a:t>Origin Story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609600" y="1600203"/>
            <a:ext cx="10363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NetBox was created to address various shortcomings of IPAM/DCIM tools available at the time</a:t>
            </a:r>
            <a:endParaRPr sz="2800"/>
          </a:p>
          <a:p>
            <a:pPr indent="-2349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No/limited API</a:t>
            </a:r>
            <a:endParaRPr sz="2800"/>
          </a:p>
          <a:p>
            <a:pPr indent="-2349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Missing features</a:t>
            </a:r>
            <a:endParaRPr sz="2800"/>
          </a:p>
          <a:p>
            <a:pPr indent="-2349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Quantity-based commercial licensing</a:t>
            </a:r>
            <a:endParaRPr sz="2800"/>
          </a:p>
          <a:p>
            <a:pPr indent="-2349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Lack of support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/>
              <a:t>Design Philosophy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609600" y="1600203"/>
            <a:ext cx="10363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Replicate the real world</a:t>
            </a:r>
            <a:endParaRPr b="1" sz="2800"/>
          </a:p>
          <a:p>
            <a:pPr indent="-2349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Data model is tightly coupled to real-world constraints</a:t>
            </a:r>
            <a:endParaRPr sz="2800"/>
          </a:p>
          <a:p>
            <a:pPr indent="-2667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Function as a </a:t>
            </a:r>
            <a:r>
              <a:rPr b="1" i="1" lang="en-US" sz="2800"/>
              <a:t>source of truth</a:t>
            </a:r>
            <a:r>
              <a:rPr b="1" lang="en-US" sz="2800"/>
              <a:t> for the network</a:t>
            </a:r>
            <a:endParaRPr b="1" sz="2800"/>
          </a:p>
          <a:p>
            <a:pPr indent="-2349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Use NetBox to provision devices, not vice versa</a:t>
            </a:r>
            <a:endParaRPr sz="2800"/>
          </a:p>
          <a:p>
            <a:pPr indent="-2667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Keep things simple</a:t>
            </a:r>
            <a:endParaRPr b="1" sz="2800"/>
          </a:p>
          <a:p>
            <a:pPr indent="-2349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High value and ease of maintenance are preferred over 100% complete solutions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5"/>
          <p:cNvGrpSpPr/>
          <p:nvPr/>
        </p:nvGrpSpPr>
        <p:grpSpPr>
          <a:xfrm>
            <a:off x="609499" y="2470405"/>
            <a:ext cx="2943991" cy="2313475"/>
            <a:chOff x="3046800" y="1852850"/>
            <a:chExt cx="2208049" cy="1735150"/>
          </a:xfrm>
        </p:grpSpPr>
        <p:sp>
          <p:nvSpPr>
            <p:cNvPr id="85" name="Google Shape;85;p15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3046800" y="3216600"/>
              <a:ext cx="9336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Late 2015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3386749" y="1852850"/>
              <a:ext cx="18681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Started by </a:t>
              </a:r>
              <a:r>
                <a:rPr b="1" lang="en-US" sz="19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Jeremy Stretch</a:t>
              </a:r>
              <a:r>
                <a:rPr lang="en-US" sz="19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as an internal PoC at DigitalOcean</a:t>
              </a:r>
              <a:endParaRPr b="1" sz="19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8" name="Google Shape;88;p15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89" name="Google Shape;89;p15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0" name="Google Shape;90;p15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91" name="Google Shape;91;p15"/>
          <p:cNvGrpSpPr/>
          <p:nvPr/>
        </p:nvGrpSpPr>
        <p:grpSpPr>
          <a:xfrm>
            <a:off x="2437540" y="3603377"/>
            <a:ext cx="2570869" cy="2325545"/>
            <a:chOff x="1828201" y="2702600"/>
            <a:chExt cx="1928200" cy="1744202"/>
          </a:xfrm>
        </p:grpSpPr>
        <p:sp>
          <p:nvSpPr>
            <p:cNvPr id="92" name="Google Shape;92;p15"/>
            <p:cNvSpPr/>
            <p:nvPr/>
          </p:nvSpPr>
          <p:spPr>
            <a:xfrm>
              <a:off x="2191011" y="3079475"/>
              <a:ext cx="12948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1828201" y="2702600"/>
              <a:ext cx="926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June 2016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2073401" y="3503002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Released as open source (Apache 2)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5" name="Google Shape;95;p15"/>
            <p:cNvGrpSpPr/>
            <p:nvPr/>
          </p:nvGrpSpPr>
          <p:grpSpPr>
            <a:xfrm rot="10800000">
              <a:off x="2149293" y="3079467"/>
              <a:ext cx="92400" cy="411825"/>
              <a:chOff x="2072481" y="2563700"/>
              <a:chExt cx="92400" cy="411825"/>
            </a:xfrm>
          </p:grpSpPr>
          <p:cxnSp>
            <p:nvCxnSpPr>
              <p:cNvPr id="96" name="Google Shape;96;p15"/>
              <p:cNvCxnSpPr/>
              <p:nvPr/>
            </p:nvCxnSpPr>
            <p:spPr>
              <a:xfrm>
                <a:off x="2118681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7" name="Google Shape;97;p15"/>
              <p:cNvSpPr/>
              <p:nvPr/>
            </p:nvSpPr>
            <p:spPr>
              <a:xfrm>
                <a:off x="2072481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" name="Google Shape;98;p15"/>
          <p:cNvGrpSpPr/>
          <p:nvPr/>
        </p:nvGrpSpPr>
        <p:grpSpPr>
          <a:xfrm>
            <a:off x="3996100" y="2470405"/>
            <a:ext cx="2763411" cy="2313475"/>
            <a:chOff x="2997150" y="1852850"/>
            <a:chExt cx="2072610" cy="1735150"/>
          </a:xfrm>
        </p:grpSpPr>
        <p:sp>
          <p:nvSpPr>
            <p:cNvPr id="99" name="Google Shape;99;p15"/>
            <p:cNvSpPr/>
            <p:nvPr/>
          </p:nvSpPr>
          <p:spPr>
            <a:xfrm>
              <a:off x="3485717" y="3079475"/>
              <a:ext cx="12948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2997150" y="3216600"/>
              <a:ext cx="1102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August 2018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3386760" y="1852850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John Anderson</a:t>
              </a:r>
              <a:r>
                <a:rPr lang="en-US" sz="19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signs on as a maintainer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2" name="Google Shape;102;p15"/>
            <p:cNvGrpSpPr/>
            <p:nvPr/>
          </p:nvGrpSpPr>
          <p:grpSpPr>
            <a:xfrm>
              <a:off x="3435870" y="2800065"/>
              <a:ext cx="92400" cy="411825"/>
              <a:chOff x="845575" y="2563700"/>
              <a:chExt cx="92400" cy="411825"/>
            </a:xfrm>
          </p:grpSpPr>
          <p:sp>
            <p:nvSpPr>
              <p:cNvPr id="103" name="Google Shape;103;p15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" name="Google Shape;104;p15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05" name="Google Shape;105;p15"/>
          <p:cNvGrpSpPr/>
          <p:nvPr/>
        </p:nvGrpSpPr>
        <p:grpSpPr>
          <a:xfrm>
            <a:off x="5635226" y="3603377"/>
            <a:ext cx="2828825" cy="2325545"/>
            <a:chOff x="4226525" y="2702600"/>
            <a:chExt cx="2121672" cy="1744202"/>
          </a:xfrm>
        </p:grpSpPr>
        <p:sp>
          <p:nvSpPr>
            <p:cNvPr id="106" name="Google Shape;106;p15"/>
            <p:cNvSpPr/>
            <p:nvPr/>
          </p:nvSpPr>
          <p:spPr>
            <a:xfrm>
              <a:off x="4780421" y="3079475"/>
              <a:ext cx="12948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15"/>
            <p:cNvGrpSpPr/>
            <p:nvPr/>
          </p:nvGrpSpPr>
          <p:grpSpPr>
            <a:xfrm rot="10800000">
              <a:off x="4737413" y="3079467"/>
              <a:ext cx="92400" cy="411825"/>
              <a:chOff x="2070100" y="2563700"/>
              <a:chExt cx="92400" cy="411825"/>
            </a:xfrm>
          </p:grpSpPr>
          <p:cxnSp>
            <p:nvCxnSpPr>
              <p:cNvPr id="108" name="Google Shape;108;p15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9" name="Google Shape;109;p15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" name="Google Shape;110;p15"/>
            <p:cNvSpPr txBox="1"/>
            <p:nvPr/>
          </p:nvSpPr>
          <p:spPr>
            <a:xfrm>
              <a:off x="4226525" y="2702600"/>
              <a:ext cx="12273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February 2019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4665197" y="3503002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Daniel Sheppard</a:t>
              </a:r>
              <a:r>
                <a:rPr lang="en-US" sz="19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joins maintainers team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5"/>
          <p:cNvGrpSpPr/>
          <p:nvPr/>
        </p:nvGrpSpPr>
        <p:grpSpPr>
          <a:xfrm>
            <a:off x="7432749" y="2470405"/>
            <a:ext cx="2782368" cy="2313475"/>
            <a:chOff x="5574701" y="1852850"/>
            <a:chExt cx="2086829" cy="1735150"/>
          </a:xfrm>
        </p:grpSpPr>
        <p:sp>
          <p:nvSpPr>
            <p:cNvPr id="113" name="Google Shape;113;p15"/>
            <p:cNvSpPr/>
            <p:nvPr/>
          </p:nvSpPr>
          <p:spPr>
            <a:xfrm>
              <a:off x="6075125" y="3079475"/>
              <a:ext cx="1294800" cy="133500"/>
            </a:xfrm>
            <a:prstGeom prst="rect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" name="Google Shape;114;p15"/>
            <p:cNvGrpSpPr/>
            <p:nvPr/>
          </p:nvGrpSpPr>
          <p:grpSpPr>
            <a:xfrm>
              <a:off x="6031394" y="2800065"/>
              <a:ext cx="92400" cy="411825"/>
              <a:chOff x="845575" y="2563700"/>
              <a:chExt cx="92400" cy="411825"/>
            </a:xfrm>
          </p:grpSpPr>
          <p:cxnSp>
            <p:nvCxnSpPr>
              <p:cNvPr id="115" name="Google Shape;115;p15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6" name="Google Shape;116;p15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" name="Google Shape;117;p15"/>
            <p:cNvSpPr txBox="1"/>
            <p:nvPr/>
          </p:nvSpPr>
          <p:spPr>
            <a:xfrm>
              <a:off x="5574701" y="3216600"/>
              <a:ext cx="10389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June 2019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5978530" y="1852850"/>
              <a:ext cx="16830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Repo moved to its own GitHub organization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15"/>
          <p:cNvGrpSpPr/>
          <p:nvPr/>
        </p:nvGrpSpPr>
        <p:grpSpPr>
          <a:xfrm>
            <a:off x="9009175" y="3603377"/>
            <a:ext cx="3185770" cy="2325542"/>
            <a:chOff x="6757050" y="2702600"/>
            <a:chExt cx="2389387" cy="1744200"/>
          </a:xfrm>
        </p:grpSpPr>
        <p:sp>
          <p:nvSpPr>
            <p:cNvPr id="120" name="Google Shape;120;p15"/>
            <p:cNvSpPr/>
            <p:nvPr/>
          </p:nvSpPr>
          <p:spPr>
            <a:xfrm>
              <a:off x="7369837" y="3079475"/>
              <a:ext cx="1776600" cy="1335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" name="Google Shape;121;p15"/>
            <p:cNvGrpSpPr/>
            <p:nvPr/>
          </p:nvGrpSpPr>
          <p:grpSpPr>
            <a:xfrm rot="10800000">
              <a:off x="7328221" y="3079467"/>
              <a:ext cx="92400" cy="411825"/>
              <a:chOff x="2070100" y="2563700"/>
              <a:chExt cx="92400" cy="411825"/>
            </a:xfrm>
          </p:grpSpPr>
          <p:cxnSp>
            <p:nvCxnSpPr>
              <p:cNvPr id="122" name="Google Shape;122;p15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3" name="Google Shape;123;p15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" name="Google Shape;124;p15"/>
            <p:cNvSpPr txBox="1"/>
            <p:nvPr/>
          </p:nvSpPr>
          <p:spPr>
            <a:xfrm>
              <a:off x="6757050" y="2702600"/>
              <a:ext cx="1363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b="1" lang="en-US" sz="1600">
                  <a:latin typeface="Roboto"/>
                  <a:ea typeface="Roboto"/>
                  <a:cs typeface="Roboto"/>
                  <a:sym typeface="Roboto"/>
                </a:rPr>
                <a:t>September 2019</a:t>
              </a:r>
              <a:endParaRPr b="1" sz="1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7256976" y="3503000"/>
              <a:ext cx="17766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NTC announces commercial support for NetBox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/>
              <a:t>History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/>
              <a:t>Recent Additions &amp; Changes</a:t>
            </a:r>
            <a:endParaRPr i="1" sz="3600"/>
          </a:p>
        </p:txBody>
      </p:sp>
      <p:sp>
        <p:nvSpPr>
          <p:cNvPr id="132" name="Google Shape;132;p16"/>
          <p:cNvSpPr/>
          <p:nvPr/>
        </p:nvSpPr>
        <p:spPr>
          <a:xfrm>
            <a:off x="346975" y="1404557"/>
            <a:ext cx="3722400" cy="631200"/>
          </a:xfrm>
          <a:prstGeom prst="rect">
            <a:avLst/>
          </a:prstGeom>
          <a:solidFill>
            <a:srgbClr val="009FCC"/>
          </a:solidFill>
          <a:ln cap="flat" cmpd="sng" w="25400">
            <a:solidFill>
              <a:srgbClr val="009FCC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dir="5400000" dist="50800">
              <a:srgbClr val="4E3B3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46975" y="1404557"/>
            <a:ext cx="372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06675" spcFirstLastPara="1" rIns="106675" wrap="square" tIns="609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2.6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347012" y="2044617"/>
            <a:ext cx="3722400" cy="3818100"/>
          </a:xfrm>
          <a:prstGeom prst="rect">
            <a:avLst/>
          </a:prstGeom>
          <a:solidFill>
            <a:schemeClr val="lt2">
              <a:alpha val="89800"/>
            </a:schemeClr>
          </a:solidFill>
          <a:ln cap="flat" cmpd="sng" w="25400">
            <a:solidFill>
              <a:srgbClr val="CADFEB">
                <a:alpha val="898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47012" y="2044617"/>
            <a:ext cx="37224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80000" spcFirstLastPara="1" rIns="106675" wrap="square" tIns="800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Power panels &amp; feeds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Queryset caching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Model-level view permissions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 links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 scripts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4204883" y="1386225"/>
            <a:ext cx="3722400" cy="631200"/>
          </a:xfrm>
          <a:prstGeom prst="rect">
            <a:avLst/>
          </a:prstGeom>
          <a:solidFill>
            <a:srgbClr val="009FCC"/>
          </a:solidFill>
          <a:ln cap="flat" cmpd="sng" w="25400">
            <a:solidFill>
              <a:srgbClr val="009FCC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dir="5400000" dist="50800">
              <a:srgbClr val="4E3B3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4204883" y="1386225"/>
            <a:ext cx="372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06675" spcFirstLastPara="1" rIns="106675" wrap="square" tIns="609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2.7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4204883" y="2017699"/>
            <a:ext cx="3722400" cy="3818100"/>
          </a:xfrm>
          <a:prstGeom prst="rect">
            <a:avLst/>
          </a:prstGeom>
          <a:solidFill>
            <a:schemeClr val="lt2">
              <a:alpha val="89800"/>
            </a:schemeClr>
          </a:solidFill>
          <a:ln cap="flat" cmpd="sng" w="25400">
            <a:solidFill>
              <a:srgbClr val="CADFEB">
                <a:alpha val="898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4204883" y="2017699"/>
            <a:ext cx="37224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80000" spcFirstLastPara="1" rIns="106675" wrap="square" tIns="800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Device type library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External media storage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SVG rack elevations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Removed topology maps</a:t>
            </a: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8062778" y="1386225"/>
            <a:ext cx="3722400" cy="631200"/>
          </a:xfrm>
          <a:prstGeom prst="rect">
            <a:avLst/>
          </a:prstGeom>
          <a:solidFill>
            <a:srgbClr val="009FCC"/>
          </a:solidFill>
          <a:ln cap="flat" cmpd="sng" w="25400">
            <a:solidFill>
              <a:srgbClr val="009FCC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dir="5400000" dist="50800">
              <a:srgbClr val="4E3B3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8062778" y="1386225"/>
            <a:ext cx="372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06675" spcFirstLastPara="1" rIns="106675" wrap="square" tIns="609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2.8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8062778" y="2017699"/>
            <a:ext cx="3722400" cy="3818100"/>
          </a:xfrm>
          <a:prstGeom prst="rect">
            <a:avLst/>
          </a:prstGeom>
          <a:solidFill>
            <a:schemeClr val="lt2">
              <a:alpha val="89800"/>
            </a:schemeClr>
          </a:solidFill>
          <a:ln cap="flat" cmpd="sng" w="25400">
            <a:solidFill>
              <a:srgbClr val="CADFEB">
                <a:alpha val="898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8062778" y="2017699"/>
            <a:ext cx="37224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80000" spcFirstLastPara="1" rIns="106675" wrap="square" tIns="800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Remote authentication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Plugins framework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/>
              <a:t>Plugins Framework</a:t>
            </a:r>
            <a:endParaRPr/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609600" y="1600203"/>
            <a:ext cx="10363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Primary goals</a:t>
            </a:r>
            <a:endParaRPr sz="2800"/>
          </a:p>
          <a:p>
            <a:pPr indent="-2349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Allow extension of NetBox by end users without the need to maintain a custom fork</a:t>
            </a:r>
            <a:endParaRPr sz="2800"/>
          </a:p>
          <a:p>
            <a:pPr indent="-2349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Allow core development to focus on NetBox’s primary use cases</a:t>
            </a:r>
            <a:endParaRPr sz="2800"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Currently in beta</a:t>
            </a:r>
            <a:endParaRPr sz="2800"/>
          </a:p>
          <a:p>
            <a:pPr indent="-2349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Further extensions planned, must be conservative in implementation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/>
              <a:t>Current Stats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609600" y="1600203"/>
            <a:ext cx="5334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2800"/>
              <a:t>6,500 GitHub stars</a:t>
            </a:r>
            <a:endParaRPr sz="2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2800"/>
              <a:t>1,300 forks</a:t>
            </a:r>
            <a:endParaRPr sz="2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2800"/>
              <a:t>6 maintainers</a:t>
            </a:r>
            <a:endParaRPr sz="2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2800"/>
              <a:t>127 contributors</a:t>
            </a:r>
            <a:endParaRPr sz="2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2800"/>
              <a:t>142 releases</a:t>
            </a:r>
            <a:endParaRPr sz="2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US" sz="2800"/>
              <a:t>5,300+ commits</a:t>
            </a:r>
            <a:endParaRPr sz="2800"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375" y="840950"/>
            <a:ext cx="6856349" cy="45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/>
              <a:t>Roadmap</a:t>
            </a:r>
            <a:endParaRPr i="1" sz="3600"/>
          </a:p>
        </p:txBody>
      </p:sp>
      <p:sp>
        <p:nvSpPr>
          <p:cNvPr id="164" name="Google Shape;164;p19"/>
          <p:cNvSpPr/>
          <p:nvPr/>
        </p:nvSpPr>
        <p:spPr>
          <a:xfrm>
            <a:off x="346975" y="1404557"/>
            <a:ext cx="3722400" cy="631200"/>
          </a:xfrm>
          <a:prstGeom prst="rect">
            <a:avLst/>
          </a:prstGeom>
          <a:solidFill>
            <a:srgbClr val="009FCC"/>
          </a:solidFill>
          <a:ln cap="flat" cmpd="sng" w="25400">
            <a:solidFill>
              <a:srgbClr val="009FCC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dir="5400000" dist="50800">
              <a:srgbClr val="4E3B3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346975" y="1404557"/>
            <a:ext cx="372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06675" spcFirstLastPara="1" rIns="106675" wrap="square" tIns="609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2.9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347012" y="2044617"/>
            <a:ext cx="3722400" cy="3818100"/>
          </a:xfrm>
          <a:prstGeom prst="rect">
            <a:avLst/>
          </a:prstGeom>
          <a:solidFill>
            <a:schemeClr val="lt2">
              <a:alpha val="89800"/>
            </a:schemeClr>
          </a:solidFill>
          <a:ln cap="flat" cmpd="sng" w="25400">
            <a:solidFill>
              <a:srgbClr val="CADFEB">
                <a:alpha val="898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47012" y="2044617"/>
            <a:ext cx="37224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80000" spcFirstLastPara="1" rIns="106675" wrap="square" tIns="800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Object-oriented permissions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User UI preferences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Background execution for scripts &amp; reports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Extension of secret assignment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4204883" y="1386225"/>
            <a:ext cx="3722400" cy="631200"/>
          </a:xfrm>
          <a:prstGeom prst="rect">
            <a:avLst/>
          </a:prstGeom>
          <a:solidFill>
            <a:srgbClr val="009FCC"/>
          </a:solidFill>
          <a:ln cap="flat" cmpd="sng" w="25400">
            <a:solidFill>
              <a:srgbClr val="009FCC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dir="5400000" dist="50800">
              <a:srgbClr val="4E3B3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204883" y="1386225"/>
            <a:ext cx="372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06675" spcFirstLastPara="1" rIns="106675" wrap="square" tIns="609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2.10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4204883" y="2017699"/>
            <a:ext cx="3722400" cy="3818100"/>
          </a:xfrm>
          <a:prstGeom prst="rect">
            <a:avLst/>
          </a:prstGeom>
          <a:solidFill>
            <a:schemeClr val="lt2">
              <a:alpha val="89800"/>
            </a:schemeClr>
          </a:solidFill>
          <a:ln cap="flat" cmpd="sng" w="25400">
            <a:solidFill>
              <a:srgbClr val="CADFEB">
                <a:alpha val="898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4204883" y="2017699"/>
            <a:ext cx="37224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80000" spcFirstLastPara="1" rIns="106675" wrap="square" tIns="800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VRF import/export tracking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Device component grouping/modules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Half-height rack units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Virtual chassis improvements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8062778" y="1386225"/>
            <a:ext cx="3722400" cy="631200"/>
          </a:xfrm>
          <a:prstGeom prst="rect">
            <a:avLst/>
          </a:prstGeom>
          <a:solidFill>
            <a:srgbClr val="009FCC"/>
          </a:solidFill>
          <a:ln cap="flat" cmpd="sng" w="25400">
            <a:solidFill>
              <a:srgbClr val="009FCC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dir="5400000" dist="50800">
              <a:srgbClr val="4E3B30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8062778" y="1386225"/>
            <a:ext cx="3722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06675" spcFirstLastPara="1" rIns="106675" wrap="square" tIns="609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Beyond*</a:t>
            </a:r>
            <a:endParaRPr b="1"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8062778" y="2017699"/>
            <a:ext cx="3722400" cy="3818100"/>
          </a:xfrm>
          <a:prstGeom prst="rect">
            <a:avLst/>
          </a:prstGeom>
          <a:solidFill>
            <a:schemeClr val="lt2">
              <a:alpha val="89800"/>
            </a:schemeClr>
          </a:solidFill>
          <a:ln cap="flat" cmpd="sng" w="25400">
            <a:solidFill>
              <a:srgbClr val="CADFEB">
                <a:alpha val="898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8062778" y="2017699"/>
            <a:ext cx="37224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80000" spcFirstLastPara="1" rIns="106675" wrap="square" tIns="800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API-driven UI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Virtual network modeling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-US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Wireless network modeling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8997425" y="5360175"/>
            <a:ext cx="27159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* Proposals under consideration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</a:pPr>
            <a:r>
              <a:rPr lang="en-US"/>
              <a:t>Development Focus Moving Forward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609600" y="1600203"/>
            <a:ext cx="10363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Work through backlogged features</a:t>
            </a:r>
            <a:endParaRPr sz="2800"/>
          </a:p>
          <a:p>
            <a:pPr indent="-2349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Demand vs. ease of implementation &amp; maintenance</a:t>
            </a:r>
            <a:endParaRPr sz="2800"/>
          </a:p>
          <a:p>
            <a:pPr indent="-2349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Bug fixes continue to be prioritized</a:t>
            </a:r>
            <a:endParaRPr sz="2800"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Continue refining functional scope</a:t>
            </a:r>
            <a:endParaRPr sz="2800"/>
          </a:p>
          <a:p>
            <a:pPr indent="-234950" lvl="1" marL="74295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 sz="2800"/>
              <a:t>Defer out-of-scope features for plugin development</a:t>
            </a:r>
            <a:endParaRPr sz="2800"/>
          </a:p>
          <a:p>
            <a:pPr indent="-2667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Improve test scalability and coverage</a:t>
            </a:r>
            <a:endParaRPr sz="2800"/>
          </a:p>
          <a:p>
            <a:pPr indent="-2667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API changes in support of a new UI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-with-footers">
  <a:themeElements>
    <a:clrScheme name="Custom 2">
      <a:dk1>
        <a:srgbClr val="919195"/>
      </a:dk1>
      <a:lt1>
        <a:srgbClr val="FFFFFF"/>
      </a:lt1>
      <a:dk2>
        <a:srgbClr val="0063AE"/>
      </a:dk2>
      <a:lt2>
        <a:srgbClr val="F2F2F2"/>
      </a:lt2>
      <a:accent1>
        <a:srgbClr val="00A0CC"/>
      </a:accent1>
      <a:accent2>
        <a:srgbClr val="F6882E"/>
      </a:accent2>
      <a:accent3>
        <a:srgbClr val="00A0CC"/>
      </a:accent3>
      <a:accent4>
        <a:srgbClr val="EDED2B"/>
      </a:accent4>
      <a:accent5>
        <a:srgbClr val="D00E8F"/>
      </a:accent5>
      <a:accent6>
        <a:srgbClr val="90C74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