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17"/>
  </p:notesMasterIdLst>
  <p:handoutMasterIdLst>
    <p:handoutMasterId r:id="rId18"/>
  </p:handoutMasterIdLst>
  <p:sldIdLst>
    <p:sldId id="1140" r:id="rId5"/>
    <p:sldId id="1165" r:id="rId6"/>
    <p:sldId id="1203" r:id="rId7"/>
    <p:sldId id="1204" r:id="rId8"/>
    <p:sldId id="1187" r:id="rId9"/>
    <p:sldId id="1205" r:id="rId10"/>
    <p:sldId id="1208" r:id="rId11"/>
    <p:sldId id="1209" r:id="rId12"/>
    <p:sldId id="1183" r:id="rId13"/>
    <p:sldId id="1206" r:id="rId14"/>
    <p:sldId id="1207" r:id="rId15"/>
    <p:sldId id="1095" r:id="rId16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3132" userDrawn="1">
          <p15:clr>
            <a:srgbClr val="A4A3A4"/>
          </p15:clr>
        </p15:guide>
        <p15:guide id="3" orient="horz" pos="276" userDrawn="1">
          <p15:clr>
            <a:srgbClr val="A4A3A4"/>
          </p15:clr>
        </p15:guide>
        <p15:guide id="5" orient="horz" pos="492" userDrawn="1">
          <p15:clr>
            <a:srgbClr val="A4A3A4"/>
          </p15:clr>
        </p15:guide>
        <p15:guide id="6" orient="horz" pos="2892" userDrawn="1">
          <p15:clr>
            <a:srgbClr val="A4A3A4"/>
          </p15:clr>
        </p15:guide>
        <p15:guide id="8" pos="1680" userDrawn="1">
          <p15:clr>
            <a:srgbClr val="A4A3A4"/>
          </p15:clr>
        </p15:guide>
        <p15:guide id="9" pos="5470">
          <p15:clr>
            <a:srgbClr val="A4A3A4"/>
          </p15:clr>
        </p15:guide>
        <p15:guide id="10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kihirsch" initials="VJ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CB6BA"/>
    <a:srgbClr val="283942"/>
    <a:srgbClr val="2C3942"/>
    <a:srgbClr val="7E57C5"/>
    <a:srgbClr val="D31367"/>
    <a:srgbClr val="F05421"/>
    <a:srgbClr val="94C83C"/>
    <a:srgbClr val="3888B6"/>
    <a:srgbClr val="765CA7"/>
    <a:srgbClr val="BDD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26883F-1987-4768-A66F-F18E2E93BDA7}" v="16" dt="2020-05-19T20:02:2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37" autoAdjust="0"/>
  </p:normalViewPr>
  <p:slideViewPr>
    <p:cSldViewPr snapToGrid="0">
      <p:cViewPr>
        <p:scale>
          <a:sx n="87" d="100"/>
          <a:sy n="87" d="100"/>
        </p:scale>
        <p:origin x="-216" y="24"/>
      </p:cViewPr>
      <p:guideLst>
        <p:guide orient="horz" pos="1620"/>
        <p:guide orient="horz" pos="3132"/>
        <p:guide orient="horz" pos="276"/>
        <p:guide orient="horz" pos="492"/>
        <p:guide orient="horz" pos="2892"/>
        <p:guide pos="1680"/>
        <p:guide pos="5470"/>
        <p:guide pos="288"/>
      </p:guideLst>
    </p:cSldViewPr>
  </p:slideViewPr>
  <p:outlineViewPr>
    <p:cViewPr>
      <p:scale>
        <a:sx n="33" d="100"/>
        <a:sy n="33" d="100"/>
      </p:scale>
      <p:origin x="0" y="-1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00" y="16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964" tIns="46982" rIns="93964" bIns="4698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964" tIns="46982" rIns="93964" bIns="46982" rtlCol="0"/>
          <a:lstStyle>
            <a:lvl1pPr algn="r">
              <a:defRPr sz="1300"/>
            </a:lvl1pPr>
          </a:lstStyle>
          <a:p>
            <a:fld id="{3D167048-81C1-6443-B470-1ECC79A291A4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964" tIns="46982" rIns="93964" bIns="4698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964" tIns="46982" rIns="93964" bIns="46982" rtlCol="0" anchor="b"/>
          <a:lstStyle>
            <a:lvl1pPr algn="r">
              <a:defRPr sz="1300"/>
            </a:lvl1pPr>
          </a:lstStyle>
          <a:p>
            <a:fld id="{E6A7E13F-80DC-3F41-AEDF-3EEAA4D42F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37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412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fld id="{6F8F76F5-73C9-6644-B937-4831B7D704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04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Cust# 2492291- Fed</a:t>
            </a:r>
          </a:p>
        </p:txBody>
      </p:sp>
    </p:spTree>
    <p:extLst>
      <p:ext uri="{BB962C8B-B14F-4D97-AF65-F5344CB8AC3E}">
        <p14:creationId xmlns:p14="http://schemas.microsoft.com/office/powerpoint/2010/main" val="237478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fld id="{F73ACB13-C060-DE44-A96A-F573D14D83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2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fld id="{F73ACB13-C060-DE44-A96A-F573D14D83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8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fld id="{F73ACB13-C060-DE44-A96A-F573D14D83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pPr defTabSz="458713">
              <a:defRPr/>
            </a:pPr>
            <a:fld id="{6F8F76F5-73C9-6644-B937-4831B7D7047E}" type="slidenum">
              <a:rPr lang="en-US">
                <a:solidFill>
                  <a:prstClr val="black"/>
                </a:solidFill>
                <a:latin typeface="Calibri"/>
              </a:rPr>
              <a:pPr defTabSz="458713">
                <a:defRPr/>
              </a:pPr>
              <a:t>12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503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6"/>
            <a:ext cx="2057400" cy="2738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1" y="4767266"/>
            <a:ext cx="3086100" cy="2738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6"/>
            <a:ext cx="2057400" cy="273843"/>
          </a:xfrm>
          <a:prstGeom prst="rect">
            <a:avLst/>
          </a:prstGeom>
        </p:spPr>
        <p:txBody>
          <a:bodyPr/>
          <a:lstStyle/>
          <a:p>
            <a:fld id="{D972549C-E4A1-A340-82BE-72667C4954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4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rgbClr val="2A3A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 idx="10" hasCustomPrompt="1"/>
          </p:nvPr>
        </p:nvSpPr>
        <p:spPr bwMode="auto">
          <a:xfrm>
            <a:off x="567006" y="427747"/>
            <a:ext cx="8088256" cy="54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4289" rIns="68577" bIns="34289" anchor="ctr" anchorCtr="0">
            <a:noAutofit/>
          </a:bodyPr>
          <a:lstStyle>
            <a:lvl1pPr algn="l">
              <a:defRPr lang="en-US" sz="2000" b="1" i="0" dirty="0" smtClean="0">
                <a:solidFill>
                  <a:schemeClr val="bg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67006" y="4946344"/>
            <a:ext cx="332232" cy="276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43"/>
            <a:fld id="{C07945C6-CF1A-3C4D-975C-71F582D39191}" type="slidenum">
              <a:rPr lang="en-US" sz="700" smtClean="0">
                <a:solidFill>
                  <a:schemeClr val="bg1"/>
                </a:solidFill>
                <a:latin typeface="+mj-lt"/>
              </a:rPr>
              <a:pPr defTabSz="456743"/>
              <a:t>‹#›</a:t>
            </a:fld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800731" y="4950741"/>
            <a:ext cx="3562350" cy="2013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j-lt"/>
                <a:ea typeface="Guardian Sans Light" charset="0"/>
                <a:cs typeface="Guardian Sans Light" charset="0"/>
              </a:rPr>
              <a:t>©2018</a:t>
            </a:r>
            <a:r>
              <a:rPr lang="en-US" sz="700" b="0" i="0" baseline="0" dirty="0">
                <a:solidFill>
                  <a:schemeClr val="bg1"/>
                </a:solidFill>
                <a:latin typeface="+mj-lt"/>
                <a:ea typeface="Guardian Sans Light" charset="0"/>
                <a:cs typeface="Guardian Sans Light" charset="0"/>
              </a:rPr>
              <a:t> </a:t>
            </a:r>
            <a:r>
              <a:rPr lang="en-US" sz="700" b="0" i="0" baseline="0">
                <a:solidFill>
                  <a:schemeClr val="bg1"/>
                </a:solidFill>
                <a:latin typeface="+mj-lt"/>
                <a:ea typeface="Guardian Sans Light" charset="0"/>
                <a:cs typeface="Guardian Sans Light" charset="0"/>
              </a:rPr>
              <a:t>TeleTech </a:t>
            </a:r>
            <a:r>
              <a:rPr lang="en-US" sz="700" b="0" i="0">
                <a:solidFill>
                  <a:schemeClr val="bg1"/>
                </a:solidFill>
                <a:latin typeface="+mj-lt"/>
                <a:ea typeface="Guardian Sans Light" charset="0"/>
                <a:cs typeface="Guardian Sans Light" charset="0"/>
              </a:rPr>
              <a:t>Confidential </a:t>
            </a:r>
            <a:r>
              <a:rPr lang="en-US" sz="700" b="0" i="0" dirty="0">
                <a:solidFill>
                  <a:schemeClr val="bg1"/>
                </a:solidFill>
                <a:latin typeface="+mj-lt"/>
                <a:ea typeface="Guardian Sans Light" charset="0"/>
                <a:cs typeface="Guardian Sans Light" charset="0"/>
              </a:rPr>
              <a:t>and Proprietary.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Guardian Sans Light" charset="0"/>
              <a:cs typeface="Guardia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6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">
    <p:bg>
      <p:bgPr>
        <a:solidFill>
          <a:srgbClr val="BDD4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 noChangeArrowheads="1"/>
          </p:cNvSpPr>
          <p:nvPr>
            <p:ph type="title" idx="10" hasCustomPrompt="1"/>
          </p:nvPr>
        </p:nvSpPr>
        <p:spPr bwMode="auto">
          <a:xfrm>
            <a:off x="567006" y="427747"/>
            <a:ext cx="8088256" cy="54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34289" rIns="68577" bIns="34289" anchor="ctr" anchorCtr="0">
            <a:noAutofit/>
          </a:bodyPr>
          <a:lstStyle>
            <a:lvl1pPr algn="l">
              <a:defRPr lang="en-US" sz="2000" b="1" i="0" dirty="0" smtClean="0">
                <a:solidFill>
                  <a:srgbClr val="2A3A42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67006" y="4952400"/>
            <a:ext cx="332232" cy="2767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43"/>
            <a:fld id="{C07945C6-CF1A-3C4D-975C-71F582D39191}" type="slidenum">
              <a:rPr lang="en-US" sz="700" smtClean="0">
                <a:solidFill>
                  <a:srgbClr val="283942"/>
                </a:solidFill>
                <a:latin typeface="+mj-lt"/>
              </a:rPr>
              <a:pPr defTabSz="456743"/>
              <a:t>‹#›</a:t>
            </a:fld>
            <a:endParaRPr lang="en-US" sz="700" dirty="0">
              <a:solidFill>
                <a:srgbClr val="283942"/>
              </a:solidFill>
              <a:latin typeface="+mj-l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800731" y="4950741"/>
            <a:ext cx="3562350" cy="20135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rgbClr val="283942"/>
                </a:solidFill>
                <a:latin typeface="+mj-lt"/>
                <a:ea typeface="Guardian Sans Light" charset="0"/>
                <a:cs typeface="Guardian Sans Light" charset="0"/>
              </a:rPr>
              <a:t>©2018</a:t>
            </a:r>
            <a:r>
              <a:rPr lang="en-US" sz="700" b="0" i="0" baseline="0" dirty="0">
                <a:solidFill>
                  <a:srgbClr val="283942"/>
                </a:solidFill>
                <a:latin typeface="+mj-lt"/>
                <a:ea typeface="Guardian Sans Light" charset="0"/>
                <a:cs typeface="Guardian Sans Light" charset="0"/>
              </a:rPr>
              <a:t> </a:t>
            </a:r>
            <a:r>
              <a:rPr lang="en-US" sz="700" b="0" i="0" baseline="0">
                <a:solidFill>
                  <a:srgbClr val="283942"/>
                </a:solidFill>
                <a:latin typeface="+mj-lt"/>
                <a:ea typeface="Guardian Sans Light" charset="0"/>
                <a:cs typeface="Guardian Sans Light" charset="0"/>
              </a:rPr>
              <a:t>TeleTech </a:t>
            </a:r>
            <a:r>
              <a:rPr lang="en-US" sz="700" b="0" i="0">
                <a:solidFill>
                  <a:srgbClr val="283942"/>
                </a:solidFill>
                <a:latin typeface="+mj-lt"/>
                <a:ea typeface="Guardian Sans Light" charset="0"/>
                <a:cs typeface="Guardian Sans Light" charset="0"/>
              </a:rPr>
              <a:t>Confidential </a:t>
            </a:r>
            <a:r>
              <a:rPr lang="en-US" sz="700" b="0" i="0" dirty="0">
                <a:solidFill>
                  <a:srgbClr val="283942"/>
                </a:solidFill>
                <a:latin typeface="+mj-lt"/>
                <a:ea typeface="Guardian Sans Light" charset="0"/>
                <a:cs typeface="Guardian Sans Light" charset="0"/>
              </a:rPr>
              <a:t>and Proprietary.</a:t>
            </a:r>
          </a:p>
          <a:p>
            <a:pPr marL="0" marR="0" lvl="0" indent="0" algn="l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283942"/>
              </a:solidFill>
              <a:effectLst/>
              <a:uLnTx/>
              <a:uFillTx/>
              <a:latin typeface="+mj-lt"/>
              <a:ea typeface="Guardian Sans Light" charset="0"/>
              <a:cs typeface="Guardian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2752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28">
          <p15:clr>
            <a:srgbClr val="FBAE40"/>
          </p15:clr>
        </p15:guide>
        <p15:guide id="4" pos="7152">
          <p15:clr>
            <a:srgbClr val="FBAE40"/>
          </p15:clr>
        </p15:guide>
        <p15:guide id="5" pos="5496">
          <p15:clr>
            <a:srgbClr val="FBAE40"/>
          </p15:clr>
        </p15:guide>
        <p15:guide id="6" pos="2184">
          <p15:clr>
            <a:srgbClr val="FBAE40"/>
          </p15:clr>
        </p15:guide>
        <p15:guide id="7" orient="horz" pos="720">
          <p15:clr>
            <a:srgbClr val="FBAE40"/>
          </p15:clr>
        </p15:guide>
        <p15:guide id="8" orient="horz" pos="38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90" r:id="rId2"/>
    <p:sldLayoutId id="2147483994" r:id="rId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n-lt"/>
          <a:ea typeface="Tahoma" pitchFamily="34" charset="0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666666"/>
          </a:solidFill>
          <a:latin typeface="Arial" pitchFamily="-65" charset="0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666666"/>
          </a:solidFill>
          <a:latin typeface="Arial" pitchFamily="-65" charset="0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666666"/>
          </a:solidFill>
          <a:latin typeface="Arial" pitchFamily="-65" charset="0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666666"/>
          </a:solidFill>
          <a:latin typeface="Arial" pitchFamily="-65" charset="0"/>
          <a:ea typeface="ＭＳ Ｐゴシック"/>
          <a:cs typeface="ＭＳ Ｐゴシック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pitchFamily="-65" charset="0"/>
        </a:defRPr>
      </a:lvl9pPr>
    </p:titleStyle>
    <p:bodyStyle>
      <a:lvl1pPr marL="0" indent="0" algn="l" rtl="0" eaLnBrk="1" fontAlgn="base" hangingPunct="1">
        <a:spcBef>
          <a:spcPts val="300"/>
        </a:spcBef>
        <a:spcAft>
          <a:spcPct val="0"/>
        </a:spcAft>
        <a:buClr>
          <a:srgbClr val="2A6EBB"/>
        </a:buClr>
        <a:buFont typeface="Geneva CY"/>
        <a:buNone/>
        <a:defRPr sz="2000">
          <a:solidFill>
            <a:schemeClr val="bg1">
              <a:lumMod val="10000"/>
            </a:schemeClr>
          </a:solidFill>
          <a:latin typeface="+mj-lt"/>
          <a:ea typeface="Arial Narrow" pitchFamily="34" charset="0"/>
          <a:cs typeface="Arial Narrow" pitchFamily="34" charset="0"/>
        </a:defRPr>
      </a:lvl1pPr>
      <a:lvl2pPr marL="571500" indent="-228600" algn="l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800">
          <a:solidFill>
            <a:schemeClr val="bg1">
              <a:lumMod val="10000"/>
            </a:schemeClr>
          </a:solidFill>
          <a:latin typeface="+mj-lt"/>
          <a:ea typeface="Arial Narrow" pitchFamily="34" charset="0"/>
          <a:cs typeface="Arial Narrow" pitchFamily="34" charset="0"/>
        </a:defRPr>
      </a:lvl2pPr>
      <a:lvl3pPr marL="914400" indent="-228600" algn="l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85000"/>
        <a:buFont typeface="Arial" pitchFamily="34" charset="0"/>
        <a:buChar char="•"/>
        <a:defRPr sz="1600">
          <a:solidFill>
            <a:schemeClr val="bg1">
              <a:lumMod val="10000"/>
            </a:schemeClr>
          </a:solidFill>
          <a:latin typeface="Arial" pitchFamily="34" charset="0"/>
          <a:ea typeface="ＭＳ Ｐゴシック"/>
          <a:cs typeface="ＭＳ Ｐゴシック"/>
        </a:defRPr>
      </a:lvl3pPr>
      <a:lvl4pPr marL="1257300" indent="-228600" algn="l" rtl="0" eaLnBrk="1" fontAlgn="base" hangingPunct="1">
        <a:spcBef>
          <a:spcPts val="300"/>
        </a:spcBef>
        <a:spcAft>
          <a:spcPct val="0"/>
        </a:spcAft>
        <a:buSzPct val="85000"/>
        <a:buFont typeface="Arial" pitchFamily="34" charset="0"/>
        <a:buChar char="•"/>
        <a:defRPr sz="1400">
          <a:solidFill>
            <a:schemeClr val="bg1">
              <a:lumMod val="10000"/>
            </a:schemeClr>
          </a:solidFill>
          <a:latin typeface="Arial" pitchFamily="34" charset="0"/>
          <a:ea typeface="ＭＳ Ｐゴシック"/>
          <a:cs typeface="ＭＳ Ｐゴシック"/>
        </a:defRPr>
      </a:lvl4pPr>
      <a:lvl5pPr marL="1600200" indent="-228600" algn="l" rtl="0" eaLnBrk="1" fontAlgn="base" hangingPunct="1">
        <a:spcBef>
          <a:spcPts val="3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200">
          <a:solidFill>
            <a:schemeClr val="bg1">
              <a:lumMod val="10000"/>
            </a:schemeClr>
          </a:solidFill>
          <a:latin typeface="Arial" pitchFamily="34" charset="0"/>
          <a:ea typeface="ＭＳ Ｐゴシック"/>
          <a:cs typeface="ＭＳ Ｐゴシック"/>
        </a:defRPr>
      </a:lvl5pPr>
      <a:lvl6pPr marL="1658938" indent="-11747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000000"/>
        </a:buClr>
        <a:buSzPct val="75000"/>
        <a:buFont typeface="Times" pitchFamily="-65" charset="0"/>
        <a:buChar char="_"/>
        <a:tabLst>
          <a:tab pos="171450" algn="l"/>
          <a:tab pos="461963" algn="l"/>
          <a:tab pos="742950" algn="l"/>
          <a:tab pos="1085850" algn="l"/>
        </a:tabLst>
        <a:defRPr sz="1200">
          <a:solidFill>
            <a:schemeClr val="tx1"/>
          </a:solidFill>
          <a:latin typeface="+mn-lt"/>
          <a:ea typeface="+mn-ea"/>
        </a:defRPr>
      </a:lvl6pPr>
      <a:lvl7pPr marL="2116138" indent="-11747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000000"/>
        </a:buClr>
        <a:buSzPct val="75000"/>
        <a:buFont typeface="Times" pitchFamily="-65" charset="0"/>
        <a:buChar char="_"/>
        <a:tabLst>
          <a:tab pos="171450" algn="l"/>
          <a:tab pos="461963" algn="l"/>
          <a:tab pos="742950" algn="l"/>
          <a:tab pos="1085850" algn="l"/>
        </a:tabLst>
        <a:defRPr sz="1200">
          <a:solidFill>
            <a:schemeClr val="tx1"/>
          </a:solidFill>
          <a:latin typeface="+mn-lt"/>
          <a:ea typeface="+mn-ea"/>
        </a:defRPr>
      </a:lvl7pPr>
      <a:lvl8pPr marL="2573338" indent="-11747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000000"/>
        </a:buClr>
        <a:buSzPct val="75000"/>
        <a:buFont typeface="Times" pitchFamily="-65" charset="0"/>
        <a:buChar char="_"/>
        <a:tabLst>
          <a:tab pos="171450" algn="l"/>
          <a:tab pos="461963" algn="l"/>
          <a:tab pos="742950" algn="l"/>
          <a:tab pos="1085850" algn="l"/>
        </a:tabLst>
        <a:defRPr sz="1200">
          <a:solidFill>
            <a:schemeClr val="tx1"/>
          </a:solidFill>
          <a:latin typeface="+mn-lt"/>
          <a:ea typeface="+mn-ea"/>
        </a:defRPr>
      </a:lvl8pPr>
      <a:lvl9pPr marL="3030538" indent="-117475" algn="l" rtl="0" eaLnBrk="1" fontAlgn="base" hangingPunct="1">
        <a:lnSpc>
          <a:spcPct val="110000"/>
        </a:lnSpc>
        <a:spcBef>
          <a:spcPct val="40000"/>
        </a:spcBef>
        <a:spcAft>
          <a:spcPct val="0"/>
        </a:spcAft>
        <a:buClr>
          <a:srgbClr val="000000"/>
        </a:buClr>
        <a:buSzPct val="75000"/>
        <a:buFont typeface="Times" pitchFamily="-65" charset="0"/>
        <a:buChar char="_"/>
        <a:tabLst>
          <a:tab pos="171450" algn="l"/>
          <a:tab pos="461963" algn="l"/>
          <a:tab pos="742950" algn="l"/>
          <a:tab pos="1085850" algn="l"/>
        </a:tabLst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5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10800000" flipH="1">
            <a:off x="-15184" y="0"/>
            <a:ext cx="4966032" cy="5143500"/>
          </a:xfrm>
          <a:prstGeom prst="rect">
            <a:avLst/>
          </a:prstGeom>
          <a:gradFill flip="none" rotWithShape="1">
            <a:gsLst>
              <a:gs pos="19000">
                <a:sysClr val="window" lastClr="FFFFFF"/>
              </a:gs>
              <a:gs pos="100000">
                <a:sysClr val="window" lastClr="FFFFFF">
                  <a:alpha val="0"/>
                </a:sysClr>
              </a:gs>
            </a:gsLst>
            <a:lin ang="0" scaled="1"/>
            <a:tileRect/>
          </a:gra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457189">
              <a:defRPr/>
            </a:pP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5186" y="-1"/>
            <a:ext cx="9159185" cy="1106243"/>
          </a:xfrm>
          <a:prstGeom prst="rect">
            <a:avLst/>
          </a:prstGeom>
          <a:solidFill>
            <a:srgbClr val="28394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dirty="0">
              <a:solidFill>
                <a:srgbClr val="FF530D"/>
              </a:solidFill>
              <a:latin typeface="Arial"/>
            </a:endParaRPr>
          </a:p>
        </p:txBody>
      </p:sp>
      <p:sp>
        <p:nvSpPr>
          <p:cNvPr id="12" name="Text Placeholder 25"/>
          <p:cNvSpPr txBox="1">
            <a:spLocks/>
          </p:cNvSpPr>
          <p:nvPr/>
        </p:nvSpPr>
        <p:spPr>
          <a:xfrm>
            <a:off x="511398" y="2605971"/>
            <a:ext cx="2857171" cy="65701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2A6EBB"/>
              </a:buClr>
              <a:buFont typeface="Geneva CY"/>
              <a:buNone/>
              <a:defRPr sz="2000" baseline="0">
                <a:solidFill>
                  <a:schemeClr val="bg1">
                    <a:lumMod val="10000"/>
                  </a:schemeClr>
                </a:solidFill>
                <a:latin typeface="+mj-lt"/>
                <a:ea typeface="Arial Narrow" pitchFamily="34" charset="0"/>
                <a:cs typeface="Arial Narrow" pitchFamily="34" charset="0"/>
              </a:defRPr>
            </a:lvl1pPr>
            <a:lvl2pPr marL="5715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bg1">
                    <a:lumMod val="10000"/>
                  </a:schemeClr>
                </a:solidFill>
                <a:latin typeface="+mj-lt"/>
                <a:ea typeface="Arial Narrow" pitchFamily="34" charset="0"/>
                <a:cs typeface="Arial Narrow" pitchFamily="34" charset="0"/>
              </a:defRPr>
            </a:lvl2pPr>
            <a:lvl3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Arial" pitchFamily="34" charset="0"/>
              <a:buChar char="•"/>
              <a:defRPr sz="1600">
                <a:solidFill>
                  <a:schemeClr val="bg1">
                    <a:lumMod val="10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257300" indent="-228600" algn="l" rtl="0" eaLnBrk="1" fontAlgn="base" hangingPunct="1">
              <a:spcBef>
                <a:spcPts val="300"/>
              </a:spcBef>
              <a:spcAft>
                <a:spcPct val="0"/>
              </a:spcAft>
              <a:buSzPct val="85000"/>
              <a:buFont typeface="Arial" pitchFamily="34" charset="0"/>
              <a:buChar char="•"/>
              <a:defRPr sz="1400">
                <a:solidFill>
                  <a:schemeClr val="bg1">
                    <a:lumMod val="10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1200">
                <a:solidFill>
                  <a:schemeClr val="bg1">
                    <a:lumMod val="10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16589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161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33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305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endParaRPr lang="en-US" sz="1600" kern="0" dirty="0">
              <a:solidFill>
                <a:srgbClr val="2B3942"/>
              </a:solidFill>
            </a:endParaRPr>
          </a:p>
        </p:txBody>
      </p:sp>
      <p:sp>
        <p:nvSpPr>
          <p:cNvPr id="13" name="Text Placeholder 25"/>
          <p:cNvSpPr txBox="1">
            <a:spLocks/>
          </p:cNvSpPr>
          <p:nvPr/>
        </p:nvSpPr>
        <p:spPr>
          <a:xfrm>
            <a:off x="511398" y="1229896"/>
            <a:ext cx="2857171" cy="25882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2A6EBB"/>
              </a:buClr>
              <a:buFont typeface="Geneva CY"/>
              <a:buNone/>
              <a:defRPr sz="2000">
                <a:solidFill>
                  <a:schemeClr val="bg1">
                    <a:lumMod val="10000"/>
                  </a:schemeClr>
                </a:solidFill>
                <a:latin typeface="+mj-lt"/>
                <a:ea typeface="Arial Narrow" pitchFamily="34" charset="0"/>
                <a:cs typeface="Arial Narrow" pitchFamily="34" charset="0"/>
              </a:defRPr>
            </a:lvl1pPr>
            <a:lvl2pPr marL="5715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bg1">
                    <a:lumMod val="10000"/>
                  </a:schemeClr>
                </a:solidFill>
                <a:latin typeface="+mj-lt"/>
                <a:ea typeface="Arial Narrow" pitchFamily="34" charset="0"/>
                <a:cs typeface="Arial Narrow" pitchFamily="34" charset="0"/>
              </a:defRPr>
            </a:lvl2pPr>
            <a:lvl3pPr marL="9144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5000"/>
              <a:buFont typeface="Arial" pitchFamily="34" charset="0"/>
              <a:buChar char="•"/>
              <a:defRPr sz="1600">
                <a:solidFill>
                  <a:schemeClr val="bg1">
                    <a:lumMod val="10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257300" indent="-228600" algn="l" rtl="0" eaLnBrk="1" fontAlgn="base" hangingPunct="1">
              <a:spcBef>
                <a:spcPts val="300"/>
              </a:spcBef>
              <a:spcAft>
                <a:spcPct val="0"/>
              </a:spcAft>
              <a:buSzPct val="85000"/>
              <a:buFont typeface="Arial" pitchFamily="34" charset="0"/>
              <a:buChar char="•"/>
              <a:defRPr sz="1400">
                <a:solidFill>
                  <a:schemeClr val="bg1">
                    <a:lumMod val="10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600200" indent="-228600" algn="l" rtl="0" eaLnBrk="1" fontAlgn="base" hangingPunct="1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  <a:defRPr sz="1200">
                <a:solidFill>
                  <a:schemeClr val="bg1">
                    <a:lumMod val="10000"/>
                  </a:schemeClr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16589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1161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5733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030538" indent="-117475" algn="l" rtl="0" eaLnBrk="1" fontAlgn="base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Times" pitchFamily="-65" charset="0"/>
              <a:buChar char="_"/>
              <a:tabLst>
                <a:tab pos="171450" algn="l"/>
                <a:tab pos="461963" algn="l"/>
                <a:tab pos="742950" algn="l"/>
                <a:tab pos="1085850" algn="l"/>
              </a:tabLst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dirty="0">
                <a:solidFill>
                  <a:srgbClr val="2B3942"/>
                </a:solidFill>
              </a:rPr>
              <a:t>May 20, 2020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1399" y="322730"/>
            <a:ext cx="730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2800" b="1" dirty="0">
                <a:solidFill>
                  <a:srgbClr val="FFFFFF"/>
                </a:solidFill>
                <a:latin typeface="Arial"/>
              </a:rPr>
              <a:t>ABS-CS Transfer Guide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70461" y="-1"/>
            <a:ext cx="45719" cy="1106243"/>
          </a:xfrm>
          <a:prstGeom prst="rect">
            <a:avLst/>
          </a:prstGeom>
          <a:solidFill>
            <a:srgbClr val="FF530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2B3942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-15185" y="-4"/>
            <a:ext cx="416180" cy="1106245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2F2F3"/>
              </a:solidFill>
              <a:effectLst/>
              <a:latin typeface="Arial" pitchFamily="-65" charset="0"/>
              <a:ea typeface="ヒラギノ角ゴ Pro W3" pitchFamily="-65" charset="-128"/>
              <a:cs typeface="ヒラギノ角ゴ Pro W3" pitchFamily="-65" charset="-12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t="35232" r="18620" b="36561"/>
          <a:stretch/>
        </p:blipFill>
        <p:spPr>
          <a:xfrm>
            <a:off x="7350370" y="4537573"/>
            <a:ext cx="1570562" cy="4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4DBE368-5FB7-4FCB-9E9B-062F2B897512}"/>
              </a:ext>
            </a:extLst>
          </p:cNvPr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0DF59F-1FCF-46B5-A8A0-09A716ED3711}"/>
                </a:ext>
              </a:extLst>
            </p:cNvPr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6C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2C816D6-06FE-40D1-AA58-92AF56163053}"/>
                </a:ext>
              </a:extLst>
            </p:cNvPr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4456A3E-1BD6-47EE-B681-E6D9AE249FC1}"/>
                </a:ext>
              </a:extLst>
            </p:cNvPr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12" name="Title 8">
            <a:extLst>
              <a:ext uri="{FF2B5EF4-FFF2-40B4-BE49-F238E27FC236}">
                <a16:creationId xmlns:a16="http://schemas.microsoft.com/office/drawing/2014/main" xmlns="" id="{4B374730-0209-408C-8F08-6C6AE3D102CF}"/>
              </a:ext>
            </a:extLst>
          </p:cNvPr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Who are the ABS Sales Team?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3AF7E6F-4A1C-401C-8761-ED2DDF9C0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4" y="1425932"/>
            <a:ext cx="8898904" cy="2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4DBE368-5FB7-4FCB-9E9B-062F2B897512}"/>
              </a:ext>
            </a:extLst>
          </p:cNvPr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0DF59F-1FCF-46B5-A8A0-09A716ED3711}"/>
                </a:ext>
              </a:extLst>
            </p:cNvPr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6C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2C816D6-06FE-40D1-AA58-92AF56163053}"/>
                </a:ext>
              </a:extLst>
            </p:cNvPr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4456A3E-1BD6-47EE-B681-E6D9AE249FC1}"/>
                </a:ext>
              </a:extLst>
            </p:cNvPr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12" name="Title 8">
            <a:extLst>
              <a:ext uri="{FF2B5EF4-FFF2-40B4-BE49-F238E27FC236}">
                <a16:creationId xmlns:a16="http://schemas.microsoft.com/office/drawing/2014/main" xmlns="" id="{4B374730-0209-408C-8F08-6C6AE3D102CF}"/>
              </a:ext>
            </a:extLst>
          </p:cNvPr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Who are the ABS Sales Team?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9D1A38-3C98-4A46-B2DE-4AF4591F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5" y="1164349"/>
            <a:ext cx="8872270" cy="351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6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1167" y="-118782"/>
            <a:ext cx="9566336" cy="5381064"/>
            <a:chOff x="4230" y="2379"/>
            <a:chExt cx="9135541" cy="5138742"/>
          </a:xfrm>
        </p:grpSpPr>
        <p:sp>
          <p:nvSpPr>
            <p:cNvPr id="5" name="Rectangle 4"/>
            <p:cNvSpPr/>
            <p:nvPr/>
          </p:nvSpPr>
          <p:spPr>
            <a:xfrm>
              <a:off x="4230" y="2379"/>
              <a:ext cx="9135541" cy="513874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83"/>
              <a:endParaRPr lang="en-US" sz="134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94031" y="259360"/>
              <a:ext cx="3755938" cy="3753436"/>
            </a:xfrm>
            <a:prstGeom prst="rect">
              <a:avLst/>
            </a:prstGeom>
            <a:noFill/>
          </p:spPr>
        </p:pic>
        <p:grpSp>
          <p:nvGrpSpPr>
            <p:cNvPr id="3" name="Group 2"/>
            <p:cNvGrpSpPr/>
            <p:nvPr/>
          </p:nvGrpSpPr>
          <p:grpSpPr>
            <a:xfrm>
              <a:off x="3189447" y="4214358"/>
              <a:ext cx="2765106" cy="232623"/>
              <a:chOff x="3191004" y="4158940"/>
              <a:chExt cx="2765106" cy="23262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191004" y="4158940"/>
                <a:ext cx="232623" cy="232623"/>
              </a:xfrm>
              <a:prstGeom prst="ellipse">
                <a:avLst/>
              </a:prstGeom>
              <a:solidFill>
                <a:srgbClr val="3888B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035166" y="4158940"/>
                <a:ext cx="232623" cy="232623"/>
              </a:xfrm>
              <a:prstGeom prst="ellipse">
                <a:avLst/>
              </a:prstGeom>
              <a:solidFill>
                <a:srgbClr val="F054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613085" y="4158940"/>
                <a:ext cx="232623" cy="232623"/>
              </a:xfrm>
              <a:prstGeom prst="ellipse">
                <a:avLst/>
              </a:prstGeom>
              <a:solidFill>
                <a:srgbClr val="94C8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723487" y="4158940"/>
                <a:ext cx="232623" cy="232623"/>
              </a:xfrm>
              <a:prstGeom prst="ellipse">
                <a:avLst/>
              </a:prstGeom>
              <a:solidFill>
                <a:srgbClr val="2C394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01409" y="4158940"/>
                <a:ext cx="232623" cy="232623"/>
              </a:xfrm>
              <a:prstGeom prst="ellipse">
                <a:avLst/>
              </a:prstGeom>
              <a:solidFill>
                <a:srgbClr val="7E57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879328" y="4158940"/>
                <a:ext cx="232623" cy="232623"/>
              </a:xfrm>
              <a:prstGeom prst="ellipse">
                <a:avLst/>
              </a:prstGeom>
              <a:solidFill>
                <a:srgbClr val="6CB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57247" y="4158940"/>
                <a:ext cx="232623" cy="232623"/>
              </a:xfrm>
              <a:prstGeom prst="ellipse">
                <a:avLst/>
              </a:prstGeom>
              <a:solidFill>
                <a:srgbClr val="D31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83"/>
                <a:endParaRPr lang="en-US" sz="1349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3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71998" y="-16972"/>
            <a:ext cx="4651024" cy="5159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12" name="Rectangle 11"/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7" name="Title 8"/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ABS?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2754" y="1004432"/>
            <a:ext cx="3957865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What is ABS?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2755" y="1438510"/>
            <a:ext cx="3957865" cy="3161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2B3942"/>
                </a:solidFill>
              </a:rPr>
              <a:t>ABS stands for Adorama Business Solutions.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7368A82-054A-493B-8F65-075BF609F158}"/>
              </a:ext>
            </a:extLst>
          </p:cNvPr>
          <p:cNvSpPr txBox="1">
            <a:spLocks/>
          </p:cNvSpPr>
          <p:nvPr/>
        </p:nvSpPr>
        <p:spPr>
          <a:xfrm>
            <a:off x="462753" y="2126006"/>
            <a:ext cx="3957865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Who is ABS?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xmlns="" id="{74B670B4-D8AB-4730-A586-DB442E2E95D1}"/>
              </a:ext>
            </a:extLst>
          </p:cNvPr>
          <p:cNvSpPr txBox="1">
            <a:spLocks/>
          </p:cNvSpPr>
          <p:nvPr/>
        </p:nvSpPr>
        <p:spPr>
          <a:xfrm>
            <a:off x="462754" y="2560084"/>
            <a:ext cx="3957865" cy="3161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2B3942"/>
                </a:solidFill>
              </a:rPr>
              <a:t>The ABS groups consists of the following team:</a:t>
            </a:r>
          </a:p>
          <a:p>
            <a:endParaRPr lang="en-US" sz="1400" dirty="0">
              <a:solidFill>
                <a:srgbClr val="2B394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Federal Sales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Pro Services Sales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School Sales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EDU Sales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ABS-CS</a:t>
            </a:r>
          </a:p>
        </p:txBody>
      </p:sp>
    </p:spTree>
    <p:extLst>
      <p:ext uri="{BB962C8B-B14F-4D97-AF65-F5344CB8AC3E}">
        <p14:creationId xmlns:p14="http://schemas.microsoft.com/office/powerpoint/2010/main" val="105656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71998" y="-16972"/>
            <a:ext cx="4651024" cy="5159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12" name="Rectangle 11"/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7" name="Title 8"/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ABS?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2754" y="943475"/>
            <a:ext cx="3957865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How do I know that it’s an ABS order?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2755" y="1599382"/>
            <a:ext cx="3957865" cy="9385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Check if there is a PO number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Check the salesman who placed the order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Check if the payment is under OA.</a:t>
            </a:r>
            <a:br>
              <a:rPr lang="en-US" sz="1400" dirty="0">
                <a:solidFill>
                  <a:srgbClr val="2B3942"/>
                </a:solidFill>
              </a:rPr>
            </a:br>
            <a:endParaRPr lang="en-US" sz="1400" dirty="0">
              <a:solidFill>
                <a:srgbClr val="2B3942"/>
              </a:solidFill>
            </a:endParaRPr>
          </a:p>
          <a:p>
            <a:pPr lvl="1"/>
            <a:r>
              <a:rPr lang="en-US" sz="1400" dirty="0">
                <a:solidFill>
                  <a:schemeClr val="accent2"/>
                </a:solidFill>
              </a:rPr>
              <a:t>***</a:t>
            </a:r>
            <a:r>
              <a:rPr lang="en-US" sz="1100" dirty="0">
                <a:solidFill>
                  <a:schemeClr val="accent2"/>
                </a:solidFill>
              </a:rPr>
              <a:t>Some Corporate/Pro orders uses CC payments and do not have credit limits.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2B3942"/>
              </a:solidFill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24F64D93-E468-41D2-9D3D-34684013CCE6}"/>
              </a:ext>
            </a:extLst>
          </p:cNvPr>
          <p:cNvSpPr txBox="1">
            <a:spLocks/>
          </p:cNvSpPr>
          <p:nvPr/>
        </p:nvSpPr>
        <p:spPr>
          <a:xfrm>
            <a:off x="433848" y="3234328"/>
            <a:ext cx="4138149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What is a Federal Order?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xmlns="" id="{6E0AA2D6-DEAF-44AD-8584-AE2D701A66F4}"/>
              </a:ext>
            </a:extLst>
          </p:cNvPr>
          <p:cNvSpPr txBox="1">
            <a:spLocks/>
          </p:cNvSpPr>
          <p:nvPr/>
        </p:nvSpPr>
        <p:spPr>
          <a:xfrm>
            <a:off x="41068" y="3601944"/>
            <a:ext cx="4571998" cy="16566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rgbClr val="2B3942"/>
                </a:solidFill>
              </a:rPr>
              <a:t>GSA purchases are expenditures on goods by the Federal, State and local governments. </a:t>
            </a:r>
          </a:p>
          <a:p>
            <a:pPr lvl="1"/>
            <a:endParaRPr lang="en-US" sz="1400" dirty="0">
              <a:solidFill>
                <a:srgbClr val="2B3942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Federal  - United State of America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State - NY, NJ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Local -  Municipal </a:t>
            </a:r>
          </a:p>
        </p:txBody>
      </p:sp>
    </p:spTree>
    <p:extLst>
      <p:ext uri="{BB962C8B-B14F-4D97-AF65-F5344CB8AC3E}">
        <p14:creationId xmlns:p14="http://schemas.microsoft.com/office/powerpoint/2010/main" val="9552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71998" y="-16972"/>
            <a:ext cx="4651024" cy="5159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12" name="Rectangle 11"/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7" name="Title 8"/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ABS?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2754" y="943475"/>
            <a:ext cx="3957865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What is a Pro Services Order?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2755" y="1349042"/>
            <a:ext cx="3957865" cy="9385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These are orders made by different industrial, commercial, private companies.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FOX NETWORKS GROUP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2B394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2B3942"/>
              </a:solidFill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24F64D93-E468-41D2-9D3D-34684013CCE6}"/>
              </a:ext>
            </a:extLst>
          </p:cNvPr>
          <p:cNvSpPr txBox="1">
            <a:spLocks/>
          </p:cNvSpPr>
          <p:nvPr/>
        </p:nvSpPr>
        <p:spPr>
          <a:xfrm>
            <a:off x="433848" y="2603317"/>
            <a:ext cx="4138149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05624"/>
                </a:solidFill>
              </a:rPr>
              <a:t>What is the difference between School and EDU?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xmlns="" id="{6E0AA2D6-DEAF-44AD-8584-AE2D701A66F4}"/>
              </a:ext>
            </a:extLst>
          </p:cNvPr>
          <p:cNvSpPr txBox="1">
            <a:spLocks/>
          </p:cNvSpPr>
          <p:nvPr/>
        </p:nvSpPr>
        <p:spPr>
          <a:xfrm>
            <a:off x="1" y="3384981"/>
            <a:ext cx="4571998" cy="165668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>
                <a:solidFill>
                  <a:srgbClr val="2B3942"/>
                </a:solidFill>
              </a:rPr>
              <a:t>EDU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942"/>
                </a:solidFill>
              </a:rPr>
              <a:t>Orders placed by student and educators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942"/>
                </a:solidFill>
              </a:rPr>
              <a:t>Orders are placed online - 603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942"/>
                </a:solidFill>
              </a:rPr>
              <a:t>No PO numbers</a:t>
            </a:r>
          </a:p>
          <a:p>
            <a:pPr lvl="1"/>
            <a:r>
              <a:rPr lang="en-US" sz="1400" dirty="0">
                <a:solidFill>
                  <a:srgbClr val="2B3942"/>
                </a:solidFill>
              </a:rPr>
              <a:t> School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942"/>
                </a:solidFill>
              </a:rPr>
              <a:t>Orders are for schools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942"/>
                </a:solidFill>
              </a:rPr>
              <a:t>Orders have PO numbers.</a:t>
            </a:r>
          </a:p>
          <a:p>
            <a:pPr lvl="1"/>
            <a:endParaRPr lang="en-US" sz="1400" dirty="0">
              <a:solidFill>
                <a:srgbClr val="2B394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2B3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4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64A9E21-81F4-4935-A0C4-8234266E4626}"/>
              </a:ext>
            </a:extLst>
          </p:cNvPr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089531D1-D17D-43DB-A18E-66CADE657287}"/>
                </a:ext>
              </a:extLst>
            </p:cNvPr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9A19FCC-8381-4C4D-85A9-A1640DEBD99E}"/>
                </a:ext>
              </a:extLst>
            </p:cNvPr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7403AD89-31C7-4F61-B603-C5EC5445F8D9}"/>
                </a:ext>
              </a:extLst>
            </p:cNvPr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E526C929-1792-467F-9DC8-1957B4B43494}"/>
              </a:ext>
            </a:extLst>
          </p:cNvPr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ABS?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A32F957-E92E-4514-BD14-CDA7C059CF30}"/>
              </a:ext>
            </a:extLst>
          </p:cNvPr>
          <p:cNvSpPr txBox="1">
            <a:spLocks/>
          </p:cNvSpPr>
          <p:nvPr/>
        </p:nvSpPr>
        <p:spPr>
          <a:xfrm>
            <a:off x="462754" y="943475"/>
            <a:ext cx="7540603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How do I know that I need to transfer the call?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415506A-9825-4BAC-80B8-A1186B8B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1" y="1409009"/>
            <a:ext cx="8761178" cy="9712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9FB13DB-24B8-4111-B123-633585DF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9" y="2681164"/>
            <a:ext cx="8761178" cy="16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2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64A9E21-81F4-4935-A0C4-8234266E4626}"/>
              </a:ext>
            </a:extLst>
          </p:cNvPr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089531D1-D17D-43DB-A18E-66CADE657287}"/>
                </a:ext>
              </a:extLst>
            </p:cNvPr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9A19FCC-8381-4C4D-85A9-A1640DEBD99E}"/>
                </a:ext>
              </a:extLst>
            </p:cNvPr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7403AD89-31C7-4F61-B603-C5EC5445F8D9}"/>
                </a:ext>
              </a:extLst>
            </p:cNvPr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E526C929-1792-467F-9DC8-1957B4B43494}"/>
              </a:ext>
            </a:extLst>
          </p:cNvPr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ABS?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A32F957-E92E-4514-BD14-CDA7C059CF30}"/>
              </a:ext>
            </a:extLst>
          </p:cNvPr>
          <p:cNvSpPr txBox="1">
            <a:spLocks/>
          </p:cNvSpPr>
          <p:nvPr/>
        </p:nvSpPr>
        <p:spPr>
          <a:xfrm>
            <a:off x="462754" y="943475"/>
            <a:ext cx="7540603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How do I know that I need to transfer the call?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xmlns="" id="{01010EF2-633C-4833-9E16-4D8ADE807EAC}"/>
              </a:ext>
            </a:extLst>
          </p:cNvPr>
          <p:cNvSpPr txBox="1">
            <a:spLocks/>
          </p:cNvSpPr>
          <p:nvPr/>
        </p:nvSpPr>
        <p:spPr>
          <a:xfrm>
            <a:off x="433848" y="2749800"/>
            <a:ext cx="7540603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Where should I transfer the ticket if the CS emailed?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CBA2F8C-119B-4509-B436-0A8C02CF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8" y="3192151"/>
            <a:ext cx="8300624" cy="16045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4008598-35B1-4785-8B8C-DD96F8C3A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" y="1277733"/>
            <a:ext cx="7781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1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71998" y="-16972"/>
            <a:ext cx="4651024" cy="5159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12" name="Rectangle 11"/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7" name="Title 8"/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AR?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462754" y="1004432"/>
            <a:ext cx="3957865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05624"/>
                </a:solidFill>
              </a:rPr>
              <a:t>What is AR?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62755" y="1469966"/>
            <a:ext cx="4109243" cy="25848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2B3942"/>
                </a:solidFill>
              </a:rPr>
              <a:t>AR stands for Account Receivables. </a:t>
            </a:r>
          </a:p>
          <a:p>
            <a:endParaRPr lang="en-US" sz="1400" dirty="0">
              <a:solidFill>
                <a:srgbClr val="2B3942"/>
              </a:solidFill>
            </a:endParaRPr>
          </a:p>
          <a:p>
            <a:endParaRPr lang="en-US" sz="1400" dirty="0">
              <a:solidFill>
                <a:srgbClr val="2B39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AR oversees the collection of payments for all ABS order. </a:t>
            </a:r>
            <a:br>
              <a:rPr lang="en-US" sz="1400" dirty="0">
                <a:solidFill>
                  <a:srgbClr val="2B3942"/>
                </a:solidFill>
              </a:rPr>
            </a:br>
            <a:endParaRPr lang="en-US" sz="1400" dirty="0">
              <a:solidFill>
                <a:srgbClr val="2B39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Follow-up with them to settle their outstanding overdue balance.</a:t>
            </a:r>
            <a:br>
              <a:rPr lang="en-US" sz="1400" dirty="0">
                <a:solidFill>
                  <a:srgbClr val="2B3942"/>
                </a:solidFill>
              </a:rPr>
            </a:br>
            <a:endParaRPr lang="en-US" sz="1400" dirty="0">
              <a:solidFill>
                <a:srgbClr val="2B39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They are also responsible in sending invoices for ABS orders.</a:t>
            </a:r>
          </a:p>
          <a:p>
            <a:endParaRPr lang="en-US" sz="1400" dirty="0">
              <a:solidFill>
                <a:srgbClr val="2B3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8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71998" y="-16972"/>
            <a:ext cx="4651024" cy="515941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12" name="Rectangle 11"/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2B39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7" name="Title 8"/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What is AR?</a:t>
            </a:r>
          </a:p>
        </p:txBody>
      </p:sp>
      <p:sp>
        <p:nvSpPr>
          <p:cNvPr id="8" name="Text Placeholder 9"/>
          <p:cNvSpPr txBox="1">
            <a:spLocks/>
          </p:cNvSpPr>
          <p:nvPr/>
        </p:nvSpPr>
        <p:spPr>
          <a:xfrm>
            <a:off x="382822" y="898718"/>
            <a:ext cx="3957865" cy="46553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05624"/>
                </a:solidFill>
              </a:rPr>
              <a:t>What is the difference between an AR invoice and a Regular invoice?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382822" y="1552369"/>
            <a:ext cx="4890346" cy="312913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2B3942"/>
                </a:solidFill>
              </a:rPr>
              <a:t>AR Invoice</a:t>
            </a:r>
          </a:p>
          <a:p>
            <a:r>
              <a:rPr lang="en-US" sz="1400" dirty="0">
                <a:solidFill>
                  <a:srgbClr val="2B3942"/>
                </a:solidFill>
              </a:rPr>
              <a:t/>
            </a:r>
            <a:br>
              <a:rPr lang="en-US" sz="1400" dirty="0">
                <a:solidFill>
                  <a:srgbClr val="2B3942"/>
                </a:solidFill>
              </a:rPr>
            </a:br>
            <a:r>
              <a:rPr lang="en-US" sz="1400" dirty="0">
                <a:solidFill>
                  <a:srgbClr val="2B3942"/>
                </a:solidFill>
              </a:rPr>
              <a:t>This is normally being requested by an accounting personnel.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Statement of Account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Specific Invoice - unpaid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Specific Invoice – paid</a:t>
            </a:r>
          </a:p>
          <a:p>
            <a:endParaRPr lang="en-US" sz="1400" dirty="0">
              <a:solidFill>
                <a:srgbClr val="2B394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2B3942"/>
                </a:solidFill>
              </a:rPr>
              <a:t>Send an email to jazze@adorama.com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solidFill>
                <a:srgbClr val="2B3942"/>
              </a:solidFill>
            </a:endParaRPr>
          </a:p>
          <a:p>
            <a:r>
              <a:rPr lang="en-US" sz="1400" dirty="0">
                <a:solidFill>
                  <a:srgbClr val="2B3942"/>
                </a:solidFill>
              </a:rPr>
              <a:t>Regular Invoice</a:t>
            </a:r>
            <a:br>
              <a:rPr lang="en-US" sz="1400" dirty="0">
                <a:solidFill>
                  <a:srgbClr val="2B3942"/>
                </a:solidFill>
              </a:rPr>
            </a:br>
            <a:endParaRPr lang="en-US" sz="1400" dirty="0">
              <a:solidFill>
                <a:srgbClr val="2B3942"/>
              </a:solidFill>
            </a:endParaRPr>
          </a:p>
          <a:p>
            <a:r>
              <a:rPr lang="en-US" sz="1400" dirty="0">
                <a:solidFill>
                  <a:srgbClr val="2B3942"/>
                </a:solidFill>
              </a:rPr>
              <a:t>This is normally being requested by the customer.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This can be sent to a regular order.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This can be used as a proof of purchase.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2B3942"/>
                </a:solidFill>
              </a:rPr>
              <a:t>This serves as a receipt.</a:t>
            </a:r>
          </a:p>
          <a:p>
            <a:endParaRPr lang="en-US" sz="1400" dirty="0">
              <a:solidFill>
                <a:srgbClr val="2B39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BC2A7B-0F25-40B4-8D67-8ADD622C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2" y="1404224"/>
            <a:ext cx="8804636" cy="28629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4DBE368-5FB7-4FCB-9E9B-062F2B897512}"/>
              </a:ext>
            </a:extLst>
          </p:cNvPr>
          <p:cNvGrpSpPr/>
          <p:nvPr/>
        </p:nvGrpSpPr>
        <p:grpSpPr>
          <a:xfrm>
            <a:off x="-37984" y="-16973"/>
            <a:ext cx="9261006" cy="789988"/>
            <a:chOff x="-15185" y="648182"/>
            <a:chExt cx="8298180" cy="458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0DF59F-1FCF-46B5-A8A0-09A716ED3711}"/>
                </a:ext>
              </a:extLst>
            </p:cNvPr>
            <p:cNvSpPr/>
            <p:nvPr/>
          </p:nvSpPr>
          <p:spPr>
            <a:xfrm>
              <a:off x="-15185" y="648184"/>
              <a:ext cx="8298180" cy="458058"/>
            </a:xfrm>
            <a:prstGeom prst="rect">
              <a:avLst/>
            </a:prstGeom>
            <a:solidFill>
              <a:srgbClr val="6CB6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 dirty="0">
                <a:solidFill>
                  <a:srgbClr val="FF530D"/>
                </a:solidFill>
                <a:latin typeface="Arial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2C816D6-06FE-40D1-AA58-92AF56163053}"/>
                </a:ext>
              </a:extLst>
            </p:cNvPr>
            <p:cNvSpPr/>
            <p:nvPr/>
          </p:nvSpPr>
          <p:spPr bwMode="auto">
            <a:xfrm>
              <a:off x="361873" y="648184"/>
              <a:ext cx="45719" cy="458058"/>
            </a:xfrm>
            <a:prstGeom prst="rect">
              <a:avLst/>
            </a:prstGeom>
            <a:solidFill>
              <a:srgbClr val="FF530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  <a:ea typeface="ヒラギノ角ゴ Pro W3" pitchFamily="-65" charset="-128"/>
                  <a:cs typeface="ヒラギノ角ゴ Pro W3" pitchFamily="-65" charset="-128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4456A3E-1BD6-47EE-B681-E6D9AE249FC1}"/>
                </a:ext>
              </a:extLst>
            </p:cNvPr>
            <p:cNvSpPr/>
            <p:nvPr/>
          </p:nvSpPr>
          <p:spPr bwMode="auto">
            <a:xfrm>
              <a:off x="-15185" y="648182"/>
              <a:ext cx="377057" cy="458059"/>
            </a:xfrm>
            <a:prstGeom prst="rect">
              <a:avLst/>
            </a:prstGeom>
            <a:solidFill>
              <a:srgbClr val="EFEFE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ヒラギノ角ゴ Pro W3" pitchFamily="-65" charset="-128"/>
                <a:cs typeface="ヒラギノ角ゴ Pro W3" pitchFamily="-65" charset="-128"/>
              </a:endParaRPr>
            </a:p>
          </p:txBody>
        </p:sp>
      </p:grpSp>
      <p:sp>
        <p:nvSpPr>
          <p:cNvPr id="12" name="Title 8">
            <a:extLst>
              <a:ext uri="{FF2B5EF4-FFF2-40B4-BE49-F238E27FC236}">
                <a16:creationId xmlns:a16="http://schemas.microsoft.com/office/drawing/2014/main" xmlns="" id="{4B374730-0209-408C-8F08-6C6AE3D102CF}"/>
              </a:ext>
            </a:extLst>
          </p:cNvPr>
          <p:cNvSpPr txBox="1">
            <a:spLocks/>
          </p:cNvSpPr>
          <p:nvPr/>
        </p:nvSpPr>
        <p:spPr>
          <a:xfrm>
            <a:off x="462754" y="108735"/>
            <a:ext cx="8300624" cy="5425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Who are the ABS Sales Team?</a:t>
            </a:r>
          </a:p>
        </p:txBody>
      </p:sp>
    </p:spTree>
    <p:extLst>
      <p:ext uri="{BB962C8B-B14F-4D97-AF65-F5344CB8AC3E}">
        <p14:creationId xmlns:p14="http://schemas.microsoft.com/office/powerpoint/2010/main" val="1866933671"/>
      </p:ext>
    </p:extLst>
  </p:cSld>
  <p:clrMapOvr>
    <a:masterClrMapping/>
  </p:clrMapOvr>
</p:sld>
</file>

<file path=ppt/theme/theme1.xml><?xml version="1.0" encoding="utf-8"?>
<a:theme xmlns:a="http://schemas.openxmlformats.org/drawingml/2006/main" name="00718_INTEGRATED_INTERNAL_WIDE_PowerPoint Temp_7-21-14">
  <a:themeElements>
    <a:clrScheme name="Integrated">
      <a:dk1>
        <a:srgbClr val="4E4E4E"/>
      </a:dk1>
      <a:lt1>
        <a:sysClr val="window" lastClr="FFFFFF"/>
      </a:lt1>
      <a:dk2>
        <a:srgbClr val="808285"/>
      </a:dk2>
      <a:lt2>
        <a:srgbClr val="FFFFFF"/>
      </a:lt2>
      <a:accent1>
        <a:srgbClr val="007298"/>
      </a:accent1>
      <a:accent2>
        <a:srgbClr val="00ACC8"/>
      </a:accent2>
      <a:accent3>
        <a:srgbClr val="20CBD4"/>
      </a:accent3>
      <a:accent4>
        <a:srgbClr val="B0E3E4"/>
      </a:accent4>
      <a:accent5>
        <a:srgbClr val="FFFFFF"/>
      </a:accent5>
      <a:accent6>
        <a:srgbClr val="FFFFFF"/>
      </a:accent6>
      <a:hlink>
        <a:srgbClr val="0000FF"/>
      </a:hlink>
      <a:folHlink>
        <a:srgbClr val="81299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ヒラギノ角ゴ Pro W3" pitchFamily="-65" charset="-128"/>
            <a:cs typeface="ヒラギノ角ゴ Pro W3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ヒラギノ角ゴ Pro W3" pitchFamily="-65" charset="-128"/>
            <a:cs typeface="ヒラギノ角ゴ Pro W3" pitchFamily="-65" charset="-128"/>
          </a:defRPr>
        </a:defPPr>
      </a:lstStyle>
    </a:lnDef>
  </a:objectDefaults>
  <a:extraClrSchemeLst>
    <a:extraClrScheme>
      <a:clrScheme name="Corporate Temple_Content 1">
        <a:dk1>
          <a:srgbClr val="000000"/>
        </a:dk1>
        <a:lt1>
          <a:srgbClr val="FFFFFF"/>
        </a:lt1>
        <a:dk2>
          <a:srgbClr val="000000"/>
        </a:dk2>
        <a:lt2>
          <a:srgbClr val="8E58B6"/>
        </a:lt2>
        <a:accent1>
          <a:srgbClr val="044993"/>
        </a:accent1>
        <a:accent2>
          <a:srgbClr val="7D1D19"/>
        </a:accent2>
        <a:accent3>
          <a:srgbClr val="FFFFFF"/>
        </a:accent3>
        <a:accent4>
          <a:srgbClr val="000000"/>
        </a:accent4>
        <a:accent5>
          <a:srgbClr val="AAB1C8"/>
        </a:accent5>
        <a:accent6>
          <a:srgbClr val="711916"/>
        </a:accent6>
        <a:hlink>
          <a:srgbClr val="CF7622"/>
        </a:hlink>
        <a:folHlink>
          <a:srgbClr val="5C703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1D147BE2CAF4D944D75724A6083B1" ma:contentTypeVersion="2" ma:contentTypeDescription="Create a new document." ma:contentTypeScope="" ma:versionID="9df8d2ef3fbe99b24ed86ae5a67c557a">
  <xsd:schema xmlns:xsd="http://www.w3.org/2001/XMLSchema" xmlns:xs="http://www.w3.org/2001/XMLSchema" xmlns:p="http://schemas.microsoft.com/office/2006/metadata/properties" xmlns:ns2="7a8a6912-df3a-4cbc-be80-321a1ceeaf81" targetNamespace="http://schemas.microsoft.com/office/2006/metadata/properties" ma:root="true" ma:fieldsID="d9e1c11e79dde4c86fdb3ae9ef77209c" ns2:_="">
    <xsd:import namespace="7a8a6912-df3a-4cbc-be80-321a1ceeaf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8a6912-df3a-4cbc-be80-321a1ceea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A20292-A9E8-4561-979C-6870BAC544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3BAA14-7F22-47A0-8330-D81AC30DCBDA}">
  <ds:schemaRefs>
    <ds:schemaRef ds:uri="http://schemas.microsoft.com/office/2006/metadata/properties"/>
    <ds:schemaRef ds:uri="7a8a6912-df3a-4cbc-be80-321a1ceeaf81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7D04DB6-C6E7-43E1-8A4B-EE1166CB9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8a6912-df3a-4cbc-be80-321a1ceeaf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35707</TotalTime>
  <Words>307</Words>
  <Application>Microsoft Office PowerPoint</Application>
  <PresentationFormat>On-screen Show (16:9)</PresentationFormat>
  <Paragraphs>85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00718_INTEGRATED_INTERNAL_WIDE_PowerPoint Temp_7-21-14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TeleTech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(Internal Use) Integrated Cover Header Here—2 Lines in Title Case</dc:title>
  <dc:creator>SamanthaSchindler</dc:creator>
  <cp:lastModifiedBy>romar.cajote</cp:lastModifiedBy>
  <cp:revision>1625</cp:revision>
  <cp:lastPrinted>2017-10-11T21:26:02Z</cp:lastPrinted>
  <dcterms:created xsi:type="dcterms:W3CDTF">2014-07-21T15:55:24Z</dcterms:created>
  <dcterms:modified xsi:type="dcterms:W3CDTF">2020-06-02T20:39:03Z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JoseCocjin</vt:lpwstr>
  </property>
  <property fmtid="{D5CDD505-2E9C-101B-9397-08002B2CF9AE}" pid="3" name="Offisync_UniqueId">
    <vt:lpwstr>569944</vt:lpwstr>
  </property>
  <property fmtid="{D5CDD505-2E9C-101B-9397-08002B2CF9AE}" pid="4" name="Offisync_ServerID">
    <vt:lpwstr>b7935e86-051a-4c59-8f81-a3f82398bdc7</vt:lpwstr>
  </property>
  <property fmtid="{D5CDD505-2E9C-101B-9397-08002B2CF9AE}" pid="5" name="Offisync_UpdateToken">
    <vt:lpwstr>3</vt:lpwstr>
  </property>
  <property fmtid="{D5CDD505-2E9C-101B-9397-08002B2CF9AE}" pid="6" name="Offisync_ProviderInitializationData">
    <vt:lpwstr>https://mosaic.teletech.com</vt:lpwstr>
  </property>
  <property fmtid="{D5CDD505-2E9C-101B-9397-08002B2CF9AE}" pid="7" name="Jive_VersionGuid">
    <vt:lpwstr>90ede6e0-d7a7-42c5-b402-ab5274b0c4f3</vt:lpwstr>
  </property>
  <property fmtid="{D5CDD505-2E9C-101B-9397-08002B2CF9AE}" pid="8" name="ContentTypeId">
    <vt:lpwstr>0x01010041D1D147BE2CAF4D944D75724A6083B1</vt:lpwstr>
  </property>
</Properties>
</file>