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8"/>
  </p:notesMasterIdLst>
  <p:sldIdLst>
    <p:sldId id="293" r:id="rId2"/>
    <p:sldId id="330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31" r:id="rId17"/>
    <p:sldId id="307" r:id="rId18"/>
    <p:sldId id="309" r:id="rId19"/>
    <p:sldId id="315" r:id="rId20"/>
    <p:sldId id="316" r:id="rId21"/>
    <p:sldId id="317" r:id="rId22"/>
    <p:sldId id="321" r:id="rId23"/>
    <p:sldId id="318" r:id="rId24"/>
    <p:sldId id="319" r:id="rId25"/>
    <p:sldId id="320" r:id="rId26"/>
    <p:sldId id="322" r:id="rId27"/>
    <p:sldId id="323" r:id="rId28"/>
    <p:sldId id="324" r:id="rId29"/>
    <p:sldId id="325" r:id="rId30"/>
    <p:sldId id="326" r:id="rId31"/>
    <p:sldId id="327" r:id="rId32"/>
    <p:sldId id="333" r:id="rId33"/>
    <p:sldId id="332" r:id="rId34"/>
    <p:sldId id="334" r:id="rId35"/>
    <p:sldId id="328" r:id="rId36"/>
    <p:sldId id="329" r:id="rId37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005D"/>
    <a:srgbClr val="251C4C"/>
    <a:srgbClr val="F3FAFF"/>
    <a:srgbClr val="555A5E"/>
    <a:srgbClr val="4EA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41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EF237C5-6FD7-4FC0-8B0B-B86ED94C56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94CFCF-F6FE-467E-8123-44483071084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AF9F0AC-5D8B-4268-875D-97C55209F7C9}" type="datetimeFigureOut">
              <a:rPr lang="LID4096"/>
              <a:pPr>
                <a:defRPr/>
              </a:pPr>
              <a:t>02/25/2019</a:t>
            </a:fld>
            <a:endParaRPr lang="en-PK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F7308AE-4699-42D5-B582-15B2BC19BE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PK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7789373-6253-480A-BD29-96A4294001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PK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4185C-8B46-4E8A-8D6C-E13FA77C82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96598-A82B-481F-B6FA-8FCC5A8E93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CCCFDBB3-3600-493E-B09A-EC9594547BDE}" type="slidenum">
              <a:rPr lang="en-PK"/>
              <a:pPr>
                <a:defRPr/>
              </a:pPr>
              <a:t>‹#›</a:t>
            </a:fld>
            <a:endParaRPr lang="en-P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28819747-B8C1-4329-9663-0CACCC6ABD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99467B81-A3EB-4F32-96FA-AFAD63F331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2C8D75F4-85E6-4AA8-90C4-F76F8F4168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7C4CEAD5-4827-4C6C-8DD2-7A9324D68254}" type="slidenum">
              <a:rPr lang="en-US" altLang="en-US" sz="1200"/>
              <a:pPr/>
              <a:t>15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7D266-CE90-427D-A7E9-35C87E2B6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3475C-6489-4F40-9112-AD06BBEFE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4A085EF-0B18-4992-83A1-AC9054532A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PK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73FD99-730A-4878-9E4B-9C8D862F97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PK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9C2939D-4171-4C90-A25F-9FB41DE1A8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359F4-11B0-4B52-8094-0A40ED44C1DE}" type="slidenum">
              <a:rPr lang="en-GB" altLang="en-PK"/>
              <a:pPr>
                <a:defRPr/>
              </a:pPr>
              <a:t>‹#›</a:t>
            </a:fld>
            <a:endParaRPr lang="en-GB" altLang="en-PK"/>
          </a:p>
        </p:txBody>
      </p:sp>
    </p:spTree>
    <p:extLst>
      <p:ext uri="{BB962C8B-B14F-4D97-AF65-F5344CB8AC3E}">
        <p14:creationId xmlns:p14="http://schemas.microsoft.com/office/powerpoint/2010/main" val="372959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53B9C-021C-4E3D-9225-1C61CE57E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B8F4E-7E80-498E-B363-CC9D87BD2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F64706F-22CE-490C-8FE2-B1F846CF4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PK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B2A7B75-4DD0-4435-8357-6A2A3E04AE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PK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8F6177-BC1D-42C6-9828-AB95E334D9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A3A1F-3282-4532-A293-A839087DB621}" type="slidenum">
              <a:rPr lang="en-GB" altLang="en-PK"/>
              <a:pPr>
                <a:defRPr/>
              </a:pPr>
              <a:t>‹#›</a:t>
            </a:fld>
            <a:endParaRPr lang="en-GB" altLang="en-PK"/>
          </a:p>
        </p:txBody>
      </p:sp>
    </p:spTree>
    <p:extLst>
      <p:ext uri="{BB962C8B-B14F-4D97-AF65-F5344CB8AC3E}">
        <p14:creationId xmlns:p14="http://schemas.microsoft.com/office/powerpoint/2010/main" val="2054692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393792-4ABF-467C-BC99-751B94010A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204CFA-C23C-4BF1-97F0-E20F463F4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EA71F62-9FF4-41B9-8C54-3F50C85D24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PK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77B8896-7C3A-4594-AF2E-AF39DDF6C2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PK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539D90C-90DC-4BC5-B5FB-6E3BD8F28F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7B91F6-7E7F-4A35-AF1A-8D0099B4CDB7}" type="slidenum">
              <a:rPr lang="en-GB" altLang="en-PK"/>
              <a:pPr>
                <a:defRPr/>
              </a:pPr>
              <a:t>‹#›</a:t>
            </a:fld>
            <a:endParaRPr lang="en-GB" altLang="en-PK"/>
          </a:p>
        </p:txBody>
      </p:sp>
    </p:spTree>
    <p:extLst>
      <p:ext uri="{BB962C8B-B14F-4D97-AF65-F5344CB8AC3E}">
        <p14:creationId xmlns:p14="http://schemas.microsoft.com/office/powerpoint/2010/main" val="400158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5BB3-DC43-4CE5-A1FB-3C0AD6253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A67A3-B572-45E7-9C82-5C82B3539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2DE30F6-B426-4B92-92FD-9D8663C825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PK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AB9568C-3ECE-4180-8192-BB6B297218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PK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4EE962F-F1A9-4E9A-8996-8F38CA5AAB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0B11C-12F6-4EF1-84F1-BCDA5507B06E}" type="slidenum">
              <a:rPr lang="en-GB" altLang="en-PK"/>
              <a:pPr>
                <a:defRPr/>
              </a:pPr>
              <a:t>‹#›</a:t>
            </a:fld>
            <a:endParaRPr lang="en-GB" altLang="en-PK"/>
          </a:p>
        </p:txBody>
      </p:sp>
    </p:spTree>
    <p:extLst>
      <p:ext uri="{BB962C8B-B14F-4D97-AF65-F5344CB8AC3E}">
        <p14:creationId xmlns:p14="http://schemas.microsoft.com/office/powerpoint/2010/main" val="284801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543DF-3566-4985-9ECC-7A77E38D9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408DB-D793-4C77-B330-352150A52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D5D0685-872C-4CFA-BB29-6A53AFDB2E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PK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FA1F39-D2C2-4D10-A307-B398B23F5B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PK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5243D3F-94A3-48A6-BB32-F8CBE81478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BA0C11-6F7B-4CBA-8D09-78CC1D730B2E}" type="slidenum">
              <a:rPr lang="en-GB" altLang="en-PK"/>
              <a:pPr>
                <a:defRPr/>
              </a:pPr>
              <a:t>‹#›</a:t>
            </a:fld>
            <a:endParaRPr lang="en-GB" altLang="en-PK"/>
          </a:p>
        </p:txBody>
      </p:sp>
    </p:spTree>
    <p:extLst>
      <p:ext uri="{BB962C8B-B14F-4D97-AF65-F5344CB8AC3E}">
        <p14:creationId xmlns:p14="http://schemas.microsoft.com/office/powerpoint/2010/main" val="2291116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8ED44-BABE-43CA-9456-83A574D7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BBDFD-52DB-4ECF-BF72-BDAF019A3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26E6E-A80F-4E69-94D3-711D636D1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F7CE1C-C93C-48AA-B063-ECC6B52837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P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B0A3A9-4CD0-4171-9E24-6E5AD582FE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P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251B6B-615E-4EE4-A6B1-EBDB6FBE11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929C6-6F5D-427C-A87F-4340CC7E343E}" type="slidenum">
              <a:rPr lang="en-GB" altLang="en-PK"/>
              <a:pPr>
                <a:defRPr/>
              </a:pPr>
              <a:t>‹#›</a:t>
            </a:fld>
            <a:endParaRPr lang="en-GB" altLang="en-PK"/>
          </a:p>
        </p:txBody>
      </p:sp>
    </p:spTree>
    <p:extLst>
      <p:ext uri="{BB962C8B-B14F-4D97-AF65-F5344CB8AC3E}">
        <p14:creationId xmlns:p14="http://schemas.microsoft.com/office/powerpoint/2010/main" val="226262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DEED7-EB5A-4873-84B8-5AC51B21A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209B2-51CD-4DDB-BF8B-23E8B576A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6E6E1-1F1D-4002-B9FA-C954EABE8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6126EF-2560-407D-9072-1E2409E00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E4D0EC-4BC7-450F-BB9A-DFEE73323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6ACCF41-A7BA-469F-AB0E-EEA2CF390F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PK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E9B7D52-B8AE-4A60-81E9-096EE91710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PK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C72364B-4590-48B1-B165-F86A30F31B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EFB0CE-B16A-46CA-9EAC-F0E791B3D150}" type="slidenum">
              <a:rPr lang="en-GB" altLang="en-PK"/>
              <a:pPr>
                <a:defRPr/>
              </a:pPr>
              <a:t>‹#›</a:t>
            </a:fld>
            <a:endParaRPr lang="en-GB" altLang="en-PK"/>
          </a:p>
        </p:txBody>
      </p:sp>
    </p:spTree>
    <p:extLst>
      <p:ext uri="{BB962C8B-B14F-4D97-AF65-F5344CB8AC3E}">
        <p14:creationId xmlns:p14="http://schemas.microsoft.com/office/powerpoint/2010/main" val="45202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0200C-4CFD-4E61-BF40-C804A4A82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A18D5CC-2AF9-43C0-BF36-80C01E2607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PK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76FAB55-3486-4809-AAB9-ED586FC4D4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PK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D424F1B-BA0D-4E25-BF89-09DF6D87B6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70304A-F3B8-4031-A5DE-D0D184355497}" type="slidenum">
              <a:rPr lang="en-GB" altLang="en-PK"/>
              <a:pPr>
                <a:defRPr/>
              </a:pPr>
              <a:t>‹#›</a:t>
            </a:fld>
            <a:endParaRPr lang="en-GB" altLang="en-PK"/>
          </a:p>
        </p:txBody>
      </p:sp>
    </p:spTree>
    <p:extLst>
      <p:ext uri="{BB962C8B-B14F-4D97-AF65-F5344CB8AC3E}">
        <p14:creationId xmlns:p14="http://schemas.microsoft.com/office/powerpoint/2010/main" val="358873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ED2F019-3CA6-4404-BE9C-0D80DD9AB3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PK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6C760EF-3F7C-4358-8888-1AD48F141F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PK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041FE03-56B0-46EB-AF20-A7F6C0F4E7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4FD0F-22E9-4313-B100-D2BE9B3ED0D6}" type="slidenum">
              <a:rPr lang="en-GB" altLang="en-PK"/>
              <a:pPr>
                <a:defRPr/>
              </a:pPr>
              <a:t>‹#›</a:t>
            </a:fld>
            <a:endParaRPr lang="en-GB" altLang="en-PK"/>
          </a:p>
        </p:txBody>
      </p:sp>
    </p:spTree>
    <p:extLst>
      <p:ext uri="{BB962C8B-B14F-4D97-AF65-F5344CB8AC3E}">
        <p14:creationId xmlns:p14="http://schemas.microsoft.com/office/powerpoint/2010/main" val="3490485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204A5-9C0E-4C13-9111-FF269B899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FD2D6-64AD-42F0-B8E1-6FB716024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578B6-E78F-46FA-95E8-ADE991B6B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20ACAB-41E5-4994-9F74-D1624D214F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P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9A758E-28C9-4E7F-9DA3-9E54F44816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P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6F067-D086-4B2B-A95C-76DD48BF4C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9DA425-D519-4AA8-8EBB-4A394028415C}" type="slidenum">
              <a:rPr lang="en-GB" altLang="en-PK"/>
              <a:pPr>
                <a:defRPr/>
              </a:pPr>
              <a:t>‹#›</a:t>
            </a:fld>
            <a:endParaRPr lang="en-GB" altLang="en-PK"/>
          </a:p>
        </p:txBody>
      </p:sp>
    </p:spTree>
    <p:extLst>
      <p:ext uri="{BB962C8B-B14F-4D97-AF65-F5344CB8AC3E}">
        <p14:creationId xmlns:p14="http://schemas.microsoft.com/office/powerpoint/2010/main" val="206031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B35C7-FA0B-41C1-9066-085A0BA52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8A295-BFAB-4F00-B390-46BD81E53E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PK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A1CF9-F01E-4E0F-82DB-6B11F3805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4A712E-87A1-4584-ADD0-9143179B29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P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74B49F-BBCF-429F-882B-AA553F3A6C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P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D42098-FF2A-4AC3-A217-575425F4DA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93219-013F-49DA-A3CA-2445FAD7B149}" type="slidenum">
              <a:rPr lang="en-GB" altLang="en-PK"/>
              <a:pPr>
                <a:defRPr/>
              </a:pPr>
              <a:t>‹#›</a:t>
            </a:fld>
            <a:endParaRPr lang="en-GB" altLang="en-PK"/>
          </a:p>
        </p:txBody>
      </p:sp>
    </p:spTree>
    <p:extLst>
      <p:ext uri="{BB962C8B-B14F-4D97-AF65-F5344CB8AC3E}">
        <p14:creationId xmlns:p14="http://schemas.microsoft.com/office/powerpoint/2010/main" val="368770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3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2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>
            <a:extLst>
              <a:ext uri="{FF2B5EF4-FFF2-40B4-BE49-F238E27FC236}">
                <a16:creationId xmlns:a16="http://schemas.microsoft.com/office/drawing/2014/main" id="{EACEB33B-B848-4CA3-AFDA-C3930B4A4E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688" y="1066800"/>
            <a:ext cx="87312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4D4BA775-2305-49D1-8E2D-CFF2991016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6858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2D91401-DB37-4208-B89C-1844657705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26E16260-5BC5-46D8-BB4E-49C9D85B4BD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 altLang="en-PK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0C99FA9-15B5-42AB-88B6-7E8DFF8FE34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 altLang="en-PK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AB9147-C287-4404-A50A-B459716CAB9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E7A6E6E-98EA-4AA5-88A8-61632DC700C0}" type="slidenum">
              <a:rPr lang="en-GB" altLang="en-PK"/>
              <a:pPr>
                <a:defRPr/>
              </a:pPr>
              <a:t>‹#›</a:t>
            </a:fld>
            <a:endParaRPr lang="en-GB" altLang="en-PK"/>
          </a:p>
        </p:txBody>
      </p:sp>
      <p:grpSp>
        <p:nvGrpSpPr>
          <p:cNvPr id="1032" name="Group 19">
            <a:extLst>
              <a:ext uri="{FF2B5EF4-FFF2-40B4-BE49-F238E27FC236}">
                <a16:creationId xmlns:a16="http://schemas.microsoft.com/office/drawing/2014/main" id="{EBEB47FB-674A-4DE3-9DD8-A7DCCBB75CA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228600"/>
            <a:ext cx="9144000" cy="838200"/>
            <a:chOff x="0" y="192"/>
            <a:chExt cx="5760" cy="528"/>
          </a:xfrm>
        </p:grpSpPr>
        <p:sp>
          <p:nvSpPr>
            <p:cNvPr id="1033" name="Rectangle 18">
              <a:extLst>
                <a:ext uri="{FF2B5EF4-FFF2-40B4-BE49-F238E27FC236}">
                  <a16:creationId xmlns:a16="http://schemas.microsoft.com/office/drawing/2014/main" id="{59273444-6D58-4AC2-A75F-97E5A5C63E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32" y="528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en-PK" altLang="en-PK"/>
            </a:p>
          </p:txBody>
        </p:sp>
        <p:sp>
          <p:nvSpPr>
            <p:cNvPr id="1034" name="Line 17">
              <a:extLst>
                <a:ext uri="{FF2B5EF4-FFF2-40B4-BE49-F238E27FC236}">
                  <a16:creationId xmlns:a16="http://schemas.microsoft.com/office/drawing/2014/main" id="{4E0DFCD3-1395-4988-A78E-F1929220007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1872" y="192"/>
              <a:ext cx="297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35" name="Picture 16">
              <a:extLst>
                <a:ext uri="{FF2B5EF4-FFF2-40B4-BE49-F238E27FC236}">
                  <a16:creationId xmlns:a16="http://schemas.microsoft.com/office/drawing/2014/main" id="{65FF0A23-0268-4C15-8ACF-AF2C9AEA540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" y="192"/>
              <a:ext cx="1063" cy="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6" name="Picture 13">
              <a:extLst>
                <a:ext uri="{FF2B5EF4-FFF2-40B4-BE49-F238E27FC236}">
                  <a16:creationId xmlns:a16="http://schemas.microsoft.com/office/drawing/2014/main" id="{EA9C0928-38C3-4F84-882F-606F84DEF34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2"/>
              <a:ext cx="2016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7" name="Picture 14">
              <a:extLst>
                <a:ext uri="{FF2B5EF4-FFF2-40B4-BE49-F238E27FC236}">
                  <a16:creationId xmlns:a16="http://schemas.microsoft.com/office/drawing/2014/main" id="{F3C852D1-8428-4215-A336-A629BB4964B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2" y="192"/>
              <a:ext cx="1008" cy="4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81000" indent="-38100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763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95450" indent="-22860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28600" algn="l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8.png" /><Relationship Id="rId4" Type="http://schemas.openxmlformats.org/officeDocument/2006/relationships/image" Target="../media/image7.png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F57FFAB-8BA7-4627-BA9F-6747E12B758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19200" y="1981200"/>
            <a:ext cx="6629400" cy="1219200"/>
          </a:xfrm>
        </p:spPr>
        <p:txBody>
          <a:bodyPr anchor="ctr"/>
          <a:lstStyle/>
          <a:p>
            <a:pPr eaLnBrk="1" hangingPunct="1">
              <a:spcAft>
                <a:spcPct val="30000"/>
              </a:spcAft>
            </a:pPr>
            <a:r>
              <a:rPr lang="en-GB" altLang="en-US" sz="4000">
                <a:solidFill>
                  <a:srgbClr val="2E005D"/>
                </a:solidFill>
                <a:latin typeface="Verdana" panose="020B0604030504040204" pitchFamily="34" charset="0"/>
              </a:rPr>
              <a:t>chapter 1</a:t>
            </a:r>
            <a:endParaRPr lang="en-GB" altLang="en-US" sz="4000">
              <a:solidFill>
                <a:srgbClr val="2E005D"/>
              </a:solidFill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F42A442-DE38-40B3-A51A-A1A3AC1DD0D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2286000"/>
          </a:xfrm>
        </p:spPr>
        <p:txBody>
          <a:bodyPr/>
          <a:lstStyle/>
          <a:p>
            <a:pPr eaLnBrk="1" hangingPunct="1"/>
            <a:r>
              <a:rPr lang="en-GB" altLang="en-US" sz="4400">
                <a:latin typeface="Comic Sans MS" panose="030F0702030302020204" pitchFamily="66" charset="0"/>
              </a:rPr>
              <a:t>the human</a:t>
            </a:r>
          </a:p>
        </p:txBody>
      </p:sp>
      <p:grpSp>
        <p:nvGrpSpPr>
          <p:cNvPr id="3076" name="Group 4">
            <a:extLst>
              <a:ext uri="{FF2B5EF4-FFF2-40B4-BE49-F238E27FC236}">
                <a16:creationId xmlns:a16="http://schemas.microsoft.com/office/drawing/2014/main" id="{6D155D8F-9D7F-464E-8785-E5CCE930906F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077" name="Rectangle 5">
              <a:extLst>
                <a:ext uri="{FF2B5EF4-FFF2-40B4-BE49-F238E27FC236}">
                  <a16:creationId xmlns:a16="http://schemas.microsoft.com/office/drawing/2014/main" id="{EF588F99-3EA7-4981-A05B-B809135E5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528"/>
              <a:ext cx="624" cy="37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3078" name="Rectangle 6">
              <a:extLst>
                <a:ext uri="{FF2B5EF4-FFF2-40B4-BE49-F238E27FC236}">
                  <a16:creationId xmlns:a16="http://schemas.microsoft.com/office/drawing/2014/main" id="{D4B20535-62DE-45BB-818C-6499B470F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672"/>
            </a:xfrm>
            <a:prstGeom prst="rect">
              <a:avLst/>
            </a:prstGeom>
            <a:solidFill>
              <a:srgbClr val="2E005D"/>
            </a:solidFill>
            <a:ln w="9525">
              <a:solidFill>
                <a:srgbClr val="2E005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" panose="02020603050405020304" pitchFamily="18" charset="0"/>
              </a:endParaRPr>
            </a:p>
          </p:txBody>
        </p:sp>
        <p:pic>
          <p:nvPicPr>
            <p:cNvPr id="3079" name="Picture 7">
              <a:extLst>
                <a:ext uri="{FF2B5EF4-FFF2-40B4-BE49-F238E27FC236}">
                  <a16:creationId xmlns:a16="http://schemas.microsoft.com/office/drawing/2014/main" id="{64435827-5397-40CD-B0C5-A47F0950C2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0"/>
              <a:ext cx="3264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16BF0495-9D0A-4A4B-8ECD-E86676904D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" y="0"/>
              <a:ext cx="672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81" name="Picture 9">
              <a:extLst>
                <a:ext uri="{FF2B5EF4-FFF2-40B4-BE49-F238E27FC236}">
                  <a16:creationId xmlns:a16="http://schemas.microsoft.com/office/drawing/2014/main" id="{F31915C4-9D2C-489C-8ADF-F318155D83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72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82" name="Picture 10">
              <a:extLst>
                <a:ext uri="{FF2B5EF4-FFF2-40B4-BE49-F238E27FC236}">
                  <a16:creationId xmlns:a16="http://schemas.microsoft.com/office/drawing/2014/main" id="{5C605875-411E-4E9F-9DF6-ABAF024539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0" y="0"/>
              <a:ext cx="176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83" name="Picture 11">
              <a:extLst>
                <a:ext uri="{FF2B5EF4-FFF2-40B4-BE49-F238E27FC236}">
                  <a16:creationId xmlns:a16="http://schemas.microsoft.com/office/drawing/2014/main" id="{6263550E-0484-4E2C-9AB2-3D6E2F0DDC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4" y="0"/>
              <a:ext cx="176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6E5003F-0E2C-4CE2-AB6C-82B32510D7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Hearing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8AEA357-4D91-483A-9F94-14447895DA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tabLst>
                <a:tab pos="863600" algn="l"/>
                <a:tab pos="2387600" algn="l"/>
                <a:tab pos="2667000" algn="l"/>
              </a:tabLst>
            </a:pPr>
            <a:r>
              <a:rPr lang="en-GB" altLang="en-US" sz="2400"/>
              <a:t>Provides information about environment:</a:t>
            </a:r>
            <a:br>
              <a:rPr lang="en-GB" altLang="en-US" sz="2400"/>
            </a:br>
            <a:r>
              <a:rPr lang="en-GB" altLang="en-US" sz="2400"/>
              <a:t>	</a:t>
            </a:r>
            <a:r>
              <a:rPr lang="en-GB" altLang="en-US" sz="2000"/>
              <a:t>distances, directions, objects etc.</a:t>
            </a:r>
          </a:p>
          <a:p>
            <a:pPr eaLnBrk="1" hangingPunct="1">
              <a:lnSpc>
                <a:spcPct val="90000"/>
              </a:lnSpc>
              <a:tabLst>
                <a:tab pos="863600" algn="l"/>
                <a:tab pos="2387600" algn="l"/>
                <a:tab pos="2667000" algn="l"/>
              </a:tabLst>
            </a:pPr>
            <a:r>
              <a:rPr lang="en-GB" altLang="en-US" sz="2400"/>
              <a:t>Physical apparatus:</a:t>
            </a:r>
          </a:p>
          <a:p>
            <a:pPr lvl="1" eaLnBrk="1" hangingPunct="1">
              <a:lnSpc>
                <a:spcPct val="90000"/>
              </a:lnSpc>
              <a:tabLst>
                <a:tab pos="863600" algn="l"/>
                <a:tab pos="2387600" algn="l"/>
                <a:tab pos="2667000" algn="l"/>
              </a:tabLst>
            </a:pPr>
            <a:r>
              <a:rPr lang="en-GB" altLang="en-US" sz="2000"/>
              <a:t>outer ear	–	</a:t>
            </a:r>
            <a:r>
              <a:rPr lang="en-GB" altLang="en-US" sz="1800"/>
              <a:t>protects inner and amplifies sound</a:t>
            </a:r>
          </a:p>
          <a:p>
            <a:pPr lvl="1" eaLnBrk="1" hangingPunct="1">
              <a:lnSpc>
                <a:spcPct val="90000"/>
              </a:lnSpc>
              <a:tabLst>
                <a:tab pos="863600" algn="l"/>
                <a:tab pos="2387600" algn="l"/>
                <a:tab pos="2667000" algn="l"/>
              </a:tabLst>
            </a:pPr>
            <a:r>
              <a:rPr lang="en-GB" altLang="en-US" sz="2000"/>
              <a:t>middle ear	–	</a:t>
            </a:r>
            <a:r>
              <a:rPr lang="en-GB" altLang="en-US" sz="1800"/>
              <a:t>transmits sound waves as</a:t>
            </a:r>
            <a:br>
              <a:rPr lang="en-GB" altLang="en-US" sz="1800"/>
            </a:br>
            <a:r>
              <a:rPr lang="en-GB" altLang="en-US" sz="1800"/>
              <a:t>			vibrations to inner</a:t>
            </a:r>
            <a:r>
              <a:rPr lang="en-GB" altLang="en-US" sz="1400"/>
              <a:t> </a:t>
            </a:r>
            <a:r>
              <a:rPr lang="en-GB" altLang="en-US" sz="1800"/>
              <a:t>ear</a:t>
            </a:r>
            <a:endParaRPr lang="en-GB" altLang="en-US" sz="2000"/>
          </a:p>
          <a:p>
            <a:pPr lvl="1" eaLnBrk="1" hangingPunct="1">
              <a:lnSpc>
                <a:spcPct val="90000"/>
              </a:lnSpc>
              <a:tabLst>
                <a:tab pos="863600" algn="l"/>
                <a:tab pos="2387600" algn="l"/>
                <a:tab pos="2667000" algn="l"/>
              </a:tabLst>
            </a:pPr>
            <a:r>
              <a:rPr lang="en-GB" altLang="en-US" sz="2000"/>
              <a:t>inner ear	–	</a:t>
            </a:r>
            <a:r>
              <a:rPr lang="en-GB" altLang="en-US" sz="1800"/>
              <a:t>chemical transmitters are released</a:t>
            </a:r>
            <a:br>
              <a:rPr lang="en-GB" altLang="en-US" sz="1800"/>
            </a:br>
            <a:r>
              <a:rPr lang="en-GB" altLang="en-US" sz="1800"/>
              <a:t>			and cause impulses in auditory nerve</a:t>
            </a:r>
            <a:endParaRPr lang="en-GB" altLang="en-US" sz="2000"/>
          </a:p>
          <a:p>
            <a:pPr eaLnBrk="1" hangingPunct="1">
              <a:lnSpc>
                <a:spcPct val="90000"/>
              </a:lnSpc>
              <a:tabLst>
                <a:tab pos="863600" algn="l"/>
                <a:tab pos="2387600" algn="l"/>
                <a:tab pos="2667000" algn="l"/>
              </a:tabLst>
            </a:pPr>
            <a:r>
              <a:rPr lang="en-GB" altLang="en-US" sz="2400"/>
              <a:t>Sound</a:t>
            </a:r>
          </a:p>
          <a:p>
            <a:pPr lvl="1" eaLnBrk="1" hangingPunct="1">
              <a:lnSpc>
                <a:spcPct val="90000"/>
              </a:lnSpc>
              <a:tabLst>
                <a:tab pos="863600" algn="l"/>
                <a:tab pos="2387600" algn="l"/>
                <a:tab pos="2667000" algn="l"/>
              </a:tabLst>
            </a:pPr>
            <a:r>
              <a:rPr lang="en-GB" altLang="en-US" sz="2000"/>
              <a:t>pitch	–	</a:t>
            </a:r>
            <a:r>
              <a:rPr lang="en-GB" altLang="en-US" sz="1800"/>
              <a:t>sound frequency</a:t>
            </a:r>
          </a:p>
          <a:p>
            <a:pPr lvl="1" eaLnBrk="1" hangingPunct="1">
              <a:lnSpc>
                <a:spcPct val="90000"/>
              </a:lnSpc>
              <a:tabLst>
                <a:tab pos="863600" algn="l"/>
                <a:tab pos="2387600" algn="l"/>
                <a:tab pos="2667000" algn="l"/>
              </a:tabLst>
            </a:pPr>
            <a:r>
              <a:rPr lang="en-GB" altLang="en-US" sz="2000"/>
              <a:t>loudness 	–	</a:t>
            </a:r>
            <a:r>
              <a:rPr lang="en-GB" altLang="en-US" sz="1800"/>
              <a:t>amplitude</a:t>
            </a:r>
            <a:endParaRPr lang="en-GB" altLang="en-US" sz="2000"/>
          </a:p>
          <a:p>
            <a:pPr lvl="1" eaLnBrk="1" hangingPunct="1">
              <a:lnSpc>
                <a:spcPct val="90000"/>
              </a:lnSpc>
              <a:tabLst>
                <a:tab pos="863600" algn="l"/>
                <a:tab pos="2387600" algn="l"/>
                <a:tab pos="2667000" algn="l"/>
              </a:tabLst>
            </a:pPr>
            <a:r>
              <a:rPr lang="en-GB" altLang="en-US" sz="2000"/>
              <a:t>timbre	–	</a:t>
            </a:r>
            <a:r>
              <a:rPr lang="en-GB" altLang="en-US" sz="1800"/>
              <a:t>type or quality</a:t>
            </a:r>
            <a:endParaRPr lang="en-GB" altLang="en-US" sz="2000"/>
          </a:p>
          <a:p>
            <a:pPr eaLnBrk="1" hangingPunct="1">
              <a:lnSpc>
                <a:spcPct val="90000"/>
              </a:lnSpc>
              <a:tabLst>
                <a:tab pos="863600" algn="l"/>
                <a:tab pos="2387600" algn="l"/>
                <a:tab pos="2667000" algn="l"/>
              </a:tabLst>
            </a:pPr>
            <a:endParaRPr lang="en-GB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E3CF2B9-722A-4596-BFE4-08E0D632C2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Hearing (cont)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DC54845D-5B73-4E97-A50F-E04F7865A6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400"/>
              <a:t>Humans can hear frequencies from 20Hz to 15kHz</a:t>
            </a:r>
          </a:p>
          <a:p>
            <a:pPr lvl="1" eaLnBrk="1" hangingPunct="1"/>
            <a:r>
              <a:rPr lang="en-GB" altLang="en-US" sz="2000"/>
              <a:t>less accurate distinguishing high frequencies than low.</a:t>
            </a:r>
          </a:p>
          <a:p>
            <a:pPr eaLnBrk="1" hangingPunct="1"/>
            <a:endParaRPr lang="en-GB" altLang="en-US" sz="2400"/>
          </a:p>
          <a:p>
            <a:pPr eaLnBrk="1" hangingPunct="1"/>
            <a:r>
              <a:rPr lang="en-GB" altLang="en-US" sz="2400"/>
              <a:t>Auditory system filters sounds</a:t>
            </a:r>
          </a:p>
          <a:p>
            <a:pPr lvl="1" eaLnBrk="1" hangingPunct="1"/>
            <a:r>
              <a:rPr lang="en-GB" altLang="en-US" sz="2000"/>
              <a:t>can attend to sounds over background noise. </a:t>
            </a:r>
          </a:p>
          <a:p>
            <a:pPr lvl="1" eaLnBrk="1" hangingPunct="1"/>
            <a:r>
              <a:rPr lang="en-GB" altLang="en-US" sz="2000"/>
              <a:t>for example, the cocktail party phenomenon.</a:t>
            </a:r>
          </a:p>
          <a:p>
            <a:pPr eaLnBrk="1" hangingPunct="1"/>
            <a:endParaRPr lang="en-GB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13B16F5-8241-434E-93F7-794453789D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Touch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FD4A0DDD-6030-4618-A0C2-8DD272114B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1435100" algn="l"/>
                <a:tab pos="3238500" algn="l"/>
              </a:tabLst>
            </a:pPr>
            <a:r>
              <a:rPr lang="en-GB" altLang="en-US" sz="2000"/>
              <a:t>Provides important feedback about environment.</a:t>
            </a:r>
          </a:p>
          <a:p>
            <a:pPr eaLnBrk="1" hangingPunct="1">
              <a:spcBef>
                <a:spcPct val="50000"/>
              </a:spcBef>
              <a:tabLst>
                <a:tab pos="1435100" algn="l"/>
                <a:tab pos="3238500" algn="l"/>
              </a:tabLst>
            </a:pPr>
            <a:r>
              <a:rPr lang="en-GB" altLang="en-US" sz="2000"/>
              <a:t>May be key sense for someone who is visually impaired.</a:t>
            </a:r>
          </a:p>
          <a:p>
            <a:pPr eaLnBrk="1" hangingPunct="1">
              <a:spcBef>
                <a:spcPct val="50000"/>
              </a:spcBef>
              <a:tabLst>
                <a:tab pos="1435100" algn="l"/>
                <a:tab pos="3238500" algn="l"/>
              </a:tabLst>
            </a:pPr>
            <a:r>
              <a:rPr lang="en-GB" altLang="en-US" sz="2000"/>
              <a:t>Stimulus received via receptors in the skin:</a:t>
            </a:r>
          </a:p>
          <a:p>
            <a:pPr lvl="1" eaLnBrk="1" hangingPunct="1">
              <a:tabLst>
                <a:tab pos="1435100" algn="l"/>
                <a:tab pos="3238500" algn="l"/>
              </a:tabLst>
            </a:pPr>
            <a:r>
              <a:rPr lang="en-GB" altLang="en-US" sz="1800"/>
              <a:t>thermoreceptors	– heat and cold</a:t>
            </a:r>
          </a:p>
          <a:p>
            <a:pPr lvl="1" eaLnBrk="1" hangingPunct="1">
              <a:tabLst>
                <a:tab pos="1435100" algn="l"/>
                <a:tab pos="3238500" algn="l"/>
              </a:tabLst>
            </a:pPr>
            <a:r>
              <a:rPr lang="en-GB" altLang="en-US" sz="1800"/>
              <a:t>nociceptors	– pain</a:t>
            </a:r>
          </a:p>
          <a:p>
            <a:pPr lvl="1" eaLnBrk="1" hangingPunct="1">
              <a:tabLst>
                <a:tab pos="1435100" algn="l"/>
                <a:tab pos="3238500" algn="l"/>
              </a:tabLst>
            </a:pPr>
            <a:r>
              <a:rPr lang="en-GB" altLang="en-US" sz="1800"/>
              <a:t>mechanoreceptors	– pressure</a:t>
            </a:r>
            <a:br>
              <a:rPr lang="en-GB" altLang="en-US" sz="1800"/>
            </a:br>
            <a:r>
              <a:rPr lang="en-GB" altLang="en-US" sz="1800"/>
              <a:t>		      </a:t>
            </a:r>
            <a:r>
              <a:rPr lang="en-GB" altLang="en-US" sz="1600"/>
              <a:t>(some instant, some continuous)</a:t>
            </a:r>
          </a:p>
          <a:p>
            <a:pPr eaLnBrk="1" hangingPunct="1">
              <a:spcBef>
                <a:spcPct val="50000"/>
              </a:spcBef>
              <a:tabLst>
                <a:tab pos="1435100" algn="l"/>
                <a:tab pos="3238500" algn="l"/>
              </a:tabLst>
            </a:pPr>
            <a:r>
              <a:rPr lang="en-GB" altLang="en-US" sz="2000"/>
              <a:t>Some areas more sensitive than others e.g. fingers.</a:t>
            </a:r>
          </a:p>
          <a:p>
            <a:pPr eaLnBrk="1" hangingPunct="1">
              <a:spcBef>
                <a:spcPct val="50000"/>
              </a:spcBef>
              <a:tabLst>
                <a:tab pos="1435100" algn="l"/>
                <a:tab pos="3238500" algn="l"/>
              </a:tabLst>
            </a:pPr>
            <a:r>
              <a:rPr lang="en-GB" altLang="en-US" sz="2000"/>
              <a:t>Kinethesis  - awareness of body position </a:t>
            </a:r>
          </a:p>
          <a:p>
            <a:pPr lvl="1" eaLnBrk="1" hangingPunct="1">
              <a:tabLst>
                <a:tab pos="1435100" algn="l"/>
                <a:tab pos="3238500" algn="l"/>
              </a:tabLst>
            </a:pPr>
            <a:r>
              <a:rPr lang="en-GB" altLang="en-US" sz="1800"/>
              <a:t>affects comfort and performance.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DBDA9F8-0A43-48D9-98C2-2FFE5B0324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Movement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0CC634F-B2C7-47E4-A3ED-80C33F69A2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tabLst>
                <a:tab pos="2095500" algn="l"/>
              </a:tabLst>
            </a:pPr>
            <a:r>
              <a:rPr lang="en-GB" altLang="en-US" sz="2400"/>
              <a:t>Time taken to respond to stimulus:</a:t>
            </a:r>
            <a:br>
              <a:rPr lang="en-GB" altLang="en-US" sz="2400"/>
            </a:br>
            <a:r>
              <a:rPr lang="en-GB" altLang="en-US" sz="2400"/>
              <a:t>	reaction time + movement time</a:t>
            </a:r>
          </a:p>
          <a:p>
            <a:pPr eaLnBrk="1" hangingPunct="1">
              <a:lnSpc>
                <a:spcPct val="90000"/>
              </a:lnSpc>
              <a:tabLst>
                <a:tab pos="2095500" algn="l"/>
              </a:tabLst>
            </a:pPr>
            <a:endParaRPr lang="en-GB" altLang="en-US" sz="800"/>
          </a:p>
          <a:p>
            <a:pPr eaLnBrk="1" hangingPunct="1">
              <a:lnSpc>
                <a:spcPct val="90000"/>
              </a:lnSpc>
              <a:tabLst>
                <a:tab pos="2095500" algn="l"/>
              </a:tabLst>
            </a:pPr>
            <a:r>
              <a:rPr lang="en-GB" altLang="en-US" sz="2400"/>
              <a:t>Movement time dependent on age, fitness etc.</a:t>
            </a:r>
          </a:p>
          <a:p>
            <a:pPr eaLnBrk="1" hangingPunct="1">
              <a:lnSpc>
                <a:spcPct val="90000"/>
              </a:lnSpc>
              <a:tabLst>
                <a:tab pos="2095500" algn="l"/>
              </a:tabLst>
            </a:pPr>
            <a:endParaRPr lang="en-GB" altLang="en-US" sz="800"/>
          </a:p>
          <a:p>
            <a:pPr eaLnBrk="1" hangingPunct="1">
              <a:lnSpc>
                <a:spcPct val="90000"/>
              </a:lnSpc>
              <a:tabLst>
                <a:tab pos="2095500" algn="l"/>
              </a:tabLst>
            </a:pPr>
            <a:r>
              <a:rPr lang="en-GB" altLang="en-US" sz="2400"/>
              <a:t>Reaction time - dependent on stimulus type:</a:t>
            </a:r>
          </a:p>
          <a:p>
            <a:pPr lvl="1" eaLnBrk="1" hangingPunct="1">
              <a:lnSpc>
                <a:spcPct val="90000"/>
              </a:lnSpc>
              <a:tabLst>
                <a:tab pos="2095500" algn="l"/>
              </a:tabLst>
            </a:pPr>
            <a:r>
              <a:rPr lang="en-GB" altLang="en-US" sz="2000"/>
              <a:t>visual	~ 200ms</a:t>
            </a:r>
          </a:p>
          <a:p>
            <a:pPr lvl="1" eaLnBrk="1" hangingPunct="1">
              <a:lnSpc>
                <a:spcPct val="90000"/>
              </a:lnSpc>
              <a:tabLst>
                <a:tab pos="2095500" algn="l"/>
              </a:tabLst>
            </a:pPr>
            <a:r>
              <a:rPr lang="en-GB" altLang="en-US" sz="2000"/>
              <a:t>auditory	~ 150 ms</a:t>
            </a:r>
          </a:p>
          <a:p>
            <a:pPr lvl="1" eaLnBrk="1" hangingPunct="1">
              <a:lnSpc>
                <a:spcPct val="90000"/>
              </a:lnSpc>
              <a:tabLst>
                <a:tab pos="2095500" algn="l"/>
              </a:tabLst>
            </a:pPr>
            <a:r>
              <a:rPr lang="en-GB" altLang="en-US" sz="2000"/>
              <a:t>pain	~ 700ms</a:t>
            </a:r>
          </a:p>
          <a:p>
            <a:pPr eaLnBrk="1" hangingPunct="1">
              <a:lnSpc>
                <a:spcPct val="90000"/>
              </a:lnSpc>
              <a:tabLst>
                <a:tab pos="2095500" algn="l"/>
              </a:tabLst>
            </a:pPr>
            <a:endParaRPr lang="en-GB" altLang="en-US" sz="800"/>
          </a:p>
          <a:p>
            <a:pPr eaLnBrk="1" hangingPunct="1">
              <a:lnSpc>
                <a:spcPct val="90000"/>
              </a:lnSpc>
              <a:tabLst>
                <a:tab pos="2095500" algn="l"/>
              </a:tabLst>
            </a:pPr>
            <a:r>
              <a:rPr lang="en-GB" altLang="en-US" sz="2400"/>
              <a:t>Increasing reaction time decreases accuracy in the unskilled operator but not in the skilled operator.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1F9BD01-967B-4791-BA13-522C8DFB75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Movement (cont)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F206EDA5-A4E3-4631-BA18-798A7A6066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tabLst>
                <a:tab pos="1625600" algn="l"/>
              </a:tabLst>
            </a:pPr>
            <a:r>
              <a:rPr lang="en-GB" altLang="en-US" sz="2400"/>
              <a:t>Fitts' Law describes the time taken to hit a screen target:</a:t>
            </a:r>
          </a:p>
          <a:p>
            <a:pPr eaLnBrk="1" hangingPunct="1">
              <a:lnSpc>
                <a:spcPct val="90000"/>
              </a:lnSpc>
              <a:tabLst>
                <a:tab pos="1625600" algn="l"/>
              </a:tabLst>
            </a:pPr>
            <a:endParaRPr lang="en-GB" altLang="en-US" sz="1200"/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1625600" algn="l"/>
              </a:tabLst>
            </a:pPr>
            <a:r>
              <a:rPr lang="en-GB" altLang="en-US" sz="2400"/>
              <a:t>		Mt = a + b log</a:t>
            </a:r>
            <a:r>
              <a:rPr lang="en-GB" altLang="en-US" sz="2400" baseline="-25000"/>
              <a:t>2</a:t>
            </a:r>
            <a:r>
              <a:rPr lang="en-GB" altLang="en-US" sz="2400"/>
              <a:t>(D/S + 1)</a:t>
            </a:r>
          </a:p>
          <a:p>
            <a:pPr eaLnBrk="1" hangingPunct="1">
              <a:lnSpc>
                <a:spcPct val="90000"/>
              </a:lnSpc>
              <a:tabLst>
                <a:tab pos="1625600" algn="l"/>
              </a:tabLst>
            </a:pPr>
            <a:endParaRPr lang="en-GB" altLang="en-US" sz="1200"/>
          </a:p>
          <a:p>
            <a:pPr marL="571500" lvl="1" indent="6350" eaLnBrk="1" hangingPunct="1">
              <a:lnSpc>
                <a:spcPct val="90000"/>
              </a:lnSpc>
              <a:buFontTx/>
              <a:buNone/>
              <a:tabLst>
                <a:tab pos="1625600" algn="l"/>
              </a:tabLst>
            </a:pPr>
            <a:r>
              <a:rPr lang="en-GB" altLang="en-US" sz="2000"/>
              <a:t>where:	a and b are empirically determined constants</a:t>
            </a:r>
          </a:p>
          <a:p>
            <a:pPr marL="571500" lvl="1" indent="6350" eaLnBrk="1" hangingPunct="1">
              <a:lnSpc>
                <a:spcPct val="90000"/>
              </a:lnSpc>
              <a:buFontTx/>
              <a:buNone/>
              <a:tabLst>
                <a:tab pos="1625600" algn="l"/>
              </a:tabLst>
            </a:pPr>
            <a:r>
              <a:rPr lang="en-GB" altLang="en-US" sz="2000"/>
              <a:t>	Mt is movement time</a:t>
            </a:r>
          </a:p>
          <a:p>
            <a:pPr marL="571500" lvl="1" indent="6350" eaLnBrk="1" hangingPunct="1">
              <a:lnSpc>
                <a:spcPct val="90000"/>
              </a:lnSpc>
              <a:buFontTx/>
              <a:buNone/>
              <a:tabLst>
                <a:tab pos="1625600" algn="l"/>
              </a:tabLst>
            </a:pPr>
            <a:r>
              <a:rPr lang="en-GB" altLang="en-US" sz="2000"/>
              <a:t>	D is Distance </a:t>
            </a:r>
          </a:p>
          <a:p>
            <a:pPr marL="571500" lvl="1" indent="6350" eaLnBrk="1" hangingPunct="1">
              <a:lnSpc>
                <a:spcPct val="90000"/>
              </a:lnSpc>
              <a:buFontTx/>
              <a:buNone/>
              <a:tabLst>
                <a:tab pos="1625600" algn="l"/>
              </a:tabLst>
            </a:pPr>
            <a:r>
              <a:rPr lang="en-GB" altLang="en-US" sz="2000"/>
              <a:t>	S is Size of target</a:t>
            </a:r>
          </a:p>
          <a:p>
            <a:pPr eaLnBrk="1" hangingPunct="1">
              <a:lnSpc>
                <a:spcPct val="90000"/>
              </a:lnSpc>
              <a:tabLst>
                <a:tab pos="1625600" algn="l"/>
              </a:tabLst>
            </a:pPr>
            <a:endParaRPr lang="en-GB" altLang="en-US" sz="1400"/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Char char="Þ"/>
              <a:tabLst>
                <a:tab pos="1625600" algn="l"/>
              </a:tabLst>
            </a:pPr>
            <a:r>
              <a:rPr lang="en-GB" altLang="en-US" sz="2400"/>
              <a:t>targets as large as possible</a:t>
            </a:r>
            <a:br>
              <a:rPr lang="en-GB" altLang="en-US" sz="2400"/>
            </a:br>
            <a:r>
              <a:rPr lang="en-GB" altLang="en-US" sz="2400"/>
              <a:t>distances as small as possible</a:t>
            </a:r>
          </a:p>
          <a:p>
            <a:pPr eaLnBrk="1" hangingPunct="1">
              <a:lnSpc>
                <a:spcPct val="90000"/>
              </a:lnSpc>
              <a:tabLst>
                <a:tab pos="1625600" algn="l"/>
              </a:tabLst>
            </a:pPr>
            <a:endParaRPr lang="en-GB" alt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3F1D600D-25D7-4498-A9BE-1AF36E8DDD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Memory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C92820D-588E-4959-B9A7-8319123D76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7772400" cy="4114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GB" altLang="en-US" sz="2000"/>
              <a:t>There are three types of memory function: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GB" altLang="en-US" sz="200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GB" altLang="en-US" sz="2000"/>
              <a:t>Sensory memories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GB" altLang="en-US" sz="200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GB" altLang="en-US" sz="2000"/>
              <a:t>	Short-term memory or working memory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GB" altLang="en-US" sz="200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GB" altLang="en-US" sz="2000"/>
              <a:t>		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GB" altLang="en-US" sz="2000"/>
              <a:t>			Long-term memory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GB" altLang="en-US" sz="200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GB" altLang="en-US" sz="2000"/>
              <a:t>Selection of stimuli governed by level of arousal.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GB" altLang="en-US" sz="2000"/>
          </a:p>
        </p:txBody>
      </p:sp>
      <p:grpSp>
        <p:nvGrpSpPr>
          <p:cNvPr id="17412" name="Group 8">
            <a:extLst>
              <a:ext uri="{FF2B5EF4-FFF2-40B4-BE49-F238E27FC236}">
                <a16:creationId xmlns:a16="http://schemas.microsoft.com/office/drawing/2014/main" id="{D3551C6C-A382-45E9-BBFA-A6B7A08FEF20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2895600"/>
            <a:ext cx="3095625" cy="1524000"/>
            <a:chOff x="1152" y="2016"/>
            <a:chExt cx="1950" cy="960"/>
          </a:xfrm>
        </p:grpSpPr>
        <p:sp>
          <p:nvSpPr>
            <p:cNvPr id="17413" name="Line 4">
              <a:extLst>
                <a:ext uri="{FF2B5EF4-FFF2-40B4-BE49-F238E27FC236}">
                  <a16:creationId xmlns:a16="http://schemas.microsoft.com/office/drawing/2014/main" id="{838F21AE-51C1-4DF9-915A-2A651D091F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016"/>
              <a:ext cx="336" cy="288"/>
            </a:xfrm>
            <a:prstGeom prst="line">
              <a:avLst/>
            </a:prstGeom>
            <a:noFill/>
            <a:ln w="38100">
              <a:solidFill>
                <a:srgbClr val="251C4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4" name="WordArt 5">
              <a:extLst>
                <a:ext uri="{FF2B5EF4-FFF2-40B4-BE49-F238E27FC236}">
                  <a16:creationId xmlns:a16="http://schemas.microsoft.com/office/drawing/2014/main" id="{DD1C8793-34FC-41D4-80F1-0B85A1881A04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1680" y="2064"/>
              <a:ext cx="828" cy="2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99"/>
                  </a:solidFill>
                  <a:latin typeface="Arial Black" panose="020B0A04020102020204" pitchFamily="34" charset="0"/>
                </a:rPr>
                <a:t>Attention</a:t>
              </a:r>
            </a:p>
          </p:txBody>
        </p:sp>
        <p:sp>
          <p:nvSpPr>
            <p:cNvPr id="17415" name="Line 6">
              <a:extLst>
                <a:ext uri="{FF2B5EF4-FFF2-40B4-BE49-F238E27FC236}">
                  <a16:creationId xmlns:a16="http://schemas.microsoft.com/office/drawing/2014/main" id="{CC39190C-5436-41C5-9F40-197032EFE2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640"/>
              <a:ext cx="384" cy="336"/>
            </a:xfrm>
            <a:prstGeom prst="line">
              <a:avLst/>
            </a:prstGeom>
            <a:noFill/>
            <a:ln w="38100">
              <a:solidFill>
                <a:srgbClr val="251C4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WordArt 7">
              <a:extLst>
                <a:ext uri="{FF2B5EF4-FFF2-40B4-BE49-F238E27FC236}">
                  <a16:creationId xmlns:a16="http://schemas.microsoft.com/office/drawing/2014/main" id="{A6F2F726-1A86-4878-8C49-38848A3015E1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2208" y="2688"/>
              <a:ext cx="894" cy="2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99"/>
                  </a:solidFill>
                  <a:latin typeface="Arial Black" panose="020B0A04020102020204" pitchFamily="34" charset="0"/>
                </a:rPr>
                <a:t>Rehearsal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29FF6FCC-1E1D-4598-B6F9-A6F1C7C15F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sensory memory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99B924A8-9677-4BE6-88EB-8890D393FA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Buffers for stimuli received through senses</a:t>
            </a:r>
          </a:p>
          <a:p>
            <a:pPr lvl="1" eaLnBrk="1" hangingPunct="1"/>
            <a:r>
              <a:rPr lang="en-GB" altLang="en-US"/>
              <a:t>iconic memory: visual stimuli</a:t>
            </a:r>
          </a:p>
          <a:p>
            <a:pPr lvl="1" eaLnBrk="1" hangingPunct="1"/>
            <a:r>
              <a:rPr lang="en-GB" altLang="en-US"/>
              <a:t>echoic memory: aural stimuli</a:t>
            </a:r>
          </a:p>
          <a:p>
            <a:pPr lvl="1" eaLnBrk="1" hangingPunct="1"/>
            <a:r>
              <a:rPr lang="en-GB" altLang="en-US"/>
              <a:t>haptic memory: tactile stimuli</a:t>
            </a:r>
          </a:p>
          <a:p>
            <a:pPr eaLnBrk="1" hangingPunct="1"/>
            <a:r>
              <a:rPr lang="en-GB" altLang="en-US"/>
              <a:t>Examples</a:t>
            </a:r>
          </a:p>
          <a:p>
            <a:pPr lvl="1" eaLnBrk="1" hangingPunct="1"/>
            <a:r>
              <a:rPr lang="en-GB" altLang="en-US"/>
              <a:t>“sparkler” trail</a:t>
            </a:r>
          </a:p>
          <a:p>
            <a:pPr lvl="1" eaLnBrk="1" hangingPunct="1"/>
            <a:r>
              <a:rPr lang="en-GB" altLang="en-US"/>
              <a:t>stereo sound</a:t>
            </a:r>
          </a:p>
          <a:p>
            <a:pPr eaLnBrk="1" hangingPunct="1"/>
            <a:r>
              <a:rPr lang="en-GB" altLang="en-US"/>
              <a:t>Continuously overwritten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6AA50D2-F79D-440B-8C83-5B4A721AED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Short-term memory (STM)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42E680C-73E2-46CE-A40E-23F02E27EA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Scratch-pad for temporary recall</a:t>
            </a:r>
          </a:p>
          <a:p>
            <a:pPr eaLnBrk="1" hangingPunct="1"/>
            <a:endParaRPr lang="en-GB" altLang="en-US" sz="1600"/>
          </a:p>
          <a:p>
            <a:pPr lvl="1" eaLnBrk="1" hangingPunct="1"/>
            <a:r>
              <a:rPr lang="en-GB" altLang="en-US"/>
              <a:t>rapid access ~ 70ms</a:t>
            </a:r>
          </a:p>
          <a:p>
            <a:pPr lvl="1" eaLnBrk="1" hangingPunct="1"/>
            <a:endParaRPr lang="en-GB" altLang="en-US" sz="1600"/>
          </a:p>
          <a:p>
            <a:pPr lvl="1" eaLnBrk="1" hangingPunct="1"/>
            <a:r>
              <a:rPr lang="en-GB" altLang="en-US"/>
              <a:t>rapid decay ~ 200ms</a:t>
            </a:r>
          </a:p>
          <a:p>
            <a:pPr lvl="1" eaLnBrk="1" hangingPunct="1"/>
            <a:endParaRPr lang="en-GB" altLang="en-US" sz="1600"/>
          </a:p>
          <a:p>
            <a:pPr lvl="1" eaLnBrk="1" hangingPunct="1"/>
            <a:r>
              <a:rPr lang="en-GB" altLang="en-US"/>
              <a:t>limited capacity - 7± 2 chunks</a:t>
            </a:r>
          </a:p>
          <a:p>
            <a:pPr eaLnBrk="1" hangingPunct="1"/>
            <a:endParaRPr lang="en-GB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BF4AB2B0-0B9F-49E7-864B-D4534687D6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Long-term memory (LTM)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8E611B96-C3C8-409D-BEFC-A5CF65D59B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2095500" algn="l"/>
              </a:tabLst>
            </a:pPr>
            <a:r>
              <a:rPr lang="en-GB" altLang="en-US" sz="2400"/>
              <a:t>Repository for all our knowledge</a:t>
            </a:r>
          </a:p>
          <a:p>
            <a:pPr lvl="1" eaLnBrk="1" hangingPunct="1">
              <a:tabLst>
                <a:tab pos="2095500" algn="l"/>
              </a:tabLst>
            </a:pPr>
            <a:r>
              <a:rPr lang="en-GB" altLang="en-US" sz="2000"/>
              <a:t>slow access ~ 1/10 second</a:t>
            </a:r>
          </a:p>
          <a:p>
            <a:pPr lvl="1" eaLnBrk="1" hangingPunct="1">
              <a:tabLst>
                <a:tab pos="2095500" algn="l"/>
              </a:tabLst>
            </a:pPr>
            <a:r>
              <a:rPr lang="en-GB" altLang="en-US" sz="2000"/>
              <a:t>slow decay, if any</a:t>
            </a:r>
          </a:p>
          <a:p>
            <a:pPr lvl="1" eaLnBrk="1" hangingPunct="1">
              <a:tabLst>
                <a:tab pos="2095500" algn="l"/>
              </a:tabLst>
            </a:pPr>
            <a:r>
              <a:rPr lang="en-GB" altLang="en-US" sz="2000"/>
              <a:t>huge or unlimited capacity</a:t>
            </a:r>
          </a:p>
          <a:p>
            <a:pPr eaLnBrk="1" hangingPunct="1">
              <a:tabLst>
                <a:tab pos="2095500" algn="l"/>
              </a:tabLst>
            </a:pPr>
            <a:endParaRPr lang="en-GB" altLang="en-US" sz="2400"/>
          </a:p>
          <a:p>
            <a:pPr eaLnBrk="1" hangingPunct="1">
              <a:tabLst>
                <a:tab pos="2095500" algn="l"/>
              </a:tabLst>
            </a:pPr>
            <a:r>
              <a:rPr lang="en-GB" altLang="en-US" sz="2400"/>
              <a:t>Two types</a:t>
            </a:r>
          </a:p>
          <a:p>
            <a:pPr lvl="1" eaLnBrk="1" hangingPunct="1">
              <a:tabLst>
                <a:tab pos="2095500" algn="l"/>
              </a:tabLst>
            </a:pPr>
            <a:r>
              <a:rPr lang="en-GB" altLang="en-US" sz="2000"/>
              <a:t>episodic	– </a:t>
            </a:r>
            <a:r>
              <a:rPr lang="en-GB" altLang="en-US" sz="1800"/>
              <a:t>serial memory of events</a:t>
            </a:r>
            <a:endParaRPr lang="en-GB" altLang="en-US" sz="2000"/>
          </a:p>
          <a:p>
            <a:pPr lvl="1" eaLnBrk="1" hangingPunct="1">
              <a:tabLst>
                <a:tab pos="2095500" algn="l"/>
              </a:tabLst>
            </a:pPr>
            <a:r>
              <a:rPr lang="en-GB" altLang="en-US" sz="2000"/>
              <a:t>semantic	– </a:t>
            </a:r>
            <a:r>
              <a:rPr lang="en-GB" altLang="en-US" sz="1800"/>
              <a:t>structured memory of facts,concepts, skills</a:t>
            </a:r>
          </a:p>
          <a:p>
            <a:pPr lvl="1" eaLnBrk="1" hangingPunct="1">
              <a:tabLst>
                <a:tab pos="2095500" algn="l"/>
              </a:tabLst>
            </a:pPr>
            <a:endParaRPr lang="en-GB" altLang="en-US" sz="1800"/>
          </a:p>
          <a:p>
            <a:pPr lvl="1" eaLnBrk="1" hangingPunct="1">
              <a:buFontTx/>
              <a:buNone/>
              <a:tabLst>
                <a:tab pos="2095500" algn="l"/>
              </a:tabLst>
            </a:pPr>
            <a:r>
              <a:rPr lang="en-GB" altLang="en-US" sz="2000"/>
              <a:t>semantic LTM derived from episodic LTM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2AE2808-C647-4CD8-9AAE-D2603DF417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LTM - Storage of information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F09658B3-F810-4CED-9E67-F030C757BE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400"/>
              <a:t>rehearsal</a:t>
            </a:r>
          </a:p>
          <a:p>
            <a:pPr lvl="1" eaLnBrk="1" hangingPunct="1"/>
            <a:r>
              <a:rPr lang="en-GB" altLang="en-US" sz="2000"/>
              <a:t>information moves from STM to LTM</a:t>
            </a:r>
          </a:p>
          <a:p>
            <a:pPr lvl="1" eaLnBrk="1" hangingPunct="1"/>
            <a:endParaRPr lang="en-GB" altLang="en-US" sz="800"/>
          </a:p>
          <a:p>
            <a:pPr eaLnBrk="1" hangingPunct="1"/>
            <a:r>
              <a:rPr lang="en-GB" altLang="en-US" sz="2400"/>
              <a:t>total time hypothesis</a:t>
            </a:r>
          </a:p>
          <a:p>
            <a:pPr lvl="1" eaLnBrk="1" hangingPunct="1"/>
            <a:r>
              <a:rPr lang="en-GB" altLang="en-US" sz="2000"/>
              <a:t>amount retained proportional to rehearsal time</a:t>
            </a:r>
          </a:p>
          <a:p>
            <a:pPr lvl="1" eaLnBrk="1" hangingPunct="1"/>
            <a:endParaRPr lang="en-GB" altLang="en-US" sz="800"/>
          </a:p>
          <a:p>
            <a:pPr eaLnBrk="1" hangingPunct="1"/>
            <a:r>
              <a:rPr lang="en-GB" altLang="en-US" sz="2400"/>
              <a:t>distribution of practice effect</a:t>
            </a:r>
          </a:p>
          <a:p>
            <a:pPr lvl="1" eaLnBrk="1" hangingPunct="1"/>
            <a:r>
              <a:rPr lang="en-GB" altLang="en-US" sz="2000"/>
              <a:t>optimized by spreading learning over time</a:t>
            </a:r>
          </a:p>
          <a:p>
            <a:pPr lvl="1" eaLnBrk="1" hangingPunct="1"/>
            <a:endParaRPr lang="en-GB" altLang="en-US" sz="800"/>
          </a:p>
          <a:p>
            <a:pPr eaLnBrk="1" hangingPunct="1"/>
            <a:r>
              <a:rPr lang="en-GB" altLang="en-US" sz="2400"/>
              <a:t>structure, meaning and familiarity</a:t>
            </a:r>
          </a:p>
          <a:p>
            <a:pPr lvl="1" eaLnBrk="1" hangingPunct="1"/>
            <a:r>
              <a:rPr lang="en-GB" altLang="en-US" sz="2000"/>
              <a:t>information easier to remember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215B92D-936E-462E-AFEF-19ABAC3C11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the human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D919DAF-482B-48A3-8F02-868BA03FE7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Information i/o …</a:t>
            </a:r>
          </a:p>
          <a:p>
            <a:pPr lvl="1" eaLnBrk="1" hangingPunct="1"/>
            <a:r>
              <a:rPr lang="en-GB" altLang="en-US"/>
              <a:t>visual, auditory, haptic, movement</a:t>
            </a:r>
          </a:p>
          <a:p>
            <a:pPr eaLnBrk="1" hangingPunct="1"/>
            <a:r>
              <a:rPr lang="en-GB" altLang="en-US"/>
              <a:t>Information stored in memory</a:t>
            </a:r>
          </a:p>
          <a:p>
            <a:pPr lvl="1" eaLnBrk="1" hangingPunct="1"/>
            <a:r>
              <a:rPr lang="en-GB" altLang="en-US"/>
              <a:t>sensory, short-term, long-term</a:t>
            </a:r>
          </a:p>
          <a:p>
            <a:pPr eaLnBrk="1" hangingPunct="1"/>
            <a:r>
              <a:rPr lang="en-GB" altLang="en-US"/>
              <a:t>Information processed and applied</a:t>
            </a:r>
          </a:p>
          <a:p>
            <a:pPr lvl="1" eaLnBrk="1" hangingPunct="1"/>
            <a:r>
              <a:rPr lang="en-GB" altLang="en-US"/>
              <a:t>reasoning, problem solving, skill, error</a:t>
            </a:r>
          </a:p>
          <a:p>
            <a:pPr eaLnBrk="1" hangingPunct="1"/>
            <a:r>
              <a:rPr lang="en-GB" altLang="en-US"/>
              <a:t>Emotion influences human capabilities</a:t>
            </a:r>
          </a:p>
          <a:p>
            <a:pPr eaLnBrk="1" hangingPunct="1"/>
            <a:r>
              <a:rPr lang="en-GB" altLang="en-US"/>
              <a:t>Each person is different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30C1A66-86FB-44F2-B5D2-3EC022C3D9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LTM - Forgetting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20C4B442-E802-43C1-A38B-E6145E5823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400"/>
              <a:t>decay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information is lost gradually but very slowly</a:t>
            </a:r>
          </a:p>
          <a:p>
            <a:pPr eaLnBrk="1" hangingPunct="1">
              <a:lnSpc>
                <a:spcPct val="90000"/>
              </a:lnSpc>
            </a:pPr>
            <a:endParaRPr lang="en-GB" altLang="en-US" sz="14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400"/>
              <a:t>interference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new information replaces old: retroactive interference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old may interfere with new: proactive inhibition </a:t>
            </a:r>
          </a:p>
          <a:p>
            <a:pPr eaLnBrk="1" hangingPunct="1">
              <a:lnSpc>
                <a:spcPct val="90000"/>
              </a:lnSpc>
            </a:pPr>
            <a:endParaRPr lang="en-GB" altLang="en-US" sz="24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000"/>
              <a:t>so may not forget at all memory is selective 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n-US" sz="8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000"/>
              <a:t>… affected by emotion – can subconsciously `choose' to forget</a:t>
            </a:r>
            <a:endParaRPr lang="en-GB" altLang="en-US" sz="2400"/>
          </a:p>
          <a:p>
            <a:pPr eaLnBrk="1" hangingPunct="1">
              <a:lnSpc>
                <a:spcPct val="90000"/>
              </a:lnSpc>
            </a:pPr>
            <a:endParaRPr lang="en-GB" altLang="en-US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5ED2B3B-07D6-44D0-9A9B-F63B7CF3F7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LTM - retrieval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1FF8DCC-2E00-457D-9D73-330561E2E0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altLang="en-US"/>
              <a:t>recall </a:t>
            </a:r>
          </a:p>
          <a:p>
            <a:pPr lvl="1" eaLnBrk="1" hangingPunct="1"/>
            <a:r>
              <a:rPr lang="en-GB" altLang="en-US" sz="2000"/>
              <a:t>information reproduced from memory can be assisted by cues, e.g. categories, imagery</a:t>
            </a:r>
            <a:endParaRPr lang="en-GB" altLang="en-US"/>
          </a:p>
          <a:p>
            <a:pPr eaLnBrk="1" hangingPunct="1"/>
            <a:endParaRPr lang="en-GB" altLang="en-US"/>
          </a:p>
          <a:p>
            <a:pPr eaLnBrk="1" hangingPunct="1">
              <a:buFontTx/>
              <a:buNone/>
            </a:pPr>
            <a:r>
              <a:rPr lang="en-GB" altLang="en-US"/>
              <a:t>recognition</a:t>
            </a:r>
          </a:p>
          <a:p>
            <a:pPr lvl="1" eaLnBrk="1" hangingPunct="1"/>
            <a:r>
              <a:rPr lang="en-GB" altLang="en-US" sz="2000"/>
              <a:t>information gives knowledge that it has been seen before</a:t>
            </a:r>
          </a:p>
          <a:p>
            <a:pPr lvl="1" eaLnBrk="1" hangingPunct="1"/>
            <a:r>
              <a:rPr lang="en-GB" altLang="en-US" sz="2000"/>
              <a:t>less complex than recall - information is cue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E0B50CE-9833-48BE-95E9-990F1D4D74B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GB" altLang="en-US" sz="3600"/>
              <a:t>Thinking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63DA45E9-2EC3-4C66-A35B-BF3C3D29310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1981200"/>
          </a:xfrm>
        </p:spPr>
        <p:txBody>
          <a:bodyPr/>
          <a:lstStyle/>
          <a:p>
            <a:pPr marL="381000" algn="l" eaLnBrk="1" hangingPunct="1">
              <a:tabLst>
                <a:tab pos="1333500" algn="l"/>
              </a:tabLst>
            </a:pPr>
            <a:r>
              <a:rPr lang="en-GB" altLang="en-US" sz="2800"/>
              <a:t>Reasoning</a:t>
            </a:r>
          </a:p>
          <a:p>
            <a:pPr marL="381000" algn="l" eaLnBrk="1" hangingPunct="1">
              <a:tabLst>
                <a:tab pos="1333500" algn="l"/>
              </a:tabLst>
            </a:pPr>
            <a:r>
              <a:rPr lang="en-GB" altLang="en-US" sz="2800"/>
              <a:t>	</a:t>
            </a:r>
            <a:r>
              <a:rPr lang="en-GB" altLang="en-US"/>
              <a:t>deduction, induction, abduction</a:t>
            </a:r>
          </a:p>
          <a:p>
            <a:pPr marL="381000" algn="l" eaLnBrk="1" hangingPunct="1">
              <a:tabLst>
                <a:tab pos="1333500" algn="l"/>
              </a:tabLst>
            </a:pPr>
            <a:r>
              <a:rPr lang="en-GB" altLang="en-US" sz="2800"/>
              <a:t>Problem solving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1BE911F1-6580-4BFD-B181-34AE66AB32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Deductive Reasoning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934FD409-856C-45F2-B491-F4EF60C292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tabLst>
                <a:tab pos="1714500" algn="l"/>
              </a:tabLst>
            </a:pPr>
            <a:r>
              <a:rPr lang="en-GB" altLang="en-US" sz="2400"/>
              <a:t>Deduction:</a:t>
            </a:r>
          </a:p>
          <a:p>
            <a:pPr marL="1054100" lvl="1" indent="-381000" eaLnBrk="1" hangingPunct="1">
              <a:lnSpc>
                <a:spcPct val="90000"/>
              </a:lnSpc>
              <a:tabLst>
                <a:tab pos="1714500" algn="l"/>
              </a:tabLst>
            </a:pPr>
            <a:r>
              <a:rPr lang="en-GB" altLang="en-US" sz="1800"/>
              <a:t>derive logically necessary conclusion from given premises</a:t>
            </a:r>
            <a:r>
              <a:rPr lang="en-GB" altLang="en-US" sz="2000"/>
              <a:t>.</a:t>
            </a:r>
          </a:p>
          <a:p>
            <a:pPr marL="1054100" lvl="1" indent="-381000" eaLnBrk="1" hangingPunct="1">
              <a:lnSpc>
                <a:spcPct val="90000"/>
              </a:lnSpc>
              <a:buFontTx/>
              <a:buNone/>
              <a:tabLst>
                <a:tab pos="1714500" algn="l"/>
              </a:tabLst>
            </a:pPr>
            <a:r>
              <a:rPr lang="en-GB" altLang="en-US" sz="2000"/>
              <a:t>	</a:t>
            </a:r>
            <a:r>
              <a:rPr lang="en-GB" altLang="en-US" sz="1800"/>
              <a:t>e.g.	If it is Friday then she will go to work</a:t>
            </a:r>
          </a:p>
          <a:p>
            <a:pPr marL="1054100" lvl="1" indent="-381000" eaLnBrk="1" hangingPunct="1">
              <a:lnSpc>
                <a:spcPct val="90000"/>
              </a:lnSpc>
              <a:buFontTx/>
              <a:buNone/>
              <a:tabLst>
                <a:tab pos="1714500" algn="l"/>
              </a:tabLst>
            </a:pPr>
            <a:r>
              <a:rPr lang="en-GB" altLang="en-US" sz="1800"/>
              <a:t>		It is Friday</a:t>
            </a:r>
          </a:p>
          <a:p>
            <a:pPr marL="1054100" lvl="1" indent="-381000" eaLnBrk="1" hangingPunct="1">
              <a:lnSpc>
                <a:spcPct val="90000"/>
              </a:lnSpc>
              <a:buFontTx/>
              <a:buNone/>
              <a:tabLst>
                <a:tab pos="1714500" algn="l"/>
              </a:tabLst>
            </a:pPr>
            <a:r>
              <a:rPr lang="en-GB" altLang="en-US" sz="1800"/>
              <a:t>		Therefore she will go to work.</a:t>
            </a:r>
            <a:endParaRPr lang="en-GB" altLang="en-US" sz="2000"/>
          </a:p>
          <a:p>
            <a:pPr eaLnBrk="1" hangingPunct="1">
              <a:lnSpc>
                <a:spcPct val="90000"/>
              </a:lnSpc>
              <a:tabLst>
                <a:tab pos="1714500" algn="l"/>
              </a:tabLst>
            </a:pPr>
            <a:endParaRPr lang="en-GB" altLang="en-US" sz="1200"/>
          </a:p>
          <a:p>
            <a:pPr eaLnBrk="1" hangingPunct="1">
              <a:lnSpc>
                <a:spcPct val="90000"/>
              </a:lnSpc>
              <a:tabLst>
                <a:tab pos="1714500" algn="l"/>
              </a:tabLst>
            </a:pPr>
            <a:r>
              <a:rPr lang="en-GB" altLang="en-US" sz="2400"/>
              <a:t>Logical conclusion not necessarily true:</a:t>
            </a:r>
          </a:p>
          <a:p>
            <a:pPr marL="1054100" lvl="1" indent="-381000" eaLnBrk="1" hangingPunct="1">
              <a:lnSpc>
                <a:spcPct val="90000"/>
              </a:lnSpc>
              <a:buFontTx/>
              <a:buNone/>
              <a:tabLst>
                <a:tab pos="1714500" algn="l"/>
              </a:tabLst>
            </a:pPr>
            <a:r>
              <a:rPr lang="en-GB" altLang="en-US" sz="2000"/>
              <a:t>	</a:t>
            </a:r>
            <a:r>
              <a:rPr lang="en-GB" altLang="en-US" sz="1800"/>
              <a:t>e.g.	If it is raining then the ground is dry</a:t>
            </a:r>
          </a:p>
          <a:p>
            <a:pPr marL="1054100" lvl="1" indent="-381000" eaLnBrk="1" hangingPunct="1">
              <a:lnSpc>
                <a:spcPct val="90000"/>
              </a:lnSpc>
              <a:buFontTx/>
              <a:buNone/>
              <a:tabLst>
                <a:tab pos="1714500" algn="l"/>
              </a:tabLst>
            </a:pPr>
            <a:r>
              <a:rPr lang="en-GB" altLang="en-US" sz="1800"/>
              <a:t>		It is raining</a:t>
            </a:r>
          </a:p>
          <a:p>
            <a:pPr marL="1054100" lvl="1" indent="-381000" eaLnBrk="1" hangingPunct="1">
              <a:lnSpc>
                <a:spcPct val="90000"/>
              </a:lnSpc>
              <a:buFontTx/>
              <a:buNone/>
              <a:tabLst>
                <a:tab pos="1714500" algn="l"/>
              </a:tabLst>
            </a:pPr>
            <a:r>
              <a:rPr lang="en-GB" altLang="en-US" sz="1800"/>
              <a:t>		Therefore the ground is dry</a:t>
            </a:r>
          </a:p>
          <a:p>
            <a:pPr eaLnBrk="1" hangingPunct="1">
              <a:lnSpc>
                <a:spcPct val="90000"/>
              </a:lnSpc>
              <a:tabLst>
                <a:tab pos="1714500" algn="l"/>
              </a:tabLst>
            </a:pPr>
            <a:endParaRPr lang="en-GB" altLang="en-US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D6783C69-3F6A-4EF0-83B3-DF38F3FDE0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Deduction (cont.)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B41B0280-7F8C-4F57-9322-5EE076FB34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1816100" algn="l"/>
              </a:tabLst>
            </a:pPr>
            <a:r>
              <a:rPr lang="en-GB" altLang="en-US"/>
              <a:t>When truth and logical validity clash …</a:t>
            </a:r>
          </a:p>
          <a:p>
            <a:pPr marL="1047750" lvl="1" indent="-374650" eaLnBrk="1" hangingPunct="1">
              <a:buFontTx/>
              <a:buNone/>
              <a:tabLst>
                <a:tab pos="1816100" algn="l"/>
              </a:tabLst>
            </a:pPr>
            <a:r>
              <a:rPr lang="en-GB" altLang="en-US"/>
              <a:t>	e.g.	Some people are babies</a:t>
            </a:r>
          </a:p>
          <a:p>
            <a:pPr marL="1047750" lvl="1" indent="-374650" eaLnBrk="1" hangingPunct="1">
              <a:buFontTx/>
              <a:buNone/>
              <a:tabLst>
                <a:tab pos="1816100" algn="l"/>
              </a:tabLst>
            </a:pPr>
            <a:r>
              <a:rPr lang="en-GB" altLang="en-US"/>
              <a:t>		Some babies cry</a:t>
            </a:r>
          </a:p>
          <a:p>
            <a:pPr marL="1047750" lvl="1" indent="-374650" eaLnBrk="1" hangingPunct="1">
              <a:buFontTx/>
              <a:buNone/>
              <a:tabLst>
                <a:tab pos="1816100" algn="l"/>
              </a:tabLst>
            </a:pPr>
            <a:r>
              <a:rPr lang="en-GB" altLang="en-US"/>
              <a:t>		Inference - Some people cry</a:t>
            </a:r>
          </a:p>
          <a:p>
            <a:pPr eaLnBrk="1" hangingPunct="1">
              <a:buFontTx/>
              <a:buChar char=" "/>
              <a:tabLst>
                <a:tab pos="1816100" algn="l"/>
              </a:tabLst>
            </a:pPr>
            <a:r>
              <a:rPr lang="en-GB" altLang="en-US"/>
              <a:t>Correct?</a:t>
            </a:r>
          </a:p>
          <a:p>
            <a:pPr eaLnBrk="1" hangingPunct="1">
              <a:tabLst>
                <a:tab pos="1816100" algn="l"/>
              </a:tabLst>
            </a:pPr>
            <a:endParaRPr lang="en-GB" altLang="en-US"/>
          </a:p>
          <a:p>
            <a:pPr eaLnBrk="1" hangingPunct="1">
              <a:tabLst>
                <a:tab pos="1816100" algn="l"/>
              </a:tabLst>
            </a:pPr>
            <a:r>
              <a:rPr lang="en-GB" altLang="en-US"/>
              <a:t>People bring world knowledge to bear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E91DAED9-0678-43F8-B975-EB8C42A1FC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Inductive Reasoning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82B57825-3276-4E1A-90CD-E4E8BAA6E3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tabLst>
                <a:tab pos="1524000" algn="l"/>
              </a:tabLst>
            </a:pPr>
            <a:r>
              <a:rPr lang="en-GB" altLang="en-US" sz="2400"/>
              <a:t>Induction:</a:t>
            </a:r>
          </a:p>
          <a:p>
            <a:pPr lvl="1" eaLnBrk="1" hangingPunct="1">
              <a:lnSpc>
                <a:spcPct val="90000"/>
              </a:lnSpc>
              <a:tabLst>
                <a:tab pos="1524000" algn="l"/>
              </a:tabLst>
            </a:pPr>
            <a:r>
              <a:rPr lang="en-GB" altLang="en-US" sz="2000"/>
              <a:t>generalize from cases seen to cases unseen</a:t>
            </a:r>
          </a:p>
          <a:p>
            <a:pPr lvl="1" eaLnBrk="1" hangingPunct="1">
              <a:lnSpc>
                <a:spcPct val="90000"/>
              </a:lnSpc>
              <a:buFontTx/>
              <a:buChar char=" "/>
              <a:tabLst>
                <a:tab pos="1524000" algn="l"/>
              </a:tabLst>
            </a:pPr>
            <a:r>
              <a:rPr lang="en-GB" altLang="en-US" sz="2000"/>
              <a:t>e.g.	all elephants we have seen have trunks</a:t>
            </a:r>
            <a:br>
              <a:rPr lang="en-GB" altLang="en-US" sz="2000"/>
            </a:br>
            <a:r>
              <a:rPr lang="en-GB" altLang="en-US" sz="2000"/>
              <a:t>	therefore all elephants have trunks.</a:t>
            </a:r>
          </a:p>
          <a:p>
            <a:pPr eaLnBrk="1" hangingPunct="1">
              <a:lnSpc>
                <a:spcPct val="90000"/>
              </a:lnSpc>
              <a:tabLst>
                <a:tab pos="1524000" algn="l"/>
              </a:tabLst>
            </a:pPr>
            <a:endParaRPr lang="en-GB" altLang="en-US" sz="1200"/>
          </a:p>
          <a:p>
            <a:pPr eaLnBrk="1" hangingPunct="1">
              <a:lnSpc>
                <a:spcPct val="90000"/>
              </a:lnSpc>
              <a:tabLst>
                <a:tab pos="1524000" algn="l"/>
              </a:tabLst>
            </a:pPr>
            <a:r>
              <a:rPr lang="en-GB" altLang="en-US" sz="2400"/>
              <a:t>Unreliable:</a:t>
            </a:r>
          </a:p>
          <a:p>
            <a:pPr lvl="1" eaLnBrk="1" hangingPunct="1">
              <a:lnSpc>
                <a:spcPct val="90000"/>
              </a:lnSpc>
              <a:tabLst>
                <a:tab pos="1524000" algn="l"/>
              </a:tabLst>
            </a:pPr>
            <a:r>
              <a:rPr lang="en-GB" altLang="en-US" sz="2000"/>
              <a:t>can only prove false not true</a:t>
            </a:r>
          </a:p>
          <a:p>
            <a:pPr eaLnBrk="1" hangingPunct="1">
              <a:lnSpc>
                <a:spcPct val="90000"/>
              </a:lnSpc>
              <a:tabLst>
                <a:tab pos="1524000" algn="l"/>
              </a:tabLst>
            </a:pPr>
            <a:endParaRPr lang="en-GB" altLang="en-US" sz="1200"/>
          </a:p>
          <a:p>
            <a:pPr eaLnBrk="1" hangingPunct="1">
              <a:lnSpc>
                <a:spcPct val="90000"/>
              </a:lnSpc>
              <a:buFontTx/>
              <a:buChar char=" "/>
              <a:tabLst>
                <a:tab pos="1524000" algn="l"/>
              </a:tabLst>
            </a:pPr>
            <a:r>
              <a:rPr lang="en-GB" altLang="en-US" sz="2400"/>
              <a:t>… but useful!</a:t>
            </a:r>
          </a:p>
          <a:p>
            <a:pPr eaLnBrk="1" hangingPunct="1">
              <a:lnSpc>
                <a:spcPct val="90000"/>
              </a:lnSpc>
              <a:tabLst>
                <a:tab pos="1524000" algn="l"/>
              </a:tabLst>
            </a:pPr>
            <a:endParaRPr lang="en-GB" altLang="en-US" sz="1200"/>
          </a:p>
          <a:p>
            <a:pPr eaLnBrk="1" hangingPunct="1">
              <a:lnSpc>
                <a:spcPct val="90000"/>
              </a:lnSpc>
              <a:tabLst>
                <a:tab pos="1524000" algn="l"/>
              </a:tabLst>
            </a:pPr>
            <a:r>
              <a:rPr lang="en-GB" altLang="en-US" sz="2400"/>
              <a:t>Humans not good at using negative evidence</a:t>
            </a:r>
          </a:p>
          <a:p>
            <a:pPr lvl="1" eaLnBrk="1" hangingPunct="1">
              <a:lnSpc>
                <a:spcPct val="90000"/>
              </a:lnSpc>
              <a:buFontTx/>
              <a:buChar char=" "/>
              <a:tabLst>
                <a:tab pos="1524000" algn="l"/>
              </a:tabLst>
            </a:pPr>
            <a:r>
              <a:rPr lang="en-GB" altLang="en-US" sz="2000"/>
              <a:t>e.g. Wason's cards.</a:t>
            </a:r>
          </a:p>
          <a:p>
            <a:pPr eaLnBrk="1" hangingPunct="1">
              <a:lnSpc>
                <a:spcPct val="90000"/>
              </a:lnSpc>
              <a:tabLst>
                <a:tab pos="1524000" algn="l"/>
              </a:tabLst>
            </a:pPr>
            <a:endParaRPr lang="en-GB" altLang="en-US"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F5774FA7-7678-42E5-9F07-BDBD387D48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Wason's cards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25E88656-D2B7-4CB2-90F3-6FD38A9FC1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572000"/>
            <a:ext cx="7772400" cy="17526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GB" altLang="en-US" sz="2000"/>
              <a:t>Is this true?</a:t>
            </a:r>
          </a:p>
          <a:p>
            <a:pPr marL="0" indent="0" algn="ctr" eaLnBrk="1" hangingPunct="1">
              <a:buFontTx/>
              <a:buNone/>
            </a:pPr>
            <a:endParaRPr lang="en-GB" altLang="en-US" sz="1400"/>
          </a:p>
          <a:p>
            <a:pPr marL="0" indent="0" algn="ctr" eaLnBrk="1" hangingPunct="1">
              <a:buFontTx/>
              <a:buNone/>
            </a:pPr>
            <a:r>
              <a:rPr lang="en-GB" altLang="en-US" sz="2000"/>
              <a:t>How many cards do you need to turn over to find out?</a:t>
            </a:r>
          </a:p>
          <a:p>
            <a:pPr marL="0" indent="0" algn="ctr" eaLnBrk="1" hangingPunct="1">
              <a:buFontTx/>
              <a:buNone/>
            </a:pPr>
            <a:endParaRPr lang="en-GB" altLang="en-US" sz="1200"/>
          </a:p>
          <a:p>
            <a:pPr marL="0" indent="0" algn="ctr" eaLnBrk="1" hangingPunct="1">
              <a:buFontTx/>
              <a:buNone/>
            </a:pPr>
            <a:r>
              <a:rPr lang="en-GB" altLang="en-US" sz="2000"/>
              <a:t>…. and which cards?</a:t>
            </a: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8BD7B029-80E7-4F7B-B909-61BF1E4A4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717925"/>
            <a:ext cx="8077200" cy="4000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If a card has a vowel on one side it has an even number on the other</a:t>
            </a:r>
          </a:p>
        </p:txBody>
      </p:sp>
      <p:grpSp>
        <p:nvGrpSpPr>
          <p:cNvPr id="29701" name="Group 5">
            <a:extLst>
              <a:ext uri="{FF2B5EF4-FFF2-40B4-BE49-F238E27FC236}">
                <a16:creationId xmlns:a16="http://schemas.microsoft.com/office/drawing/2014/main" id="{E974AFAA-25BE-4F91-9DB7-8D5305C31C5B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965325"/>
            <a:ext cx="4343400" cy="1311275"/>
            <a:chOff x="768" y="3264"/>
            <a:chExt cx="2736" cy="826"/>
          </a:xfrm>
        </p:grpSpPr>
        <p:sp>
          <p:nvSpPr>
            <p:cNvPr id="29702" name="Rectangle 6">
              <a:extLst>
                <a:ext uri="{FF2B5EF4-FFF2-40B4-BE49-F238E27FC236}">
                  <a16:creationId xmlns:a16="http://schemas.microsoft.com/office/drawing/2014/main" id="{8AB50D36-B9A6-4866-9D3A-78CF4FF7A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312"/>
              <a:ext cx="576" cy="76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29703" name="Rectangle 7">
              <a:extLst>
                <a:ext uri="{FF2B5EF4-FFF2-40B4-BE49-F238E27FC236}">
                  <a16:creationId xmlns:a16="http://schemas.microsoft.com/office/drawing/2014/main" id="{5FB8CEF3-3D28-4462-8BDD-4E26BB8DF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312"/>
              <a:ext cx="576" cy="76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29704" name="Rectangle 8">
              <a:extLst>
                <a:ext uri="{FF2B5EF4-FFF2-40B4-BE49-F238E27FC236}">
                  <a16:creationId xmlns:a16="http://schemas.microsoft.com/office/drawing/2014/main" id="{69C6207D-E00F-458D-ABBD-689710222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312"/>
              <a:ext cx="576" cy="76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29705" name="Rectangle 9">
              <a:extLst>
                <a:ext uri="{FF2B5EF4-FFF2-40B4-BE49-F238E27FC236}">
                  <a16:creationId xmlns:a16="http://schemas.microsoft.com/office/drawing/2014/main" id="{E2E1A24A-422C-407E-AF67-FFD5B5AD2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312"/>
              <a:ext cx="576" cy="76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29706" name="Text Box 10">
              <a:extLst>
                <a:ext uri="{FF2B5EF4-FFF2-40B4-BE49-F238E27FC236}">
                  <a16:creationId xmlns:a16="http://schemas.microsoft.com/office/drawing/2014/main" id="{B0C0D584-01D7-4BAC-B657-D50090DACC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" y="3264"/>
              <a:ext cx="2641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8000" b="1">
                  <a:latin typeface="Times New Roman" panose="02020603050405020304" pitchFamily="18" charset="0"/>
                </a:rPr>
                <a:t>7</a:t>
              </a:r>
              <a:r>
                <a:rPr lang="en-GB" altLang="en-US" sz="8000" b="1">
                  <a:latin typeface="Times New Roman" panose="02020603050405020304" pitchFamily="18" charset="0"/>
                </a:rPr>
                <a:t>  </a:t>
              </a:r>
              <a:r>
                <a:rPr lang="en-US" altLang="en-US" sz="8000" b="1">
                  <a:latin typeface="Times New Roman" panose="02020603050405020304" pitchFamily="18" charset="0"/>
                </a:rPr>
                <a:t>E  4  K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826EF2DF-0464-4F3C-9621-E1DE0020EE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Abductive reasoning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C6CDC1F6-612A-4D6A-86A1-DAB8BEEA55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1625600" algn="l"/>
              </a:tabLst>
            </a:pPr>
            <a:r>
              <a:rPr lang="en-GB" altLang="en-US"/>
              <a:t>reasoning from event to cause</a:t>
            </a:r>
          </a:p>
          <a:p>
            <a:pPr lvl="1" eaLnBrk="1" hangingPunct="1">
              <a:buFontTx/>
              <a:buChar char=" "/>
              <a:tabLst>
                <a:tab pos="1625600" algn="l"/>
              </a:tabLst>
            </a:pPr>
            <a:r>
              <a:rPr lang="en-GB" altLang="en-US" sz="2000"/>
              <a:t>e.g.	Sam drives fast when drunk.</a:t>
            </a:r>
          </a:p>
          <a:p>
            <a:pPr lvl="1" eaLnBrk="1" hangingPunct="1">
              <a:buFontTx/>
              <a:buChar char=" "/>
              <a:tabLst>
                <a:tab pos="1625600" algn="l"/>
              </a:tabLst>
            </a:pPr>
            <a:r>
              <a:rPr lang="en-GB" altLang="en-US" sz="2000"/>
              <a:t>	If I see Sam driving fast, assume drunk.</a:t>
            </a:r>
          </a:p>
          <a:p>
            <a:pPr eaLnBrk="1" hangingPunct="1">
              <a:tabLst>
                <a:tab pos="1625600" algn="l"/>
              </a:tabLst>
            </a:pPr>
            <a:endParaRPr lang="en-GB" altLang="en-US"/>
          </a:p>
          <a:p>
            <a:pPr eaLnBrk="1" hangingPunct="1">
              <a:tabLst>
                <a:tab pos="1625600" algn="l"/>
              </a:tabLst>
            </a:pPr>
            <a:r>
              <a:rPr lang="en-GB" altLang="en-US"/>
              <a:t>Unreliable:</a:t>
            </a:r>
          </a:p>
          <a:p>
            <a:pPr lvl="1" eaLnBrk="1" hangingPunct="1">
              <a:tabLst>
                <a:tab pos="1625600" algn="l"/>
              </a:tabLst>
            </a:pPr>
            <a:r>
              <a:rPr lang="en-GB" altLang="en-US"/>
              <a:t>can lead to false explanations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14C11BE9-A03A-4EDF-AEDD-6EE7F9978C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Problem solving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69BC938-12D7-49B1-BBF4-2D99DA9AE4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Process of finding solution to unfamiliar task using knowledge.</a:t>
            </a:r>
          </a:p>
          <a:p>
            <a:pPr eaLnBrk="1" hangingPunct="1">
              <a:lnSpc>
                <a:spcPct val="90000"/>
              </a:lnSpc>
            </a:pPr>
            <a:endParaRPr lang="en-GB" altLang="en-US" sz="1200"/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Several theories.</a:t>
            </a:r>
          </a:p>
          <a:p>
            <a:pPr eaLnBrk="1" hangingPunct="1">
              <a:lnSpc>
                <a:spcPct val="90000"/>
              </a:lnSpc>
            </a:pPr>
            <a:endParaRPr lang="en-GB" altLang="en-US" sz="1200"/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Gestalt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1800"/>
              <a:t>problem solving both productive and reproductive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1800"/>
              <a:t>productive draws on insight and restructuring of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1800"/>
              <a:t>attractive but not enough evidence to explain `insight' etc.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1800"/>
              <a:t>move away from behaviourism and led towards information processing theories</a:t>
            </a:r>
          </a:p>
          <a:p>
            <a:pPr eaLnBrk="1" hangingPunct="1">
              <a:lnSpc>
                <a:spcPct val="90000"/>
              </a:lnSpc>
            </a:pPr>
            <a:endParaRPr lang="en-GB" altLang="en-US"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DEAAFE8D-5A1E-4DA6-9DE2-62653C5F3C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Problem solving (cont.)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BE90F45F-6E25-4E7D-870A-F63F5C42B9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GB" altLang="en-US" sz="2400"/>
              <a:t>Problem space theory</a:t>
            </a:r>
          </a:p>
          <a:p>
            <a:pPr marL="476250" lvl="1" eaLnBrk="1" hangingPunct="1"/>
            <a:r>
              <a:rPr lang="en-GB" altLang="en-US" sz="2000"/>
              <a:t>problem space comprises problem states</a:t>
            </a:r>
          </a:p>
          <a:p>
            <a:pPr marL="476250" lvl="1" eaLnBrk="1" hangingPunct="1"/>
            <a:r>
              <a:rPr lang="en-GB" altLang="en-US" sz="2000"/>
              <a:t>problem solving involves generating states using legal operators</a:t>
            </a:r>
          </a:p>
          <a:p>
            <a:pPr marL="476250" lvl="1" eaLnBrk="1" hangingPunct="1"/>
            <a:r>
              <a:rPr lang="en-GB" altLang="en-US" sz="2000"/>
              <a:t>heuristics may be employed to select operators</a:t>
            </a:r>
            <a:br>
              <a:rPr lang="en-GB" altLang="en-US" sz="2000"/>
            </a:br>
            <a:r>
              <a:rPr lang="en-GB" altLang="en-US" sz="2000"/>
              <a:t>	e.g. means-ends analysis</a:t>
            </a:r>
          </a:p>
          <a:p>
            <a:pPr marL="476250" lvl="1" eaLnBrk="1" hangingPunct="1"/>
            <a:r>
              <a:rPr lang="en-GB" altLang="en-US" sz="2000"/>
              <a:t>operates within human information processing system</a:t>
            </a:r>
            <a:br>
              <a:rPr lang="en-GB" altLang="en-US" sz="2000"/>
            </a:br>
            <a:r>
              <a:rPr lang="en-GB" altLang="en-US" sz="2000"/>
              <a:t>	e.g. STM limits etc.</a:t>
            </a:r>
          </a:p>
          <a:p>
            <a:pPr marL="476250" lvl="1" eaLnBrk="1" hangingPunct="1"/>
            <a:r>
              <a:rPr lang="en-GB" altLang="en-US" sz="2000"/>
              <a:t>largely applied to problem solving in well-defined areas</a:t>
            </a:r>
            <a:br>
              <a:rPr lang="en-GB" altLang="en-US" sz="2000"/>
            </a:br>
            <a:r>
              <a:rPr lang="en-GB" altLang="en-US" sz="2000"/>
              <a:t>	e.g. puzzles rather than knowledge intensive areas</a:t>
            </a:r>
          </a:p>
          <a:p>
            <a:pPr marL="0" indent="0" eaLnBrk="1" hangingPunct="1"/>
            <a:endParaRPr lang="en-GB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F033EEC-4529-42CC-A284-741F2ADD7F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Vision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B68A90C-DBE1-4736-95CE-737000B5C2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altLang="en-US"/>
              <a:t>Two stages in vision</a:t>
            </a:r>
          </a:p>
          <a:p>
            <a:pPr lvl="4" eaLnBrk="1" hangingPunct="1"/>
            <a:endParaRPr lang="en-GB" altLang="en-US"/>
          </a:p>
          <a:p>
            <a:pPr eaLnBrk="1" hangingPunct="1">
              <a:buFontTx/>
              <a:buNone/>
            </a:pPr>
            <a:r>
              <a:rPr lang="en-GB" altLang="en-US"/>
              <a:t>• physical reception of stimulus</a:t>
            </a:r>
          </a:p>
          <a:p>
            <a:pPr lvl="4" eaLnBrk="1" hangingPunct="1">
              <a:buFontTx/>
              <a:buNone/>
            </a:pPr>
            <a:endParaRPr lang="en-GB" altLang="en-US"/>
          </a:p>
          <a:p>
            <a:pPr eaLnBrk="1" hangingPunct="1">
              <a:buFontTx/>
              <a:buNone/>
            </a:pPr>
            <a:r>
              <a:rPr lang="en-GB" altLang="en-US"/>
              <a:t>• processing and interpretation of stimulus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CDAD8953-A36A-4223-BE8D-737ECF7A3C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Problem solving (cont.)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CBC86481-57D0-4484-8838-D7E52E50E5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Analogy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1800"/>
              <a:t>analogical mapping: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600"/>
              <a:t>novel problems in new domain?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600"/>
              <a:t>use knowledge of similar problem from similar domain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1800"/>
              <a:t>analogical mapping difficult if domains are semantically different</a:t>
            </a:r>
          </a:p>
          <a:p>
            <a:pPr eaLnBrk="1" hangingPunct="1">
              <a:lnSpc>
                <a:spcPct val="90000"/>
              </a:lnSpc>
            </a:pPr>
            <a:endParaRPr lang="en-GB" altLang="en-US" sz="1800"/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Skill acquisition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1800"/>
              <a:t>skilled activity characterized by chunking</a:t>
            </a:r>
            <a:endParaRPr lang="en-GB" altLang="en-US" sz="2000"/>
          </a:p>
          <a:p>
            <a:pPr lvl="2" eaLnBrk="1" hangingPunct="1">
              <a:lnSpc>
                <a:spcPct val="90000"/>
              </a:lnSpc>
            </a:pPr>
            <a:r>
              <a:rPr lang="en-GB" altLang="en-US" sz="1600"/>
              <a:t>lot of information is chunked to optimize STM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1800"/>
              <a:t>conceptual rather than superficial grouping of 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1800"/>
              <a:t>information is structured more effectively</a:t>
            </a:r>
          </a:p>
          <a:p>
            <a:pPr eaLnBrk="1" hangingPunct="1">
              <a:lnSpc>
                <a:spcPct val="90000"/>
              </a:lnSpc>
            </a:pPr>
            <a:endParaRPr lang="en-GB" altLang="en-US"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C7CFDCBD-CF09-42C1-8B74-09437566A9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Errors and mental models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1C3D6FBE-2A76-42A5-9A5E-97F8E30ED7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400"/>
              <a:t>Types of error</a:t>
            </a:r>
          </a:p>
          <a:p>
            <a:pPr eaLnBrk="1" hangingPunct="1">
              <a:lnSpc>
                <a:spcPct val="90000"/>
              </a:lnSpc>
            </a:pPr>
            <a:endParaRPr lang="en-GB" altLang="en-US" sz="1200"/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slips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	right intention, but failed to do it right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	causes: poor physical skill,inattention etc.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	change to aspect of skilled behaviour can cause slip</a:t>
            </a:r>
          </a:p>
          <a:p>
            <a:pPr eaLnBrk="1" hangingPunct="1">
              <a:lnSpc>
                <a:spcPct val="90000"/>
              </a:lnSpc>
            </a:pPr>
            <a:endParaRPr lang="en-GB" altLang="en-US" sz="1200"/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mistakes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	wrong intention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	cause: incorrect understanding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GB" altLang="en-US" sz="1600"/>
              <a:t>humans create mental models to explain behaviour.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GB" altLang="en-US" sz="1600"/>
              <a:t>if wrong (different from actual system) errors can occur</a:t>
            </a:r>
            <a:endParaRPr lang="en-GB" altLang="en-US"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C9DC3662-3A2A-4CA6-BB3D-91B65C8FC4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Emotion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295FB22E-54C6-439A-A384-E44F05C6CC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 eaLnBrk="1" hangingPunct="1"/>
            <a:r>
              <a:rPr lang="en-GB" altLang="en-US" sz="2400"/>
              <a:t>Various theories of how emotion works</a:t>
            </a:r>
            <a:endParaRPr lang="en-GB" altLang="en-US"/>
          </a:p>
          <a:p>
            <a:pPr lvl="1" eaLnBrk="1" hangingPunct="1"/>
            <a:r>
              <a:rPr lang="en-GB" altLang="en-US" sz="2000"/>
              <a:t>James-Lange: emotion is our interpretation of a physiological response to a stimuli</a:t>
            </a:r>
          </a:p>
          <a:p>
            <a:pPr lvl="1" eaLnBrk="1" hangingPunct="1"/>
            <a:r>
              <a:rPr lang="en-GB" altLang="en-US" sz="2000"/>
              <a:t>Cannon: emotion is a psychological response to a stimuli</a:t>
            </a:r>
          </a:p>
          <a:p>
            <a:pPr lvl="1" eaLnBrk="1" hangingPunct="1"/>
            <a:r>
              <a:rPr lang="en-GB" altLang="en-US" sz="2000"/>
              <a:t>Schacter-Singer: emotion is the result of our evaluation of our physiological responses, in the light of the whole situation we are in</a:t>
            </a:r>
          </a:p>
          <a:p>
            <a:pPr eaLnBrk="1" hangingPunct="1"/>
            <a:r>
              <a:rPr lang="en-GB" altLang="en-US" sz="2400"/>
              <a:t>Emotion clearly involves both cognitive and physical responses to stimuli</a:t>
            </a:r>
            <a:endParaRPr lang="en-GB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ADFD1622-4DEC-42A1-B095-97DAA872E7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Emotion (cont.)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3CBF690D-D9D8-486C-8D20-D214309A67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772400" cy="4114800"/>
          </a:xfrm>
        </p:spPr>
        <p:txBody>
          <a:bodyPr/>
          <a:lstStyle/>
          <a:p>
            <a:pPr eaLnBrk="1" hangingPunct="1"/>
            <a:r>
              <a:rPr lang="en-GB" altLang="en-US" sz="2400"/>
              <a:t>The biological response to physical stimuli is called </a:t>
            </a:r>
            <a:r>
              <a:rPr lang="en-GB" altLang="en-US" sz="2400" i="1"/>
              <a:t>affect</a:t>
            </a:r>
          </a:p>
          <a:p>
            <a:pPr eaLnBrk="1" hangingPunct="1">
              <a:buFontTx/>
              <a:buNone/>
            </a:pPr>
            <a:r>
              <a:rPr lang="en-GB" altLang="en-US" sz="2400"/>
              <a:t> </a:t>
            </a:r>
          </a:p>
          <a:p>
            <a:pPr eaLnBrk="1" hangingPunct="1"/>
            <a:r>
              <a:rPr lang="en-GB" altLang="en-US" sz="2400"/>
              <a:t>Affect influences how we respond to situations</a:t>
            </a:r>
          </a:p>
          <a:p>
            <a:pPr lvl="1" eaLnBrk="1" hangingPunct="1"/>
            <a:r>
              <a:rPr lang="en-GB" altLang="en-US" sz="2000"/>
              <a:t>positive </a:t>
            </a:r>
            <a:r>
              <a:rPr lang="en-GB" altLang="en-US" sz="2000">
                <a:sym typeface="Symbol" panose="05050102010706020507" pitchFamily="18" charset="2"/>
              </a:rPr>
              <a:t> creative problem solving</a:t>
            </a:r>
          </a:p>
          <a:p>
            <a:pPr lvl="1" eaLnBrk="1" hangingPunct="1"/>
            <a:r>
              <a:rPr lang="en-GB" altLang="en-US" sz="2000">
                <a:sym typeface="Symbol" panose="05050102010706020507" pitchFamily="18" charset="2"/>
              </a:rPr>
              <a:t>negative  narrow thinking</a:t>
            </a:r>
            <a:endParaRPr lang="en-GB" altLang="en-US"/>
          </a:p>
          <a:p>
            <a:pPr lvl="1" eaLnBrk="1" hangingPunct="1">
              <a:buFontTx/>
              <a:buNone/>
            </a:pPr>
            <a:endParaRPr lang="en-GB" altLang="en-US"/>
          </a:p>
          <a:p>
            <a:pPr lvl="1" eaLnBrk="1" hangingPunct="1">
              <a:buFontTx/>
              <a:buNone/>
            </a:pPr>
            <a:r>
              <a:rPr lang="en-GB" altLang="en-US"/>
              <a:t>“Negative affect can make it harder to do even easy tasks; positive affect can make it easier to do difficult tasks” </a:t>
            </a:r>
          </a:p>
          <a:p>
            <a:pPr lvl="4" algn="r" eaLnBrk="1" hangingPunct="1">
              <a:buFontTx/>
              <a:buNone/>
            </a:pPr>
            <a:r>
              <a:rPr lang="en-GB" altLang="en-US" sz="1600"/>
              <a:t>(Donald Norman)</a:t>
            </a:r>
            <a:endParaRPr lang="en-GB" altLang="en-US"/>
          </a:p>
          <a:p>
            <a:pPr eaLnBrk="1" hangingPunct="1"/>
            <a:endParaRPr lang="en-GB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9FA3AA90-4C40-4148-8ED4-6AC810D619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Emotion (cont.)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503C5E89-BC33-4ACF-A1E3-16BEF12CC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Implications for interface design</a:t>
            </a:r>
          </a:p>
          <a:p>
            <a:pPr lvl="1" eaLnBrk="1" hangingPunct="1"/>
            <a:r>
              <a:rPr lang="en-GB" altLang="en-US"/>
              <a:t>stress will increase the difficulty of problem solving</a:t>
            </a:r>
          </a:p>
          <a:p>
            <a:pPr lvl="1" eaLnBrk="1" hangingPunct="1"/>
            <a:r>
              <a:rPr lang="en-GB" altLang="en-US"/>
              <a:t>relaxed users will be more forgiving of shortcomings in design</a:t>
            </a:r>
          </a:p>
          <a:p>
            <a:pPr lvl="1" eaLnBrk="1" hangingPunct="1"/>
            <a:r>
              <a:rPr lang="en-GB" altLang="en-US"/>
              <a:t>aesthetically pleasing and rewarding interfaces will increase positive affect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488E0400-DB23-4B00-9A5C-770753F001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Individual differences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7135453F-5377-4A93-B8EC-6C86280705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400"/>
              <a:t>long term</a:t>
            </a:r>
            <a:br>
              <a:rPr lang="en-GB" altLang="en-US" sz="2400"/>
            </a:br>
            <a:r>
              <a:rPr lang="en-GB" altLang="en-US" sz="2400"/>
              <a:t>	–  gender, physical and intellectual abilities</a:t>
            </a:r>
          </a:p>
          <a:p>
            <a:pPr eaLnBrk="1" hangingPunct="1"/>
            <a:r>
              <a:rPr lang="en-GB" altLang="en-US" sz="2400"/>
              <a:t>short term</a:t>
            </a:r>
            <a:br>
              <a:rPr lang="en-GB" altLang="en-US" sz="2400"/>
            </a:br>
            <a:r>
              <a:rPr lang="en-GB" altLang="en-US" sz="2400"/>
              <a:t>	–  effect of stress or fatigue</a:t>
            </a:r>
          </a:p>
          <a:p>
            <a:pPr eaLnBrk="1" hangingPunct="1"/>
            <a:r>
              <a:rPr lang="en-GB" altLang="en-US" sz="2400"/>
              <a:t>changing</a:t>
            </a:r>
            <a:br>
              <a:rPr lang="en-GB" altLang="en-US" sz="2400"/>
            </a:br>
            <a:r>
              <a:rPr lang="en-GB" altLang="en-US" sz="2400"/>
              <a:t>	–  age</a:t>
            </a:r>
          </a:p>
          <a:p>
            <a:pPr eaLnBrk="1" hangingPunct="1"/>
            <a:endParaRPr lang="en-GB" altLang="en-US" sz="1200"/>
          </a:p>
          <a:p>
            <a:pPr eaLnBrk="1" hangingPunct="1">
              <a:buFontTx/>
              <a:buNone/>
            </a:pPr>
            <a:r>
              <a:rPr lang="en-GB" altLang="en-US" sz="2400"/>
              <a:t>Ask yourself:</a:t>
            </a:r>
            <a:br>
              <a:rPr lang="en-GB" altLang="en-US" sz="2400"/>
            </a:br>
            <a:r>
              <a:rPr lang="en-GB" altLang="en-US" sz="2400"/>
              <a:t>will design decision exclude section of user population?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D1DB1EBA-CEDE-4B49-8C42-9ABFCF655C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Psychology and the Design of Interactive System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5CC60CDD-1265-49F9-8AAA-8AE85F1336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tabLst>
                <a:tab pos="1435100" algn="l"/>
              </a:tabLst>
              <a:defRPr/>
            </a:pPr>
            <a:r>
              <a:rPr lang="en-GB" altLang="en-PK" sz="2000" dirty="0"/>
              <a:t>Some direct applications</a:t>
            </a:r>
          </a:p>
          <a:p>
            <a:pPr lvl="1" eaLnBrk="1" hangingPunct="1">
              <a:lnSpc>
                <a:spcPct val="90000"/>
              </a:lnSpc>
              <a:tabLst>
                <a:tab pos="1435100" algn="l"/>
              </a:tabLst>
              <a:defRPr/>
            </a:pPr>
            <a:r>
              <a:rPr lang="en-GB" altLang="en-PK" sz="1800" dirty="0"/>
              <a:t>e.g.	blue acuity is poor</a:t>
            </a:r>
            <a:br>
              <a:rPr lang="en-GB" altLang="en-PK" sz="1800" dirty="0"/>
            </a:br>
            <a:r>
              <a:rPr lang="en-GB" altLang="en-PK" sz="1800" dirty="0"/>
              <a:t>	</a:t>
            </a:r>
            <a:r>
              <a:rPr lang="en-GB" altLang="en-PK" sz="1800" dirty="0">
                <a:sym typeface="Symbol" panose="05050102010706020507" pitchFamily="18" charset="2"/>
              </a:rPr>
              <a:t></a:t>
            </a:r>
            <a:r>
              <a:rPr lang="en-GB" altLang="en-PK" sz="1800" dirty="0"/>
              <a:t> blue should not be used for important detail</a:t>
            </a:r>
          </a:p>
          <a:p>
            <a:pPr eaLnBrk="1" hangingPunct="1">
              <a:lnSpc>
                <a:spcPct val="90000"/>
              </a:lnSpc>
              <a:tabLst>
                <a:tab pos="1435100" algn="l"/>
              </a:tabLst>
              <a:defRPr/>
            </a:pPr>
            <a:endParaRPr lang="en-GB" altLang="en-PK" sz="2000" dirty="0"/>
          </a:p>
          <a:p>
            <a:pPr eaLnBrk="1" hangingPunct="1">
              <a:lnSpc>
                <a:spcPct val="90000"/>
              </a:lnSpc>
              <a:tabLst>
                <a:tab pos="1435100" algn="l"/>
              </a:tabLst>
              <a:defRPr/>
            </a:pPr>
            <a:r>
              <a:rPr lang="en-GB" altLang="en-PK" sz="2000" dirty="0"/>
              <a:t>However, correct application generally requires understanding of context in psychology, and an understanding of particular experimental conditions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435100" algn="l"/>
              </a:tabLst>
              <a:defRPr/>
            </a:pPr>
            <a:endParaRPr lang="en-GB" altLang="en-PK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856F74C-C436-4010-82CC-8C2598D336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The Eye - physical reception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537856A-9338-440B-A2C1-48AD756148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/>
              <a:t>mechanism for receiving light and transforming it into electrical energy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/>
              <a:t>light reflects from objects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/>
              <a:t>images are focused upside-down on retina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/>
              <a:t>retina contains rods for low light vision and cones for colour vision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/>
              <a:t>ganglion cells (brain!) detect pattern and movement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8ADC5B0-DF8E-4DC1-8915-3285A80436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Interpreting the signal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823EDC4-175C-4990-A0BF-299F72CF01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/>
              <a:t>Size and depth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GB" altLang="en-US"/>
              <a:t>visual angle indicates how much of view object occupies</a:t>
            </a:r>
            <a:br>
              <a:rPr lang="en-GB" altLang="en-US"/>
            </a:br>
            <a:r>
              <a:rPr lang="en-GB" altLang="en-US"/>
              <a:t>	</a:t>
            </a:r>
            <a:r>
              <a:rPr lang="en-GB" altLang="en-US" sz="1800"/>
              <a:t>(relates to size and distance from eye)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GB" altLang="en-US"/>
              <a:t>visual acuity is ability to perceive detail </a:t>
            </a:r>
            <a:r>
              <a:rPr lang="en-GB" altLang="en-US" sz="1800"/>
              <a:t>(limited)</a:t>
            </a:r>
            <a:endParaRPr lang="en-GB" altLang="en-US"/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GB" altLang="en-US"/>
              <a:t>familiar objects perceived as constant size </a:t>
            </a:r>
            <a:br>
              <a:rPr lang="en-GB" altLang="en-US"/>
            </a:br>
            <a:r>
              <a:rPr lang="en-GB" altLang="en-US"/>
              <a:t>	</a:t>
            </a:r>
            <a:r>
              <a:rPr lang="en-GB" altLang="en-US" sz="1800"/>
              <a:t>(in spite of changes in visual angle when far away)</a:t>
            </a:r>
            <a:endParaRPr lang="en-GB" altLang="en-US" sz="2000"/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GB" altLang="en-US"/>
              <a:t>cues like overlapping help perception of size and depth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DC846DB-5C69-44F8-B3EF-841D975190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Interpreting the signal (cont)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A6FCD52-DF16-411C-8587-F47007A56F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Brightness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subjective reaction to levels of light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affected by luminance of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measured by just noticeable difference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visual acuity increases with luminance as does flicker</a:t>
            </a:r>
          </a:p>
          <a:p>
            <a:pPr lvl="4" eaLnBrk="1" hangingPunct="1">
              <a:lnSpc>
                <a:spcPct val="90000"/>
              </a:lnSpc>
            </a:pPr>
            <a:endParaRPr lang="en-GB" altLang="en-US" sz="1200"/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Colour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made up of hue, intensity, saturation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cones sensitive to colour wavelengths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blue acuity is lowest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8% males and 1% females colour blind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8980248-B2D4-4A3C-9CB7-7D85577852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Interpreting the signal (cont)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5DB3B21-61F9-4B77-AF0D-668DF27E23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The visual system compensates for:</a:t>
            </a:r>
          </a:p>
          <a:p>
            <a:pPr lvl="1" eaLnBrk="1" hangingPunct="1"/>
            <a:r>
              <a:rPr lang="en-GB" altLang="en-US"/>
              <a:t>movement</a:t>
            </a:r>
          </a:p>
          <a:p>
            <a:pPr lvl="1" eaLnBrk="1" hangingPunct="1"/>
            <a:r>
              <a:rPr lang="en-GB" altLang="en-US"/>
              <a:t>changes in luminance.</a:t>
            </a:r>
          </a:p>
          <a:p>
            <a:pPr lvl="4" eaLnBrk="1" hangingPunct="1"/>
            <a:endParaRPr lang="en-GB" altLang="en-US"/>
          </a:p>
          <a:p>
            <a:pPr eaLnBrk="1" hangingPunct="1"/>
            <a:r>
              <a:rPr lang="en-GB" altLang="en-US"/>
              <a:t>Context is used to resolve ambiguity</a:t>
            </a:r>
          </a:p>
          <a:p>
            <a:pPr lvl="4" eaLnBrk="1" hangingPunct="1"/>
            <a:endParaRPr lang="en-GB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EAE7634D-F853-43E3-A5FE-E6EF72676D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Optical Illusions</a:t>
            </a:r>
          </a:p>
        </p:txBody>
      </p:sp>
      <p:grpSp>
        <p:nvGrpSpPr>
          <p:cNvPr id="10243" name="Group 45">
            <a:extLst>
              <a:ext uri="{FF2B5EF4-FFF2-40B4-BE49-F238E27FC236}">
                <a16:creationId xmlns:a16="http://schemas.microsoft.com/office/drawing/2014/main" id="{B6BB6D96-1323-4E9D-A2EA-DC48CFF40E7B}"/>
              </a:ext>
            </a:extLst>
          </p:cNvPr>
          <p:cNvGrpSpPr>
            <a:grpSpLocks/>
          </p:cNvGrpSpPr>
          <p:nvPr/>
        </p:nvGrpSpPr>
        <p:grpSpPr bwMode="auto">
          <a:xfrm>
            <a:off x="1606550" y="2362200"/>
            <a:ext cx="1447800" cy="2057400"/>
            <a:chOff x="2448" y="1152"/>
            <a:chExt cx="912" cy="1296"/>
          </a:xfrm>
        </p:grpSpPr>
        <p:grpSp>
          <p:nvGrpSpPr>
            <p:cNvPr id="10263" name="Group 16">
              <a:extLst>
                <a:ext uri="{FF2B5EF4-FFF2-40B4-BE49-F238E27FC236}">
                  <a16:creationId xmlns:a16="http://schemas.microsoft.com/office/drawing/2014/main" id="{5B013EC2-77CA-4070-8F10-3D5A68B909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1152"/>
              <a:ext cx="912" cy="1296"/>
              <a:chOff x="2448" y="1152"/>
              <a:chExt cx="912" cy="1296"/>
            </a:xfrm>
          </p:grpSpPr>
          <p:sp>
            <p:nvSpPr>
              <p:cNvPr id="10266" name="AutoShape 5">
                <a:extLst>
                  <a:ext uri="{FF2B5EF4-FFF2-40B4-BE49-F238E27FC236}">
                    <a16:creationId xmlns:a16="http://schemas.microsoft.com/office/drawing/2014/main" id="{7E261387-C0F5-4388-91E8-625F4080B7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152"/>
                <a:ext cx="384" cy="1296"/>
              </a:xfrm>
              <a:prstGeom prst="parallelogram">
                <a:avLst>
                  <a:gd name="adj" fmla="val 83856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" panose="02020603050405020304" pitchFamily="18" charset="0"/>
                </a:endParaRPr>
              </a:p>
            </p:txBody>
          </p:sp>
          <p:sp>
            <p:nvSpPr>
              <p:cNvPr id="10267" name="AutoShape 6">
                <a:extLst>
                  <a:ext uri="{FF2B5EF4-FFF2-40B4-BE49-F238E27FC236}">
                    <a16:creationId xmlns:a16="http://schemas.microsoft.com/office/drawing/2014/main" id="{C75ED8CF-BEC6-499E-A3A8-57D7297E0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976" y="1152"/>
                <a:ext cx="384" cy="1296"/>
              </a:xfrm>
              <a:prstGeom prst="parallelogram">
                <a:avLst>
                  <a:gd name="adj" fmla="val 83856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" panose="02020603050405020304" pitchFamily="18" charset="0"/>
                </a:endParaRPr>
              </a:p>
            </p:txBody>
          </p:sp>
          <p:sp>
            <p:nvSpPr>
              <p:cNvPr id="10268" name="Line 8">
                <a:extLst>
                  <a:ext uri="{FF2B5EF4-FFF2-40B4-BE49-F238E27FC236}">
                    <a16:creationId xmlns:a16="http://schemas.microsoft.com/office/drawing/2014/main" id="{C0FB91AD-DB70-4211-89F3-5643720E85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2304"/>
                <a:ext cx="768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9" name="Line 9">
                <a:extLst>
                  <a:ext uri="{FF2B5EF4-FFF2-40B4-BE49-F238E27FC236}">
                    <a16:creationId xmlns:a16="http://schemas.microsoft.com/office/drawing/2014/main" id="{994B0454-8101-4C2A-B9CE-7E84458FE6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160"/>
                <a:ext cx="720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70" name="Line 10">
                <a:extLst>
                  <a:ext uri="{FF2B5EF4-FFF2-40B4-BE49-F238E27FC236}">
                    <a16:creationId xmlns:a16="http://schemas.microsoft.com/office/drawing/2014/main" id="{A1CC6070-B421-4CE8-A9B9-D974E66CC0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2016"/>
                <a:ext cx="624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71" name="Line 11">
                <a:extLst>
                  <a:ext uri="{FF2B5EF4-FFF2-40B4-BE49-F238E27FC236}">
                    <a16:creationId xmlns:a16="http://schemas.microsoft.com/office/drawing/2014/main" id="{99B42A28-8E4A-4FB9-952C-178F6CD3E1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187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72" name="Line 12">
                <a:extLst>
                  <a:ext uri="{FF2B5EF4-FFF2-40B4-BE49-F238E27FC236}">
                    <a16:creationId xmlns:a16="http://schemas.microsoft.com/office/drawing/2014/main" id="{8147C844-498E-4B09-9AEF-D70DE43345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1728"/>
                <a:ext cx="432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73" name="Line 13">
                <a:extLst>
                  <a:ext uri="{FF2B5EF4-FFF2-40B4-BE49-F238E27FC236}">
                    <a16:creationId xmlns:a16="http://schemas.microsoft.com/office/drawing/2014/main" id="{EBAE1BF7-95C0-4C9C-8F79-241629BBA0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1584"/>
                <a:ext cx="432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74" name="Line 14">
                <a:extLst>
                  <a:ext uri="{FF2B5EF4-FFF2-40B4-BE49-F238E27FC236}">
                    <a16:creationId xmlns:a16="http://schemas.microsoft.com/office/drawing/2014/main" id="{45F3F1E2-FE56-44C0-B907-8D3FE9A5C7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1440"/>
                <a:ext cx="336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75" name="Line 15">
                <a:extLst>
                  <a:ext uri="{FF2B5EF4-FFF2-40B4-BE49-F238E27FC236}">
                    <a16:creationId xmlns:a16="http://schemas.microsoft.com/office/drawing/2014/main" id="{FCBCF33F-A672-4D8B-9F20-C2577F023C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1296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64" name="Rectangle 17">
              <a:extLst>
                <a:ext uri="{FF2B5EF4-FFF2-40B4-BE49-F238E27FC236}">
                  <a16:creationId xmlns:a16="http://schemas.microsoft.com/office/drawing/2014/main" id="{FE8854EA-F0DF-4949-AC38-906487B60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160"/>
              <a:ext cx="43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555A5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10265" name="Rectangle 18">
              <a:extLst>
                <a:ext uri="{FF2B5EF4-FFF2-40B4-BE49-F238E27FC236}">
                  <a16:creationId xmlns:a16="http://schemas.microsoft.com/office/drawing/2014/main" id="{3A057C1F-4C88-47B5-8450-36334D2B0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296"/>
              <a:ext cx="43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555A5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" panose="02020603050405020304" pitchFamily="18" charset="0"/>
              </a:endParaRPr>
            </a:p>
          </p:txBody>
        </p:sp>
      </p:grpSp>
      <p:grpSp>
        <p:nvGrpSpPr>
          <p:cNvPr id="10244" name="Group 46">
            <a:extLst>
              <a:ext uri="{FF2B5EF4-FFF2-40B4-BE49-F238E27FC236}">
                <a16:creationId xmlns:a16="http://schemas.microsoft.com/office/drawing/2014/main" id="{79F85FE5-0F44-4775-8648-D8FB5B9CE8AE}"/>
              </a:ext>
            </a:extLst>
          </p:cNvPr>
          <p:cNvGrpSpPr>
            <a:grpSpLocks/>
          </p:cNvGrpSpPr>
          <p:nvPr/>
        </p:nvGrpSpPr>
        <p:grpSpPr bwMode="auto">
          <a:xfrm>
            <a:off x="5357813" y="3276600"/>
            <a:ext cx="2133600" cy="1066800"/>
            <a:chOff x="2208" y="2880"/>
            <a:chExt cx="1344" cy="672"/>
          </a:xfrm>
        </p:grpSpPr>
        <p:grpSp>
          <p:nvGrpSpPr>
            <p:cNvPr id="10247" name="Group 42">
              <a:extLst>
                <a:ext uri="{FF2B5EF4-FFF2-40B4-BE49-F238E27FC236}">
                  <a16:creationId xmlns:a16="http://schemas.microsoft.com/office/drawing/2014/main" id="{0F14C853-2570-4C73-B1C8-7D55EF8D25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2880"/>
              <a:ext cx="1344" cy="288"/>
              <a:chOff x="3696" y="2880"/>
              <a:chExt cx="1344" cy="288"/>
            </a:xfrm>
          </p:grpSpPr>
          <p:grpSp>
            <p:nvGrpSpPr>
              <p:cNvPr id="10256" name="Group 28">
                <a:extLst>
                  <a:ext uri="{FF2B5EF4-FFF2-40B4-BE49-F238E27FC236}">
                    <a16:creationId xmlns:a16="http://schemas.microsoft.com/office/drawing/2014/main" id="{E1035A67-EDBE-452A-9256-EA009CD62C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0" y="2880"/>
                <a:ext cx="240" cy="288"/>
                <a:chOff x="4272" y="2832"/>
                <a:chExt cx="240" cy="288"/>
              </a:xfrm>
            </p:grpSpPr>
            <p:sp>
              <p:nvSpPr>
                <p:cNvPr id="10261" name="Line 26">
                  <a:extLst>
                    <a:ext uri="{FF2B5EF4-FFF2-40B4-BE49-F238E27FC236}">
                      <a16:creationId xmlns:a16="http://schemas.microsoft.com/office/drawing/2014/main" id="{162B159F-5481-4F0A-BF87-6255A4719C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72" y="2832"/>
                  <a:ext cx="240" cy="14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62" name="Line 27">
                  <a:extLst>
                    <a:ext uri="{FF2B5EF4-FFF2-40B4-BE49-F238E27FC236}">
                      <a16:creationId xmlns:a16="http://schemas.microsoft.com/office/drawing/2014/main" id="{0627E3D9-AF32-4A6C-8D34-A8A0125262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72" y="2976"/>
                  <a:ext cx="240" cy="14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257" name="Group 29">
                <a:extLst>
                  <a:ext uri="{FF2B5EF4-FFF2-40B4-BE49-F238E27FC236}">
                    <a16:creationId xmlns:a16="http://schemas.microsoft.com/office/drawing/2014/main" id="{F8CBEB0F-2923-41F0-BF44-505B3E7AC2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3696" y="2880"/>
                <a:ext cx="240" cy="288"/>
                <a:chOff x="4272" y="2832"/>
                <a:chExt cx="240" cy="288"/>
              </a:xfrm>
            </p:grpSpPr>
            <p:sp>
              <p:nvSpPr>
                <p:cNvPr id="10259" name="Line 30">
                  <a:extLst>
                    <a:ext uri="{FF2B5EF4-FFF2-40B4-BE49-F238E27FC236}">
                      <a16:creationId xmlns:a16="http://schemas.microsoft.com/office/drawing/2014/main" id="{1758CAA3-271C-4460-B5B8-3A4CCD3D1D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72" y="2832"/>
                  <a:ext cx="240" cy="14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60" name="Line 31">
                  <a:extLst>
                    <a:ext uri="{FF2B5EF4-FFF2-40B4-BE49-F238E27FC236}">
                      <a16:creationId xmlns:a16="http://schemas.microsoft.com/office/drawing/2014/main" id="{2FCC08A8-6F3C-4605-BF25-7BD6528A95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72" y="2976"/>
                  <a:ext cx="240" cy="14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258" name="Line 32">
                <a:extLst>
                  <a:ext uri="{FF2B5EF4-FFF2-40B4-BE49-F238E27FC236}">
                    <a16:creationId xmlns:a16="http://schemas.microsoft.com/office/drawing/2014/main" id="{FB76F9E7-F868-4DA0-AAEF-E356FDA74A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3024"/>
                <a:ext cx="86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248" name="Group 40">
              <a:extLst>
                <a:ext uri="{FF2B5EF4-FFF2-40B4-BE49-F238E27FC236}">
                  <a16:creationId xmlns:a16="http://schemas.microsoft.com/office/drawing/2014/main" id="{94AE036A-76D1-4188-AEDE-7F5AD0D801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3264"/>
              <a:ext cx="960" cy="288"/>
              <a:chOff x="3888" y="3264"/>
              <a:chExt cx="960" cy="288"/>
            </a:xfrm>
          </p:grpSpPr>
          <p:grpSp>
            <p:nvGrpSpPr>
              <p:cNvPr id="10249" name="Group 33">
                <a:extLst>
                  <a:ext uri="{FF2B5EF4-FFF2-40B4-BE49-F238E27FC236}">
                    <a16:creationId xmlns:a16="http://schemas.microsoft.com/office/drawing/2014/main" id="{060D881F-D837-49B8-9C87-64F265F60A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4608" y="3264"/>
                <a:ext cx="240" cy="288"/>
                <a:chOff x="4272" y="2832"/>
                <a:chExt cx="240" cy="288"/>
              </a:xfrm>
            </p:grpSpPr>
            <p:sp>
              <p:nvSpPr>
                <p:cNvPr id="10254" name="Line 34">
                  <a:extLst>
                    <a:ext uri="{FF2B5EF4-FFF2-40B4-BE49-F238E27FC236}">
                      <a16:creationId xmlns:a16="http://schemas.microsoft.com/office/drawing/2014/main" id="{FB8EFD0C-971D-40AE-89D8-4D85AE6C2A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72" y="2832"/>
                  <a:ext cx="240" cy="14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55" name="Line 35">
                  <a:extLst>
                    <a:ext uri="{FF2B5EF4-FFF2-40B4-BE49-F238E27FC236}">
                      <a16:creationId xmlns:a16="http://schemas.microsoft.com/office/drawing/2014/main" id="{3ED3BFB7-5C65-49F6-849B-E4CD17BFA3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72" y="2976"/>
                  <a:ext cx="240" cy="14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250" name="Group 36">
                <a:extLst>
                  <a:ext uri="{FF2B5EF4-FFF2-40B4-BE49-F238E27FC236}">
                    <a16:creationId xmlns:a16="http://schemas.microsoft.com/office/drawing/2014/main" id="{43DDB750-F98C-436F-A072-C5CE878F92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88" y="3264"/>
                <a:ext cx="240" cy="288"/>
                <a:chOff x="4272" y="2832"/>
                <a:chExt cx="240" cy="288"/>
              </a:xfrm>
            </p:grpSpPr>
            <p:sp>
              <p:nvSpPr>
                <p:cNvPr id="10252" name="Line 37">
                  <a:extLst>
                    <a:ext uri="{FF2B5EF4-FFF2-40B4-BE49-F238E27FC236}">
                      <a16:creationId xmlns:a16="http://schemas.microsoft.com/office/drawing/2014/main" id="{A3D405E5-944A-4654-BB0A-6B06C775E7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72" y="2832"/>
                  <a:ext cx="240" cy="14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53" name="Line 38">
                  <a:extLst>
                    <a:ext uri="{FF2B5EF4-FFF2-40B4-BE49-F238E27FC236}">
                      <a16:creationId xmlns:a16="http://schemas.microsoft.com/office/drawing/2014/main" id="{59138AFC-11CB-4B64-8A3A-3DBFDD9DC8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72" y="2976"/>
                  <a:ext cx="240" cy="14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251" name="Line 39">
                <a:extLst>
                  <a:ext uri="{FF2B5EF4-FFF2-40B4-BE49-F238E27FC236}">
                    <a16:creationId xmlns:a16="http://schemas.microsoft.com/office/drawing/2014/main" id="{23F77994-3F03-4EAC-919E-5280C7BF19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3408"/>
                <a:ext cx="86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45" name="Text Box 43">
            <a:extLst>
              <a:ext uri="{FF2B5EF4-FFF2-40B4-BE49-F238E27FC236}">
                <a16:creationId xmlns:a16="http://schemas.microsoft.com/office/drawing/2014/main" id="{FC3036DE-2243-49CD-A48C-6A2DF3992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1900" y="4495800"/>
            <a:ext cx="21971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/>
              <a:t>the Ponzo illusion</a:t>
            </a:r>
          </a:p>
        </p:txBody>
      </p:sp>
      <p:sp>
        <p:nvSpPr>
          <p:cNvPr id="10246" name="Text Box 44">
            <a:extLst>
              <a:ext uri="{FF2B5EF4-FFF2-40B4-BE49-F238E27FC236}">
                <a16:creationId xmlns:a16="http://schemas.microsoft.com/office/drawing/2014/main" id="{1A693056-5193-49B4-9D34-EC5747615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495800"/>
            <a:ext cx="27908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/>
              <a:t>the Muller Lyer illusion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DD770CA-F616-4BE4-B997-9F81A13F95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Reading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21EB573B-7718-475D-8089-31A493E174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GB" altLang="en-PK" sz="2400" dirty="0"/>
              <a:t>Several stages: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altLang="en-PK" sz="2000" dirty="0"/>
              <a:t>visual pattern perceived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altLang="en-PK" sz="2000" dirty="0"/>
              <a:t>decoded using internal representation of language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altLang="en-PK" sz="2000" dirty="0"/>
              <a:t>interpreted using knowledge of syntax, semantics, pragmatics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GB" altLang="en-PK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GB" altLang="en-PK" sz="2400" dirty="0"/>
              <a:t>Perception occurs during fixations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altLang="en-PK" sz="2400" dirty="0"/>
              <a:t>Word shape is important to recognition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altLang="en-PK" sz="2400" dirty="0"/>
              <a:t>Negative contrast improves reading from computer screen</a:t>
            </a:r>
          </a:p>
          <a:p>
            <a:pPr eaLnBrk="1" hangingPunct="1">
              <a:lnSpc>
                <a:spcPct val="90000"/>
              </a:lnSpc>
              <a:defRPr/>
            </a:pPr>
            <a:endParaRPr lang="en-GB" altLang="en-PK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Comic Sans MS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PK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PK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993</Words>
  <Application>Microsoft Office PowerPoint</Application>
  <PresentationFormat>On-screen Show (4:3)</PresentationFormat>
  <Paragraphs>303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Blank</vt:lpstr>
      <vt:lpstr>chapter 1</vt:lpstr>
      <vt:lpstr>the human</vt:lpstr>
      <vt:lpstr>Vision</vt:lpstr>
      <vt:lpstr>The Eye - physical reception</vt:lpstr>
      <vt:lpstr>Interpreting the signal</vt:lpstr>
      <vt:lpstr>Interpreting the signal (cont)</vt:lpstr>
      <vt:lpstr>Interpreting the signal (cont)</vt:lpstr>
      <vt:lpstr>Optical Illusions</vt:lpstr>
      <vt:lpstr>Reading</vt:lpstr>
      <vt:lpstr>Hearing</vt:lpstr>
      <vt:lpstr>Hearing (cont)</vt:lpstr>
      <vt:lpstr>Touch</vt:lpstr>
      <vt:lpstr>Movement</vt:lpstr>
      <vt:lpstr>Movement (cont)</vt:lpstr>
      <vt:lpstr>Memory</vt:lpstr>
      <vt:lpstr>sensory memory</vt:lpstr>
      <vt:lpstr>Short-term memory (STM)</vt:lpstr>
      <vt:lpstr>Long-term memory (LTM)</vt:lpstr>
      <vt:lpstr>LTM - Storage of information</vt:lpstr>
      <vt:lpstr>LTM - Forgetting</vt:lpstr>
      <vt:lpstr>LTM - retrieval</vt:lpstr>
      <vt:lpstr>Thinking</vt:lpstr>
      <vt:lpstr>Deductive Reasoning</vt:lpstr>
      <vt:lpstr>Deduction (cont.)</vt:lpstr>
      <vt:lpstr>Inductive Reasoning</vt:lpstr>
      <vt:lpstr>Wason's cards</vt:lpstr>
      <vt:lpstr>Abductive reasoning</vt:lpstr>
      <vt:lpstr>Problem solving</vt:lpstr>
      <vt:lpstr>Problem solving (cont.)</vt:lpstr>
      <vt:lpstr>Problem solving (cont.)</vt:lpstr>
      <vt:lpstr>Errors and mental models</vt:lpstr>
      <vt:lpstr>Emotion</vt:lpstr>
      <vt:lpstr>Emotion (cont.)</vt:lpstr>
      <vt:lpstr>Emotion (cont.)</vt:lpstr>
      <vt:lpstr>Individual differences</vt:lpstr>
      <vt:lpstr>Psychology and the Design of Interactive System</vt:lpstr>
    </vt:vector>
  </TitlesOfParts>
  <Company>Lancaster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Dix</dc:creator>
  <cp:lastModifiedBy>Amina</cp:lastModifiedBy>
  <cp:revision>17</cp:revision>
  <dcterms:created xsi:type="dcterms:W3CDTF">2003-08-07T14:10:51Z</dcterms:created>
  <dcterms:modified xsi:type="dcterms:W3CDTF">2019-02-25T15:27:43Z</dcterms:modified>
</cp:coreProperties>
</file>