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256" r:id="rId2"/>
    <p:sldId id="546" r:id="rId3"/>
    <p:sldId id="548" r:id="rId4"/>
    <p:sldId id="549" r:id="rId5"/>
    <p:sldId id="550" r:id="rId6"/>
    <p:sldId id="551" r:id="rId7"/>
    <p:sldId id="552" r:id="rId8"/>
    <p:sldId id="553" r:id="rId9"/>
    <p:sldId id="554" r:id="rId10"/>
    <p:sldId id="558" r:id="rId11"/>
    <p:sldId id="555" r:id="rId12"/>
    <p:sldId id="556" r:id="rId13"/>
    <p:sldId id="557" r:id="rId14"/>
    <p:sldId id="559" r:id="rId15"/>
    <p:sldId id="54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48"/>
    <a:srgbClr val="268D58"/>
    <a:srgbClr val="2B9C3C"/>
    <a:srgbClr val="37BF57"/>
    <a:srgbClr val="FF57BB"/>
    <a:srgbClr val="BA006E"/>
    <a:srgbClr val="00A6A0"/>
    <a:srgbClr val="F04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2"/>
  </p:normalViewPr>
  <p:slideViewPr>
    <p:cSldViewPr snapToGrid="0">
      <p:cViewPr>
        <p:scale>
          <a:sx n="99" d="100"/>
          <a:sy n="99" d="100"/>
        </p:scale>
        <p:origin x="1464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1632" y="66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C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charset="0"/>
              </a:defRPr>
            </a:lvl1pPr>
          </a:lstStyle>
          <a:p>
            <a:fld id="{6676D889-A085-CF4F-A603-6B72AA1DB134}" type="datetimeFigureOut">
              <a:rPr lang="zh-TW" altLang="en-US"/>
              <a:pPr/>
              <a:t>2016/5/5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charset="0"/>
              </a:defRPr>
            </a:lvl1pPr>
          </a:lstStyle>
          <a:p>
            <a:fld id="{DA2197D4-AC32-5F45-923D-112A1C4CADB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370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ea typeface="新細明體" charset="0"/>
              </a:defRPr>
            </a:lvl1pPr>
          </a:lstStyle>
          <a:p>
            <a:fld id="{01D0DB6B-57EF-2E42-AA0D-4A28A99333A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560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0DB6B-57EF-2E42-AA0D-4A28A99333A1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134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37-degree-pos-tri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5" y="1882775"/>
            <a:ext cx="557212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800">
                <a:solidFill>
                  <a:schemeClr val="tx1"/>
                </a:solidFill>
                <a:ea typeface="新細明體" charset="0"/>
              </a:rPr>
              <a:t>© 2016 IBM Corporation</a:t>
            </a:r>
            <a:endParaRPr lang="en-US" altLang="zh-TW" sz="1800">
              <a:solidFill>
                <a:schemeClr val="tx1"/>
              </a:solidFill>
              <a:ea typeface="新細明體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100"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0" y="1235075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24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1A247DDE-29AB-534C-8A69-2291CB47045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2F42FF0F-27E8-B340-98BF-9A167D4E7877}" type="datetime3">
              <a:rPr lang="en-US" altLang="zh-TW"/>
              <a:pPr/>
              <a:t>5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65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271C7D1-4F32-FB4A-8BC0-FB01AE61667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203E1AB7-FFEA-4949-AF17-B6BA90A34C51}" type="datetime3">
              <a:rPr lang="en-US" altLang="zh-TW"/>
              <a:pPr/>
              <a:t>5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7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C9906AF2-7312-444E-9330-3A8622EF42A6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62A4E1EE-526F-E64C-883E-B22B69C2BC5D}" type="datetime3">
              <a:rPr lang="en-US" altLang="zh-TW"/>
              <a:pPr/>
              <a:t>5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4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B45391B-1B1E-2E4E-AB2B-844AD9195D7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337E7A0C-0DFA-6340-B6BC-C173515C4761}" type="datetime3">
              <a:rPr lang="en-US" altLang="zh-TW"/>
              <a:pPr/>
              <a:t>5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265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E3B6872-D98A-134F-A5FF-C4765E13D50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A7268F07-747A-FC4E-BFB2-79C57A1A40A8}" type="datetime3">
              <a:rPr lang="en-US" altLang="zh-TW"/>
              <a:pPr/>
              <a:t>5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85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8A6C973F-28C3-1A4A-8629-FDC9AF80D49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008F05D6-04F8-9346-BEFF-DD335563E109}" type="datetime3">
              <a:rPr lang="en-US" altLang="zh-TW"/>
              <a:pPr/>
              <a:t>5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668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848E81CB-6CAE-7241-861B-BBB36E024B2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5C7A5503-842F-9B4D-9C67-0F9006EB74A8}" type="datetime3">
              <a:rPr lang="en-US" altLang="zh-TW"/>
              <a:pPr/>
              <a:t>5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9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25DF4010-D150-1B45-B0A3-CBA8B57CC2C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8B264BAC-5C13-6C49-BF07-F3A7DCF1A2A1}" type="datetime3">
              <a:rPr lang="en-US" altLang="zh-TW"/>
              <a:pPr/>
              <a:t>5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90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F812135B-9F32-974B-9ABC-8FDC2CA8E42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144F7656-44C5-874F-B3C6-AC6191492E24}" type="datetime3">
              <a:rPr lang="en-US" altLang="zh-TW"/>
              <a:pPr/>
              <a:t>5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095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5A6B5E8C-AEB1-E14C-8235-A88F3D811C4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F841F568-6403-0045-BF64-4920539C3868}" type="datetime3">
              <a:rPr lang="en-US" altLang="zh-TW"/>
              <a:pPr/>
              <a:t>5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536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blue-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270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zh-TW" sz="800">
                <a:solidFill>
                  <a:schemeClr val="tx1"/>
                </a:solidFill>
                <a:ea typeface="新細明體" charset="0"/>
              </a:rPr>
              <a:t>© 2016 IBM Corporation</a:t>
            </a:r>
            <a:endParaRPr lang="en-US" altLang="zh-TW" sz="1800">
              <a:solidFill>
                <a:schemeClr val="tx1"/>
              </a:solidFill>
              <a:ea typeface="新細明體" charset="0"/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tx1"/>
                </a:solidFill>
              </a:defRPr>
            </a:lvl1pPr>
          </a:lstStyle>
          <a:p>
            <a:fld id="{C426FA6B-0B9C-244C-9730-BB7A9E75DA2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tx1"/>
                </a:solidFill>
                <a:ea typeface="新細明體" charset="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tx1"/>
                </a:solidFill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9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05" r:id="rId7"/>
    <p:sldLayoutId id="2147484506" r:id="rId8"/>
    <p:sldLayoutId id="2147484507" r:id="rId9"/>
    <p:sldLayoutId id="2147484508" r:id="rId10"/>
    <p:sldLayoutId id="214748450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ＭＳ Ｐゴシック" charset="0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9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100" y="1957388"/>
            <a:ext cx="8256588" cy="10858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err="1" smtClean="0">
                <a:ea typeface="新細明體" charset="0"/>
                <a:cs typeface="新細明體" charset="0"/>
              </a:rPr>
              <a:t>Bluemix</a:t>
            </a:r>
            <a:r>
              <a:rPr lang="en-US" altLang="zh-CN" sz="3600" b="1" dirty="0" smtClean="0">
                <a:ea typeface="新細明體" charset="0"/>
                <a:cs typeface="新細明體" charset="0"/>
              </a:rPr>
              <a:t> - </a:t>
            </a:r>
            <a:r>
              <a:rPr lang="en-US" altLang="zh-CN" sz="3600" b="1" dirty="0" err="1" smtClean="0">
                <a:ea typeface="新細明體" charset="0"/>
                <a:cs typeface="新細明體" charset="0"/>
              </a:rPr>
              <a:t>Retrieve&amp;Rank</a:t>
            </a:r>
            <a:endParaRPr lang="en-US" altLang="zh-TW" sz="1200" dirty="0">
              <a:ea typeface="新細明體" charset="0"/>
              <a:cs typeface="新細明體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4275138"/>
            <a:ext cx="2894013" cy="100488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altLang="zh-TW" sz="1400" dirty="0" err="1" smtClean="0">
                <a:ea typeface="新細明體" charset="0"/>
                <a:cs typeface="新細明體" charset="0"/>
              </a:rPr>
              <a:t>Arey</a:t>
            </a:r>
            <a:r>
              <a:rPr lang="en-US" altLang="zh-TW" sz="1400" dirty="0" smtClean="0">
                <a:ea typeface="新細明體" charset="0"/>
                <a:cs typeface="新細明體" charset="0"/>
              </a:rPr>
              <a:t> Liu</a:t>
            </a:r>
            <a:endParaRPr lang="en-US" altLang="zh-TW" sz="1400" dirty="0">
              <a:ea typeface="新細明體" charset="0"/>
              <a:cs typeface="新細明體" charset="0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altLang="zh-TW" sz="1400" dirty="0" smtClean="0">
                <a:ea typeface="新細明體" charset="0"/>
                <a:cs typeface="新細明體" charset="0"/>
              </a:rPr>
              <a:t>IBM Cloud</a:t>
            </a:r>
            <a:r>
              <a:rPr lang="en-US" altLang="zh-CN" sz="1400" dirty="0" smtClean="0">
                <a:ea typeface="新細明體" charset="0"/>
                <a:cs typeface="新細明體" charset="0"/>
              </a:rPr>
              <a:t>,</a:t>
            </a:r>
            <a:r>
              <a:rPr lang="zh-CN" altLang="en-US" sz="1400" dirty="0" smtClean="0">
                <a:ea typeface="新細明體" charset="0"/>
                <a:cs typeface="新細明體" charset="0"/>
              </a:rPr>
              <a:t> </a:t>
            </a:r>
            <a:r>
              <a:rPr lang="en-US" altLang="zh-CN" sz="1400" dirty="0" smtClean="0">
                <a:ea typeface="新細明體" charset="0"/>
                <a:cs typeface="新細明體" charset="0"/>
              </a:rPr>
              <a:t>Taiwan</a:t>
            </a:r>
            <a:endParaRPr lang="en-US" altLang="zh-TW" sz="1400" dirty="0">
              <a:ea typeface="新細明體" charset="0"/>
              <a:cs typeface="新細明體" charset="0"/>
            </a:endParaRP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558800" y="3167063"/>
            <a:ext cx="2818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TW" dirty="0" smtClean="0"/>
              <a:t>R&amp;R Intro.</a:t>
            </a:r>
            <a:endParaRPr lang="zh-TW" altLang="en-US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簡單</a:t>
            </a:r>
            <a:r>
              <a:rPr lang="en-US" altLang="zh-CN" dirty="0" smtClean="0"/>
              <a:t>R&amp;R</a:t>
            </a:r>
            <a:r>
              <a:rPr lang="zh-TW" altLang="en-US" dirty="0" smtClean="0"/>
              <a:t>製作方法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038" lvl="1" indent="-173038">
              <a:spcBef>
                <a:spcPct val="50000"/>
              </a:spcBef>
              <a:buFont typeface="Wingdings" charset="2"/>
              <a:buChar char="§"/>
            </a:pPr>
            <a:r>
              <a:rPr kumimoji="1" lang="zh-TW" altLang="en-US" dirty="0"/>
              <a:t>先去下載一個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googleqrandr.zip</a:t>
            </a:r>
            <a:r>
              <a:rPr kumimoji="1" lang="en-US" altLang="zh-TW" smtClean="0"/>
              <a:t>( https</a:t>
            </a:r>
            <a:r>
              <a:rPr kumimoji="1" lang="en-US" altLang="zh-TW" dirty="0"/>
              <a:t>://</a:t>
            </a:r>
            <a:r>
              <a:rPr kumimoji="1" lang="en-US" altLang="zh-TW" dirty="0" err="1"/>
              <a:t>goo.gl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TJglsn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/>
              <a:t>)</a:t>
            </a:r>
            <a:endParaRPr kumimoji="1" lang="zh-TW" altLang="en-US" dirty="0" smtClean="0"/>
          </a:p>
          <a:p>
            <a:pPr marL="173038" lvl="1" indent="-173038">
              <a:spcBef>
                <a:spcPct val="50000"/>
              </a:spcBef>
              <a:buFont typeface="Wingdings" charset="2"/>
              <a:buChar char="§"/>
            </a:pPr>
            <a:r>
              <a:rPr kumimoji="1" lang="zh-TW" altLang="en-US" dirty="0" smtClean="0"/>
              <a:t>解壓縮後裡面有一個</a:t>
            </a:r>
            <a:r>
              <a:rPr kumimoji="1" lang="en-US" altLang="zh-TW" dirty="0" err="1" smtClean="0"/>
              <a:t>solrconfig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資料夾，裡面有個</a:t>
            </a:r>
            <a:r>
              <a:rPr kumimoji="1" lang="en-US" altLang="zh-TW" dirty="0" smtClean="0"/>
              <a:t>zip</a:t>
            </a:r>
            <a:r>
              <a:rPr kumimoji="1" lang="zh-TW" altLang="en-US" dirty="0" smtClean="0"/>
              <a:t> 我們要上傳這個 </a:t>
            </a:r>
          </a:p>
          <a:p>
            <a:pPr marL="173038" lvl="1" indent="-173038">
              <a:spcBef>
                <a:spcPct val="50000"/>
              </a:spcBef>
              <a:buFont typeface="Wingdings" charset="2"/>
              <a:buChar char="§"/>
            </a:pPr>
            <a:endParaRPr kumimoji="1" lang="zh-TW" altLang="en-US" dirty="0" smtClean="0"/>
          </a:p>
          <a:p>
            <a:pPr marL="352425" indent="-342900">
              <a:buFont typeface="Wingdings" charset="2"/>
              <a:buChar char="n"/>
            </a:pPr>
            <a:r>
              <a:rPr kumimoji="1" lang="zh-TW" altLang="en-US" dirty="0"/>
              <a:t>接著上傳 </a:t>
            </a:r>
            <a:r>
              <a:rPr kumimoji="1" lang="en-US" altLang="zh-TW" dirty="0" err="1"/>
              <a:t>example_config</a:t>
            </a:r>
            <a:r>
              <a:rPr kumimoji="1" lang="zh-TW" altLang="en-US" dirty="0"/>
              <a:t> 並把這個</a:t>
            </a:r>
            <a:r>
              <a:rPr kumimoji="1" lang="en-US" altLang="zh-TW" dirty="0"/>
              <a:t> collection </a:t>
            </a:r>
            <a:r>
              <a:rPr kumimoji="1" lang="zh-TW" altLang="en-US" dirty="0"/>
              <a:t>取名為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example_config</a:t>
            </a:r>
            <a:endParaRPr kumimoji="1" lang="en-US" altLang="zh-TW" dirty="0"/>
          </a:p>
          <a:p>
            <a:pPr marL="688975" lvl="1" indent="-342900">
              <a:buFont typeface="+mj-lt"/>
              <a:buAutoNum type="arabicPeriod"/>
            </a:pPr>
            <a:r>
              <a:rPr lang="en-US" altLang="zh-TW" dirty="0"/>
              <a:t>$ curl -X POST -H </a:t>
            </a:r>
            <a:r>
              <a:rPr lang="en-US" altLang="zh-TW" dirty="0" smtClean="0"/>
              <a:t>“Content-Type</a:t>
            </a:r>
            <a:r>
              <a:rPr lang="en-US" altLang="zh-TW" dirty="0"/>
              <a:t>: </a:t>
            </a:r>
            <a:r>
              <a:rPr lang="en-US" altLang="zh-TW" dirty="0" smtClean="0"/>
              <a:t>application/zip” </a:t>
            </a:r>
            <a:r>
              <a:rPr lang="en-US" altLang="zh-TW" dirty="0"/>
              <a:t>-u </a:t>
            </a:r>
            <a:r>
              <a:rPr lang="en-US" altLang="zh-TW" dirty="0" smtClean="0"/>
              <a:t>“{</a:t>
            </a:r>
            <a:r>
              <a:rPr lang="en-US" altLang="zh-TW" dirty="0"/>
              <a:t>username</a:t>
            </a:r>
            <a:r>
              <a:rPr lang="en-US" altLang="zh-TW" dirty="0" smtClean="0"/>
              <a:t>}”:“{</a:t>
            </a:r>
            <a:r>
              <a:rPr lang="en-US" altLang="zh-TW" dirty="0"/>
              <a:t>password</a:t>
            </a:r>
            <a:r>
              <a:rPr lang="en-US" altLang="zh-TW" dirty="0" smtClean="0"/>
              <a:t>}” “https</a:t>
            </a:r>
            <a:r>
              <a:rPr lang="en-US" altLang="zh-TW" dirty="0"/>
              <a:t>://</a:t>
            </a:r>
            <a:r>
              <a:rPr lang="en-US" altLang="zh-TW" dirty="0" err="1"/>
              <a:t>gateway.watsonplatform.net</a:t>
            </a:r>
            <a:r>
              <a:rPr lang="en-US" altLang="zh-TW" dirty="0"/>
              <a:t>/retrieve-and-rank/</a:t>
            </a:r>
            <a:r>
              <a:rPr lang="en-US" altLang="zh-TW" dirty="0" err="1"/>
              <a:t>api</a:t>
            </a:r>
            <a:r>
              <a:rPr lang="en-US" altLang="zh-TW" dirty="0"/>
              <a:t>/v1/</a:t>
            </a:r>
            <a:r>
              <a:rPr lang="en-US" altLang="zh-TW" dirty="0" err="1"/>
              <a:t>solr_clusters</a:t>
            </a:r>
            <a:r>
              <a:rPr lang="en-US" altLang="zh-TW" dirty="0"/>
              <a:t>/{</a:t>
            </a:r>
            <a:r>
              <a:rPr lang="en-US" altLang="zh-TW" dirty="0" err="1"/>
              <a:t>solr_cluster_id</a:t>
            </a:r>
            <a:r>
              <a:rPr lang="en-US" altLang="zh-TW" dirty="0"/>
              <a:t>}/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example_config</a:t>
            </a:r>
            <a:r>
              <a:rPr lang="en-US" altLang="zh-TW" dirty="0" smtClean="0"/>
              <a:t>” </a:t>
            </a:r>
            <a:r>
              <a:rPr lang="en-US" altLang="zh-TW" dirty="0"/>
              <a:t>--data-binary @{/</a:t>
            </a:r>
            <a:r>
              <a:rPr lang="en-US" altLang="zh-TW" dirty="0" err="1"/>
              <a:t>path_to_file</a:t>
            </a:r>
            <a:r>
              <a:rPr lang="en-US" altLang="zh-TW" dirty="0" smtClean="0"/>
              <a:t>}/</a:t>
            </a:r>
            <a:r>
              <a:rPr lang="en-US" altLang="zh-TW" dirty="0" err="1" smtClean="0"/>
              <a:t>solrconfig.zip</a:t>
            </a:r>
            <a:endParaRPr lang="zh-TW" altLang="en-US" dirty="0" smtClean="0"/>
          </a:p>
          <a:p>
            <a:pPr marL="688975" lvl="1" indent="-342900">
              <a:buFont typeface="+mj-lt"/>
              <a:buAutoNum type="arabicPeriod"/>
            </a:pPr>
            <a:endParaRPr lang="zh-TW" altLang="en-US" dirty="0"/>
          </a:p>
          <a:p>
            <a:pPr marL="688975" lvl="1" indent="-342900">
              <a:buFont typeface="+mj-lt"/>
              <a:buAutoNum type="arabicPeriod"/>
            </a:pPr>
            <a:r>
              <a:rPr lang="en-US" altLang="zh-TW" dirty="0"/>
              <a:t>$ curl -X POST -u "{username}":"{password}" "https://</a:t>
            </a:r>
            <a:r>
              <a:rPr lang="en-US" altLang="zh-TW" dirty="0" err="1"/>
              <a:t>gateway.watsonplatform.net</a:t>
            </a:r>
            <a:r>
              <a:rPr lang="en-US" altLang="zh-TW" dirty="0"/>
              <a:t>/retrieve-and-rank/</a:t>
            </a:r>
            <a:r>
              <a:rPr lang="en-US" altLang="zh-TW" dirty="0" err="1"/>
              <a:t>api</a:t>
            </a:r>
            <a:r>
              <a:rPr lang="en-US" altLang="zh-TW" dirty="0"/>
              <a:t>/v1/</a:t>
            </a:r>
            <a:r>
              <a:rPr lang="en-US" altLang="zh-TW" dirty="0" err="1"/>
              <a:t>solr_clusters</a:t>
            </a:r>
            <a:r>
              <a:rPr lang="en-US" altLang="zh-TW" dirty="0"/>
              <a:t>/{</a:t>
            </a:r>
            <a:r>
              <a:rPr lang="en-US" altLang="zh-TW" dirty="0" err="1"/>
              <a:t>solr_cluster_id</a:t>
            </a:r>
            <a:r>
              <a:rPr lang="en-US" altLang="zh-TW" dirty="0"/>
              <a:t>}/</a:t>
            </a:r>
            <a:r>
              <a:rPr lang="en-US" altLang="zh-TW" dirty="0" err="1"/>
              <a:t>solr</a:t>
            </a:r>
            <a:r>
              <a:rPr lang="en-US" altLang="zh-TW" dirty="0"/>
              <a:t>/admin/collections" -d "action=</a:t>
            </a:r>
            <a:r>
              <a:rPr lang="en-US" altLang="zh-TW" dirty="0" err="1"/>
              <a:t>CREATE&amp;name</a:t>
            </a:r>
            <a:r>
              <a:rPr lang="en-US" altLang="zh-TW" dirty="0"/>
              <a:t>=</a:t>
            </a:r>
            <a:r>
              <a:rPr lang="en-US" altLang="zh-TW" dirty="0" err="1"/>
              <a:t>example_collection&amp;collection.configName</a:t>
            </a:r>
            <a:r>
              <a:rPr lang="en-US" altLang="zh-TW" dirty="0"/>
              <a:t>=</a:t>
            </a:r>
            <a:r>
              <a:rPr lang="en-US" altLang="zh-TW" dirty="0" err="1"/>
              <a:t>example_config</a:t>
            </a:r>
            <a:r>
              <a:rPr lang="en-US" altLang="zh-TW" dirty="0"/>
              <a:t>"</a:t>
            </a:r>
            <a:endParaRPr kumimoji="1" lang="zh-TW" altLang="en-US" dirty="0"/>
          </a:p>
          <a:p>
            <a:pPr marL="688975" lvl="1" indent="-342900">
              <a:buFont typeface="+mj-lt"/>
              <a:buAutoNum type="arabicPeriod"/>
            </a:pPr>
            <a:endParaRPr lang="en-US" altLang="zh-TW" dirty="0"/>
          </a:p>
          <a:p>
            <a:pPr marL="173038" lvl="1" indent="-173038">
              <a:spcBef>
                <a:spcPct val="50000"/>
              </a:spcBef>
              <a:buFont typeface="Wingdings" charset="2"/>
              <a:buChar char="§"/>
            </a:pP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33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設定</a:t>
            </a:r>
            <a:r>
              <a:rPr kumimoji="1" lang="en-US" altLang="zh-TW" dirty="0" smtClean="0"/>
              <a:t>document </a:t>
            </a:r>
            <a:r>
              <a:rPr kumimoji="1" lang="zh-TW" altLang="en-US" dirty="0" smtClean="0"/>
              <a:t>內容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在範例中我們使用的是</a:t>
            </a:r>
            <a:r>
              <a:rPr kumimoji="1" lang="en-US" altLang="zh-TW" dirty="0" smtClean="0"/>
              <a:t>JSON</a:t>
            </a:r>
            <a:r>
              <a:rPr kumimoji="1" lang="zh-TW" altLang="en-US" dirty="0" smtClean="0"/>
              <a:t>格式的檔案，可以打開我們的範例</a:t>
            </a:r>
            <a:r>
              <a:rPr kumimoji="1" lang="en-US" altLang="zh-TW" dirty="0" err="1" smtClean="0"/>
              <a:t>cranfield_data.json</a:t>
            </a:r>
            <a:r>
              <a:rPr kumimoji="1" lang="zh-TW" altLang="en-US" dirty="0" smtClean="0"/>
              <a:t> 這個檔案在剛剛下載的</a:t>
            </a:r>
            <a:r>
              <a:rPr kumimoji="1" lang="en-US" altLang="zh-TW" dirty="0" smtClean="0"/>
              <a:t>dataset</a:t>
            </a:r>
            <a:r>
              <a:rPr kumimoji="1" lang="zh-TW" altLang="en-US" dirty="0" smtClean="0"/>
              <a:t>資料夾中</a:t>
            </a:r>
            <a:r>
              <a:rPr kumimoji="1" lang="en-US" altLang="zh-TW" dirty="0" smtClean="0"/>
              <a:t> </a:t>
            </a:r>
            <a:endParaRPr kumimoji="1" lang="zh-TW" altLang="en-US" dirty="0" smtClean="0"/>
          </a:p>
          <a:p>
            <a:r>
              <a:rPr kumimoji="1" lang="zh-TW" altLang="en-US" dirty="0" smtClean="0"/>
              <a:t>接著把這個ＪＳＯＮ上傳</a:t>
            </a:r>
          </a:p>
          <a:p>
            <a:pPr lvl="1"/>
            <a:r>
              <a:rPr lang="en-US" altLang="zh-TW" dirty="0"/>
              <a:t>$ curl -X POST -H "Content-Type: application/</a:t>
            </a:r>
            <a:r>
              <a:rPr lang="en-US" altLang="zh-TW" dirty="0" err="1"/>
              <a:t>json</a:t>
            </a:r>
            <a:r>
              <a:rPr lang="en-US" altLang="zh-TW" dirty="0"/>
              <a:t>" -u "{username}":"{password}" "https://</a:t>
            </a:r>
            <a:r>
              <a:rPr lang="en-US" altLang="zh-TW" dirty="0" err="1"/>
              <a:t>gateway.watsonplatform.net</a:t>
            </a:r>
            <a:r>
              <a:rPr lang="en-US" altLang="zh-TW" dirty="0"/>
              <a:t>/retrieve-and-rank/</a:t>
            </a:r>
            <a:r>
              <a:rPr lang="en-US" altLang="zh-TW" dirty="0" err="1"/>
              <a:t>api</a:t>
            </a:r>
            <a:r>
              <a:rPr lang="en-US" altLang="zh-TW" dirty="0"/>
              <a:t>/v1/</a:t>
            </a:r>
            <a:r>
              <a:rPr lang="en-US" altLang="zh-TW" dirty="0" err="1"/>
              <a:t>solr_clusters</a:t>
            </a:r>
            <a:r>
              <a:rPr lang="en-US" altLang="zh-TW" dirty="0"/>
              <a:t>/{</a:t>
            </a:r>
            <a:r>
              <a:rPr lang="en-US" altLang="zh-TW" dirty="0" err="1"/>
              <a:t>solr_cluster_id</a:t>
            </a:r>
            <a:r>
              <a:rPr lang="en-US" altLang="zh-TW" dirty="0"/>
              <a:t>}/</a:t>
            </a:r>
            <a:r>
              <a:rPr lang="en-US" altLang="zh-TW" dirty="0" err="1"/>
              <a:t>solr</a:t>
            </a:r>
            <a:r>
              <a:rPr lang="en-US" altLang="zh-TW" dirty="0"/>
              <a:t>/</a:t>
            </a:r>
            <a:r>
              <a:rPr lang="en-US" altLang="zh-TW" dirty="0" err="1"/>
              <a:t>example_collection</a:t>
            </a:r>
            <a:r>
              <a:rPr lang="en-US" altLang="zh-TW" dirty="0"/>
              <a:t>/update" --data-binary @{/</a:t>
            </a:r>
            <a:r>
              <a:rPr lang="en-US" altLang="zh-TW" dirty="0" err="1"/>
              <a:t>path_to_file</a:t>
            </a:r>
            <a:r>
              <a:rPr lang="en-US" altLang="zh-TW" dirty="0" smtClean="0"/>
              <a:t>}/{</a:t>
            </a:r>
            <a:r>
              <a:rPr lang="en-US" altLang="zh-TW" smtClean="0"/>
              <a:t>jsonfilename}.</a:t>
            </a:r>
            <a:r>
              <a:rPr lang="en-US" altLang="zh-TW" dirty="0" err="1"/>
              <a:t>json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41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Training ranker!!!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R&amp;R</a:t>
            </a:r>
            <a:r>
              <a:rPr kumimoji="1" lang="zh-TW" altLang="en-US" dirty="0" smtClean="0"/>
              <a:t>中使用</a:t>
            </a:r>
            <a:r>
              <a:rPr kumimoji="1" lang="en-US" altLang="zh-TW" dirty="0" smtClean="0"/>
              <a:t>ML </a:t>
            </a:r>
            <a:r>
              <a:rPr kumimoji="1" lang="zh-TW" altLang="en-US" dirty="0" smtClean="0"/>
              <a:t>來</a:t>
            </a:r>
            <a:r>
              <a:rPr kumimoji="1" lang="en-US" altLang="zh-TW" dirty="0" smtClean="0"/>
              <a:t> call ranker</a:t>
            </a:r>
          </a:p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csv </a:t>
            </a:r>
            <a:r>
              <a:rPr kumimoji="1" lang="zh-TW" altLang="en-US" dirty="0" smtClean="0"/>
              <a:t>中建立你可能會提出的問題，並將相對應的可能的答案</a:t>
            </a:r>
            <a:r>
              <a:rPr kumimoji="1" lang="zh-TW" altLang="en-US" dirty="0" smtClean="0"/>
              <a:t>對應到</a:t>
            </a:r>
            <a:r>
              <a:rPr kumimoji="1" lang="en-US" altLang="zh-TW" dirty="0"/>
              <a:t> </a:t>
            </a:r>
            <a:r>
              <a:rPr kumimoji="1" lang="en-US" altLang="zh-TW" dirty="0" err="1" smtClean="0"/>
              <a:t>json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檔</a:t>
            </a:r>
            <a:r>
              <a:rPr kumimoji="1" lang="zh-TW" altLang="en-US" dirty="0" smtClean="0"/>
              <a:t>中</a:t>
            </a:r>
            <a:r>
              <a:rPr kumimoji="1" lang="zh-TW" altLang="en-US" dirty="0" smtClean="0"/>
              <a:t>的問題</a:t>
            </a:r>
          </a:p>
          <a:p>
            <a:r>
              <a:rPr kumimoji="1" lang="zh-TW" altLang="en-US" dirty="0" smtClean="0"/>
              <a:t>範例的</a:t>
            </a:r>
            <a:r>
              <a:rPr kumimoji="1" lang="en-US" altLang="zh-TW" dirty="0" smtClean="0"/>
              <a:t>csv </a:t>
            </a:r>
            <a:r>
              <a:rPr kumimoji="1" lang="zh-TW" altLang="en-US" dirty="0" smtClean="0"/>
              <a:t>在 </a:t>
            </a:r>
            <a:r>
              <a:rPr kumimoji="1" lang="en-US" altLang="zh-TW" dirty="0" err="1" smtClean="0"/>
              <a:t>sampleqa</a:t>
            </a:r>
            <a:r>
              <a:rPr kumimoji="1" lang="zh-TW" altLang="en-US" dirty="0" smtClean="0"/>
              <a:t>的資料夾中</a:t>
            </a:r>
            <a:endParaRPr kumimoji="1" lang="zh-TW" altLang="en-US" dirty="0"/>
          </a:p>
          <a:p>
            <a:endParaRPr kumimoji="1" lang="zh-TW" altLang="en-US" dirty="0" smtClean="0"/>
          </a:p>
          <a:p>
            <a:endParaRPr kumimoji="1" lang="zh-TW" altLang="en-US" dirty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12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50" y="4114800"/>
            <a:ext cx="5232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Training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然後下載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train.py</a:t>
            </a:r>
            <a:r>
              <a:rPr kumimoji="1" lang="en-US" altLang="zh-TW" dirty="0"/>
              <a:t> </a:t>
            </a:r>
            <a:r>
              <a:rPr kumimoji="1" lang="zh-TW" altLang="en-US" dirty="0"/>
              <a:t>這裡</a:t>
            </a:r>
            <a:r>
              <a:rPr kumimoji="1" lang="en-US" altLang="zh-TW" dirty="0"/>
              <a:t>python</a:t>
            </a:r>
            <a:r>
              <a:rPr kumimoji="1" lang="zh-TW" altLang="en-US" dirty="0"/>
              <a:t>版本是用</a:t>
            </a:r>
            <a:r>
              <a:rPr kumimoji="1" lang="en-US" altLang="zh-TW" dirty="0"/>
              <a:t>2.7</a:t>
            </a:r>
            <a:r>
              <a:rPr kumimoji="1" lang="zh-TW" altLang="en-US" dirty="0" smtClean="0"/>
              <a:t>版</a:t>
            </a:r>
            <a:r>
              <a:rPr kumimoji="1" lang="zh-TW" altLang="en-US" dirty="0" smtClean="0"/>
              <a:t>，</a:t>
            </a:r>
            <a:r>
              <a:rPr kumimoji="1" lang="zh-TW" altLang="en-US" dirty="0" smtClean="0"/>
              <a:t>範例</a:t>
            </a:r>
            <a:r>
              <a:rPr kumimoji="1" lang="zh-TW" altLang="en-US" dirty="0" smtClean="0"/>
              <a:t>的</a:t>
            </a:r>
            <a:r>
              <a:rPr kumimoji="1" lang="en-US" altLang="zh-TW" dirty="0" err="1" smtClean="0"/>
              <a:t>train.py</a:t>
            </a:r>
            <a:r>
              <a:rPr kumimoji="1" lang="zh-TW" altLang="en-US" dirty="0" smtClean="0"/>
              <a:t>在</a:t>
            </a:r>
            <a:r>
              <a:rPr kumimoji="1" lang="en-US" altLang="zh-TW" dirty="0" err="1" smtClean="0"/>
              <a:t>sampleqa</a:t>
            </a:r>
            <a:r>
              <a:rPr kumimoji="1" lang="zh-TW" altLang="en-US" dirty="0" smtClean="0"/>
              <a:t>中</a:t>
            </a:r>
            <a:endParaRPr kumimoji="1" lang="en-US" altLang="zh-TW" dirty="0"/>
          </a:p>
          <a:p>
            <a:pPr lvl="1"/>
            <a:r>
              <a:rPr lang="en-US" altLang="zh-TW" dirty="0"/>
              <a:t>$ python ./</a:t>
            </a:r>
            <a:r>
              <a:rPr lang="en-US" altLang="zh-TW" dirty="0" err="1"/>
              <a:t>train.py</a:t>
            </a:r>
            <a:r>
              <a:rPr lang="en-US" altLang="zh-TW" dirty="0"/>
              <a:t> -u {username}:{password} -</a:t>
            </a:r>
            <a:r>
              <a:rPr lang="en-US" altLang="zh-TW" dirty="0" err="1"/>
              <a:t>i</a:t>
            </a:r>
            <a:r>
              <a:rPr lang="en-US" altLang="zh-TW" dirty="0"/>
              <a:t> {/</a:t>
            </a:r>
            <a:r>
              <a:rPr lang="en-US" altLang="zh-TW" dirty="0" err="1"/>
              <a:t>path_to_file</a:t>
            </a:r>
            <a:r>
              <a:rPr lang="en-US" altLang="zh-TW" dirty="0"/>
              <a:t>}/{</a:t>
            </a:r>
            <a:r>
              <a:rPr lang="en-US" altLang="zh-TW" dirty="0" err="1"/>
              <a:t>csvfilename</a:t>
            </a:r>
            <a:r>
              <a:rPr lang="en-US" altLang="zh-TW" dirty="0"/>
              <a:t>}.csv -c {</a:t>
            </a:r>
            <a:r>
              <a:rPr lang="en-US" altLang="zh-TW" dirty="0" err="1"/>
              <a:t>solr_cluster_id</a:t>
            </a:r>
            <a:r>
              <a:rPr lang="en-US" altLang="zh-TW" dirty="0"/>
              <a:t>} -x </a:t>
            </a:r>
            <a:r>
              <a:rPr lang="en-US" altLang="zh-TW" dirty="0" err="1"/>
              <a:t>example_collection</a:t>
            </a:r>
            <a:r>
              <a:rPr lang="en-US" altLang="zh-TW" dirty="0"/>
              <a:t> -n "</a:t>
            </a:r>
            <a:r>
              <a:rPr lang="en-US" altLang="zh-TW" dirty="0" err="1"/>
              <a:t>example_ranker</a:t>
            </a:r>
            <a:r>
              <a:rPr lang="en-US" altLang="zh-TW" dirty="0"/>
              <a:t>"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13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81" y="3388507"/>
            <a:ext cx="6362163" cy="14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Test your API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 smtClean="0"/>
              <a:t>由於是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RESTful</a:t>
            </a:r>
            <a:r>
              <a:rPr kumimoji="1" lang="en-US" altLang="zh-TW" dirty="0" smtClean="0"/>
              <a:t> API </a:t>
            </a:r>
            <a:r>
              <a:rPr kumimoji="1" lang="zh-TW" altLang="en-US" dirty="0" smtClean="0"/>
              <a:t>所以可以直接使用</a:t>
            </a:r>
            <a:r>
              <a:rPr kumimoji="1" lang="en-US" altLang="zh-TW" dirty="0" smtClean="0"/>
              <a:t>browser</a:t>
            </a:r>
            <a:r>
              <a:rPr kumimoji="1" lang="zh-TW" altLang="en-US" dirty="0" smtClean="0"/>
              <a:t>做測試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>
                <a:hlinkClick r:id="rId2" invalidUrl="https://{username}:{psw}@gateway.watsonplatform.net/retrieve-and-rank/api/v1/solr_clusters/sc116f7b40_c7df_4f74_adf2_8ad69e4a43ce/solr/example_collection/select?q={your_question}&amp;wt=json&amp;fl=id,title"/>
              </a:rPr>
              <a:t>https</a:t>
            </a:r>
            <a:r>
              <a:rPr kumimoji="1" lang="en-US" altLang="zh-TW" dirty="0" smtClean="0">
                <a:hlinkClick r:id="rId3" invalidUrl="https://{username}:{psw}@gateway.watsonplatform.net/retrieve-and-rank/api/v1/solr_clusters/sc116f7b40_c7df_4f74_adf2_8ad69e4a43ce/solr/example_collection/select?q={your_question}&amp;wt=json&amp;fl=id,title"/>
              </a:rPr>
              <a:t>://{username}:{psw}@gateway.watsonplatform.net/retrieve-and-rank/api/v1/solr_clusters/{cluster_id}/solr/example_collection/select?q={your</a:t>
            </a:r>
            <a:r>
              <a:rPr kumimoji="1" lang="en-US" altLang="zh-TW" dirty="0">
                <a:hlinkClick r:id="rId4" invalidUrl="https://{username}:{psw}@gateway.watsonplatform.net/retrieve-and-rank/api/v1/solr_clusters/sc116f7b40_c7df_4f74_adf2_8ad69e4a43ce/solr/example_collection/select?q={your_question}&amp;wt=json&amp;fl=id,title"/>
              </a:rPr>
              <a:t>_</a:t>
            </a:r>
            <a:r>
              <a:rPr kumimoji="1" lang="en-US" altLang="zh-TW" dirty="0" smtClean="0">
                <a:hlinkClick r:id="rId5" invalidUrl="https://{username}:{psw}@gateway.watsonplatform.net/retrieve-and-rank/api/v1/solr_clusters/sc116f7b40_c7df_4f74_adf2_8ad69e4a43ce/solr/example_collection/select?q={your_question}&amp;wt=json&amp;fl=id,title"/>
              </a:rPr>
              <a:t>question}&amp;wt=json&amp;fl=id,title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 smtClean="0"/>
              <a:t>最後面的</a:t>
            </a:r>
            <a:r>
              <a:rPr kumimoji="1" lang="en-US" altLang="zh-TW" dirty="0" smtClean="0"/>
              <a:t>id, title</a:t>
            </a:r>
            <a:r>
              <a:rPr kumimoji="1" lang="zh-TW" altLang="en-US" dirty="0" smtClean="0"/>
              <a:t>是我希望他回傳的部分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14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3" y="4488824"/>
            <a:ext cx="8822028" cy="80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8338"/>
            <a:ext cx="8686800" cy="73183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>
                <a:ea typeface="ＭＳ Ｐゴシック" charset="-128"/>
              </a:rPr>
              <a:t>Exercise </a:t>
            </a:r>
            <a:r>
              <a:rPr lang="en-US" altLang="zh-TW" dirty="0" smtClean="0">
                <a:ea typeface="ＭＳ Ｐゴシック" charset="-128"/>
              </a:rPr>
              <a:t>:</a:t>
            </a:r>
            <a:r>
              <a:rPr lang="en-US" altLang="zh-TW" dirty="0">
                <a:ea typeface="ＭＳ Ｐゴシック" charset="-128"/>
              </a:rPr>
              <a:t/>
            </a:r>
            <a:br>
              <a:rPr lang="en-US" altLang="zh-TW" dirty="0">
                <a:ea typeface="ＭＳ Ｐゴシック" charset="-128"/>
              </a:rPr>
            </a:br>
            <a:r>
              <a:rPr lang="en-US" altLang="zh-TW" dirty="0">
                <a:ea typeface="ＭＳ Ｐゴシック" charset="-128"/>
              </a:rPr>
              <a:t> </a:t>
            </a:r>
            <a:r>
              <a:rPr lang="zh-CN" altLang="en-US" dirty="0">
                <a:ea typeface="ＭＳ Ｐゴシック" charset="-128"/>
              </a:rPr>
              <a:t>        </a:t>
            </a:r>
            <a:r>
              <a:rPr lang="en-US" altLang="zh-TW" dirty="0">
                <a:ea typeface="ＭＳ Ｐゴシック" charset="-128"/>
              </a:rPr>
              <a:t/>
            </a:r>
            <a:br>
              <a:rPr lang="en-US" altLang="zh-TW" dirty="0">
                <a:ea typeface="ＭＳ Ｐゴシック" charset="-128"/>
              </a:rPr>
            </a:br>
            <a:r>
              <a:rPr lang="en-US" altLang="zh-TW" dirty="0">
                <a:ea typeface="ＭＳ Ｐゴシック" charset="-128"/>
              </a:rPr>
              <a:t/>
            </a:r>
            <a:br>
              <a:rPr lang="en-US" altLang="zh-TW" dirty="0">
                <a:ea typeface="ＭＳ Ｐゴシック" charset="-128"/>
              </a:rPr>
            </a:br>
            <a:endParaRPr lang="en-US" altLang="zh-TW" dirty="0">
              <a:ea typeface="ＭＳ Ｐゴシック" charset="-128"/>
            </a:endParaRP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625EE5-0207-9F45-8302-EAD5B91C8046}" type="slidenum">
              <a:rPr lang="en-US" altLang="zh-TW" sz="800">
                <a:solidFill>
                  <a:schemeClr val="tx1"/>
                </a:solidFill>
              </a:rPr>
              <a:pPr/>
              <a:t>15</a:t>
            </a:fld>
            <a:endParaRPr lang="en-US" altLang="zh-TW" sz="800">
              <a:solidFill>
                <a:schemeClr val="tx1"/>
              </a:solidFill>
            </a:endParaRP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580991" y="3537862"/>
            <a:ext cx="752481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zh-CN" altLang="en-US" dirty="0" smtClean="0"/>
              <a:t>參考</a:t>
            </a:r>
            <a:r>
              <a:rPr lang="zh-TW" altLang="en-US" dirty="0" smtClean="0"/>
              <a:t>先前的說明，完成一個自己的</a:t>
            </a:r>
            <a:r>
              <a:rPr lang="en-US" altLang="zh-TW" dirty="0" smtClean="0"/>
              <a:t>Retrieve and rank service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Retrieve and rank </a:t>
            </a:r>
            <a:r>
              <a:rPr kumimoji="1" lang="zh-TW" altLang="en-US" dirty="0" smtClean="0"/>
              <a:t>是一項在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Bluemix</a:t>
            </a:r>
            <a:r>
              <a:rPr kumimoji="1" lang="zh-TW" altLang="en-US" dirty="0" smtClean="0"/>
              <a:t> 上其中一項雲端運算服務。</a:t>
            </a:r>
          </a:p>
          <a:p>
            <a:r>
              <a:rPr kumimoji="1" lang="zh-TW" altLang="en-US" dirty="0" smtClean="0"/>
              <a:t>是一項</a:t>
            </a:r>
            <a:r>
              <a:rPr kumimoji="1" lang="en-US" altLang="zh-TW" dirty="0" smtClean="0"/>
              <a:t> Base on Apache </a:t>
            </a:r>
            <a:r>
              <a:rPr kumimoji="1" lang="en-US" altLang="zh-TW" dirty="0" err="1" smtClean="0"/>
              <a:t>Solr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的一項軟體服務。</a:t>
            </a:r>
          </a:p>
          <a:p>
            <a:r>
              <a:rPr kumimoji="1" lang="zh-TW" altLang="en-US" dirty="0" smtClean="0"/>
              <a:t>強大的搜尋引擎，再加上機器學習的機制</a:t>
            </a:r>
          </a:p>
          <a:p>
            <a:r>
              <a:rPr kumimoji="1" lang="zh-TW" altLang="en-US" dirty="0" smtClean="0"/>
              <a:t>大量閱讀高深的文件 </a:t>
            </a:r>
            <a:r>
              <a:rPr kumimoji="1" lang="en-US" altLang="zh-TW" dirty="0" smtClean="0"/>
              <a:t>( e.g. </a:t>
            </a:r>
            <a:r>
              <a:rPr kumimoji="1" lang="zh-TW" altLang="en-US" dirty="0" smtClean="0"/>
              <a:t>讀學術論文</a:t>
            </a:r>
            <a:r>
              <a:rPr kumimoji="1" lang="en-US" altLang="zh-TW" dirty="0" smtClean="0"/>
              <a:t>)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What’s R&amp;R?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17" y="3631842"/>
            <a:ext cx="2270275" cy="206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基本介紹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建立所需：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Input :  </a:t>
            </a:r>
          </a:p>
          <a:p>
            <a:pPr lvl="2"/>
            <a:r>
              <a:rPr kumimoji="1" lang="zh-TW" altLang="en-US" dirty="0" smtClean="0"/>
              <a:t>你的檔案，要給機器學習的文章或檔案</a:t>
            </a:r>
          </a:p>
          <a:p>
            <a:pPr lvl="2"/>
            <a:r>
              <a:rPr kumimoji="1" lang="zh-TW" altLang="en-US" dirty="0" smtClean="0"/>
              <a:t>一些假設的問題，需要搭配到你的檔案的解</a:t>
            </a:r>
            <a:r>
              <a:rPr kumimoji="1" lang="en-US" altLang="zh-TW" dirty="0" smtClean="0"/>
              <a:t> (csv</a:t>
            </a:r>
            <a:r>
              <a:rPr kumimoji="1" lang="zh-TW" altLang="en-US" dirty="0" smtClean="0"/>
              <a:t>檔</a:t>
            </a:r>
            <a:r>
              <a:rPr kumimoji="1" lang="en-US" altLang="zh-TW" dirty="0" smtClean="0"/>
              <a:t>)</a:t>
            </a:r>
            <a:endParaRPr kumimoji="1" lang="zh-TW" altLang="en-US" dirty="0" smtClean="0"/>
          </a:p>
          <a:p>
            <a:pPr lvl="2"/>
            <a:r>
              <a:rPr kumimoji="1" lang="en-US" altLang="zh-TW" dirty="0" smtClean="0"/>
              <a:t>Cluster </a:t>
            </a:r>
            <a:r>
              <a:rPr kumimoji="1" lang="zh-TW" altLang="en-US" dirty="0" smtClean="0"/>
              <a:t>的設定 （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schema.xml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solrconfig.xml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pPr lvl="1"/>
            <a:r>
              <a:rPr kumimoji="1" lang="en-US" altLang="zh-TW" dirty="0" smtClean="0"/>
              <a:t>Output :</a:t>
            </a:r>
          </a:p>
          <a:p>
            <a:pPr lvl="2"/>
            <a:r>
              <a:rPr kumimoji="1" lang="en-US" altLang="zh-TW" dirty="0" smtClean="0"/>
              <a:t>Machine learning model (Rank)</a:t>
            </a:r>
          </a:p>
          <a:p>
            <a:pPr lvl="2"/>
            <a:r>
              <a:rPr kumimoji="1" lang="en-US" altLang="zh-TW" dirty="0" smtClean="0"/>
              <a:t>Index document for retrieval</a:t>
            </a:r>
            <a:endParaRPr kumimoji="1" lang="zh-TW" altLang="en-US" dirty="0" smtClean="0"/>
          </a:p>
          <a:p>
            <a:r>
              <a:rPr kumimoji="1" lang="en-US" altLang="zh-TW" dirty="0" smtClean="0"/>
              <a:t>API </a:t>
            </a:r>
            <a:r>
              <a:rPr kumimoji="1" lang="zh-TW" altLang="en-US" dirty="0" smtClean="0"/>
              <a:t>使用 ：</a:t>
            </a:r>
          </a:p>
          <a:p>
            <a:pPr lvl="1"/>
            <a:r>
              <a:rPr kumimoji="1" lang="zh-TW" altLang="en-US" dirty="0" smtClean="0"/>
              <a:t>採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RESTful</a:t>
            </a:r>
            <a:r>
              <a:rPr kumimoji="1" lang="en-US" altLang="zh-TW" dirty="0" smtClean="0"/>
              <a:t> API call</a:t>
            </a:r>
            <a:r>
              <a:rPr kumimoji="1" lang="zh-TW" altLang="en-US" dirty="0" smtClean="0"/>
              <a:t>，將輸入的問題放在</a:t>
            </a:r>
            <a:r>
              <a:rPr kumimoji="1" lang="en-US" altLang="zh-TW" dirty="0" smtClean="0"/>
              <a:t> ?q= </a:t>
            </a:r>
            <a:r>
              <a:rPr kumimoji="1" lang="zh-TW" altLang="en-US" dirty="0" smtClean="0"/>
              <a:t>後面作為一個</a:t>
            </a:r>
            <a:r>
              <a:rPr kumimoji="1" lang="en-US" altLang="zh-TW" dirty="0" smtClean="0"/>
              <a:t>get</a:t>
            </a:r>
            <a:r>
              <a:rPr kumimoji="1" lang="zh-TW" altLang="en-US" dirty="0" smtClean="0"/>
              <a:t>的參數</a:t>
            </a:r>
          </a:p>
          <a:p>
            <a:pPr lvl="1"/>
            <a:r>
              <a:rPr kumimoji="1" lang="zh-TW" altLang="en-US" dirty="0" smtClean="0"/>
              <a:t>問題在瀏覽器中可直接輸入在</a:t>
            </a:r>
            <a:r>
              <a:rPr kumimoji="1" lang="en-US" altLang="zh-TW" dirty="0" smtClean="0"/>
              <a:t>URL</a:t>
            </a:r>
            <a:r>
              <a:rPr kumimoji="1" lang="zh-TW" altLang="en-US" dirty="0" smtClean="0"/>
              <a:t>中，若是用程式</a:t>
            </a:r>
            <a:r>
              <a:rPr kumimoji="1" lang="en-US" altLang="zh-TW" dirty="0" smtClean="0"/>
              <a:t>call</a:t>
            </a:r>
            <a:r>
              <a:rPr kumimoji="1" lang="zh-TW" altLang="en-US" dirty="0" smtClean="0"/>
              <a:t>的話需要將問題要轉為</a:t>
            </a:r>
            <a:r>
              <a:rPr kumimoji="1" lang="en-US" altLang="zh-TW" dirty="0" smtClean="0"/>
              <a:t>UTF-8</a:t>
            </a:r>
            <a:r>
              <a:rPr kumimoji="1" lang="zh-TW" altLang="en-US" dirty="0" smtClean="0"/>
              <a:t>編碼</a:t>
            </a:r>
          </a:p>
          <a:p>
            <a:pPr marL="346075" lvl="1" indent="0">
              <a:buNone/>
            </a:pP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詳見</a:t>
            </a:r>
            <a:r>
              <a:rPr kumimoji="1" lang="en-US" altLang="zh-TW" dirty="0" smtClean="0"/>
              <a:t>Node-red</a:t>
            </a:r>
            <a:r>
              <a:rPr kumimoji="1" lang="zh-TW" altLang="en-US" dirty="0" smtClean="0"/>
              <a:t>範例 </a:t>
            </a:r>
            <a:r>
              <a:rPr kumimoji="1" lang="en-US" altLang="zh-TW" dirty="0" smtClean="0"/>
              <a:t>API call)</a:t>
            </a:r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78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建立服務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建立方法有兩種，一種是使用程式來建立</a:t>
            </a:r>
            <a:r>
              <a:rPr kumimoji="1" lang="en-US" altLang="zh-TW" dirty="0" smtClean="0"/>
              <a:t>( </a:t>
            </a:r>
            <a:r>
              <a:rPr kumimoji="1" lang="en-US" altLang="zh-TW" dirty="0" err="1" smtClean="0"/>
              <a:t>Node.js</a:t>
            </a:r>
            <a:r>
              <a:rPr kumimoji="1" lang="en-US" altLang="zh-TW" dirty="0" smtClean="0"/>
              <a:t> or JAVA )</a:t>
            </a:r>
            <a:r>
              <a:rPr kumimoji="1" lang="zh-TW" altLang="en-US" dirty="0" smtClean="0"/>
              <a:t>，另一種是透過 Ｃ</a:t>
            </a:r>
            <a:r>
              <a:rPr kumimoji="1" lang="en-US" altLang="zh-TW" dirty="0" err="1" smtClean="0"/>
              <a:t>url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command</a:t>
            </a:r>
            <a:r>
              <a:rPr kumimoji="1" lang="zh-TW" altLang="en-US" dirty="0" smtClean="0"/>
              <a:t>來建立服務。</a:t>
            </a:r>
          </a:p>
          <a:p>
            <a:r>
              <a:rPr kumimoji="1" lang="zh-TW" altLang="en-US" dirty="0" smtClean="0"/>
              <a:t>這裡舉的例子是用</a:t>
            </a:r>
            <a:r>
              <a:rPr kumimoji="1" lang="en-US" altLang="zh-TW" dirty="0" smtClean="0"/>
              <a:t>Curl</a:t>
            </a:r>
            <a:r>
              <a:rPr kumimoji="1" lang="zh-TW" altLang="en-US" dirty="0" smtClean="0"/>
              <a:t>的方法，有興趣使用</a:t>
            </a:r>
            <a:r>
              <a:rPr kumimoji="1" lang="en-US" altLang="zh-TW" dirty="0" smtClean="0"/>
              <a:t>JAVA</a:t>
            </a:r>
            <a:r>
              <a:rPr kumimoji="1" lang="zh-TW" altLang="en-US" dirty="0" smtClean="0"/>
              <a:t>或是</a:t>
            </a:r>
            <a:r>
              <a:rPr kumimoji="1" lang="en-US" altLang="zh-TW" dirty="0" err="1" smtClean="0"/>
              <a:t>Node.js</a:t>
            </a:r>
            <a:r>
              <a:rPr kumimoji="1" lang="zh-TW" altLang="en-US" dirty="0" smtClean="0"/>
              <a:t>的可以到以下網址查看：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tx2"/>
                </a:solidFill>
              </a:rPr>
              <a:t>http://</a:t>
            </a:r>
            <a:r>
              <a:rPr kumimoji="1" lang="en-US" altLang="zh-TW" dirty="0" err="1" smtClean="0">
                <a:solidFill>
                  <a:schemeClr val="tx2"/>
                </a:solidFill>
              </a:rPr>
              <a:t>www.ibm.com</a:t>
            </a:r>
            <a:r>
              <a:rPr kumimoji="1" lang="en-US" altLang="zh-TW" dirty="0" smtClean="0">
                <a:solidFill>
                  <a:schemeClr val="tx2"/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tx2"/>
                </a:solidFill>
              </a:rPr>
              <a:t>smarterplanet</a:t>
            </a:r>
            <a:r>
              <a:rPr kumimoji="1" lang="en-US" altLang="zh-TW" dirty="0" smtClean="0">
                <a:solidFill>
                  <a:schemeClr val="tx2"/>
                </a:solidFill>
              </a:rPr>
              <a:t>/us/en/</a:t>
            </a:r>
            <a:r>
              <a:rPr kumimoji="1" lang="en-US" altLang="zh-TW" dirty="0" err="1" smtClean="0">
                <a:solidFill>
                  <a:schemeClr val="tx2"/>
                </a:solidFill>
              </a:rPr>
              <a:t>ibmwatson</a:t>
            </a:r>
            <a:r>
              <a:rPr kumimoji="1" lang="en-US" altLang="zh-TW" dirty="0" smtClean="0">
                <a:solidFill>
                  <a:schemeClr val="tx2"/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tx2"/>
                </a:solidFill>
              </a:rPr>
              <a:t>developercloud</a:t>
            </a:r>
            <a:r>
              <a:rPr kumimoji="1" lang="en-US" altLang="zh-TW" dirty="0" smtClean="0">
                <a:solidFill>
                  <a:schemeClr val="tx2"/>
                </a:solidFill>
              </a:rPr>
              <a:t>/retrieve-and-rank/</a:t>
            </a:r>
            <a:r>
              <a:rPr kumimoji="1" lang="en-US" altLang="zh-TW" dirty="0" err="1" smtClean="0">
                <a:solidFill>
                  <a:schemeClr val="tx2"/>
                </a:solidFill>
              </a:rPr>
              <a:t>api</a:t>
            </a:r>
            <a:r>
              <a:rPr kumimoji="1" lang="en-US" altLang="zh-TW" dirty="0" smtClean="0">
                <a:solidFill>
                  <a:schemeClr val="tx2"/>
                </a:solidFill>
              </a:rPr>
              <a:t>/v1/</a:t>
            </a:r>
            <a:endParaRPr kumimoji="1" lang="zh-TW" altLang="en-US" dirty="0">
              <a:solidFill>
                <a:schemeClr val="tx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4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3" y="3687312"/>
            <a:ext cx="7786240" cy="2667451"/>
          </a:xfrm>
          <a:prstGeom prst="rect">
            <a:avLst/>
          </a:prstGeom>
        </p:spPr>
      </p:pic>
      <p:sp>
        <p:nvSpPr>
          <p:cNvPr id="6" name="框架 5"/>
          <p:cNvSpPr/>
          <p:nvPr/>
        </p:nvSpPr>
        <p:spPr bwMode="auto">
          <a:xfrm>
            <a:off x="5125792" y="3940935"/>
            <a:ext cx="1506828" cy="48939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橢圓圖說文字 6"/>
          <p:cNvSpPr/>
          <p:nvPr/>
        </p:nvSpPr>
        <p:spPr bwMode="auto">
          <a:xfrm>
            <a:off x="5821251" y="5434885"/>
            <a:ext cx="2202287" cy="811369"/>
          </a:xfrm>
          <a:prstGeom prst="wedgeEllipseCallout">
            <a:avLst>
              <a:gd name="adj1" fmla="val -37792"/>
              <a:gd name="adj2" fmla="val -17718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從這裡選你要看的語言</a:t>
            </a:r>
          </a:p>
        </p:txBody>
      </p:sp>
    </p:spTree>
    <p:extLst>
      <p:ext uri="{BB962C8B-B14F-4D97-AF65-F5344CB8AC3E}">
        <p14:creationId xmlns:p14="http://schemas.microsoft.com/office/powerpoint/2010/main" val="9689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R&amp;R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需求： </a:t>
            </a:r>
            <a:r>
              <a:rPr kumimoji="1" lang="en-US" altLang="zh-TW" dirty="0" err="1" smtClean="0"/>
              <a:t>schema.xml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&amp; </a:t>
            </a:r>
            <a:r>
              <a:rPr kumimoji="1" lang="en-US" altLang="zh-TW" dirty="0" err="1" smtClean="0"/>
              <a:t>solrconfig.xml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在 </a:t>
            </a:r>
            <a:r>
              <a:rPr kumimoji="1" lang="en-US" altLang="zh-TW" dirty="0" smtClean="0"/>
              <a:t>schema</a:t>
            </a:r>
            <a:r>
              <a:rPr kumimoji="1" lang="zh-TW" altLang="en-US" dirty="0" smtClean="0"/>
              <a:t> 中設定你要讀入的 </a:t>
            </a:r>
            <a:r>
              <a:rPr kumimoji="1" lang="en-US" altLang="zh-TW" dirty="0" smtClean="0"/>
              <a:t>JSON</a:t>
            </a:r>
            <a:r>
              <a:rPr kumimoji="1" lang="zh-TW" altLang="en-US" dirty="0" smtClean="0"/>
              <a:t> 格式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5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2354507"/>
            <a:ext cx="7096259" cy="40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4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to use?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先前準備</a:t>
            </a:r>
          </a:p>
          <a:p>
            <a:pPr lvl="1"/>
            <a:r>
              <a:rPr kumimoji="1" lang="en-US" altLang="zh-TW" dirty="0" err="1" smtClean="0"/>
              <a:t>Bluemix</a:t>
            </a:r>
            <a:r>
              <a:rPr kumimoji="1" lang="en-US" altLang="zh-TW" dirty="0" smtClean="0"/>
              <a:t> account</a:t>
            </a:r>
          </a:p>
          <a:p>
            <a:pPr lvl="1"/>
            <a:r>
              <a:rPr kumimoji="1" lang="en-US" altLang="zh-TW" dirty="0" smtClean="0"/>
              <a:t>Curl –v </a:t>
            </a:r>
          </a:p>
          <a:p>
            <a:pPr lvl="1"/>
            <a:r>
              <a:rPr kumimoji="1" lang="en-US" altLang="zh-TW" dirty="0" smtClean="0"/>
              <a:t>Python –version</a:t>
            </a:r>
          </a:p>
          <a:p>
            <a:r>
              <a:rPr kumimoji="1" lang="zh-TW" altLang="en-US" dirty="0" smtClean="0"/>
              <a:t>建立</a:t>
            </a:r>
            <a:r>
              <a:rPr kumimoji="1" lang="en-US" altLang="zh-TW" dirty="0" smtClean="0"/>
              <a:t>Service</a:t>
            </a:r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6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69" y="3195956"/>
            <a:ext cx="5950039" cy="34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取得服務的認證帳密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7</a:t>
            </a:fld>
            <a:endParaRPr lang="en-US" altLang="zh-TW"/>
          </a:p>
        </p:txBody>
      </p:sp>
      <p:grpSp>
        <p:nvGrpSpPr>
          <p:cNvPr id="8" name="群組 7"/>
          <p:cNvGrpSpPr/>
          <p:nvPr/>
        </p:nvGrpSpPr>
        <p:grpSpPr>
          <a:xfrm>
            <a:off x="2555101" y="1874838"/>
            <a:ext cx="6314262" cy="3946414"/>
            <a:chOff x="2555101" y="1874838"/>
            <a:chExt cx="6314262" cy="394641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101" y="1874838"/>
              <a:ext cx="6314262" cy="3946414"/>
            </a:xfrm>
            <a:prstGeom prst="rect">
              <a:avLst/>
            </a:prstGeom>
          </p:spPr>
        </p:pic>
        <p:sp>
          <p:nvSpPr>
            <p:cNvPr id="6" name="圓角化單一角落矩形 5"/>
            <p:cNvSpPr/>
            <p:nvPr/>
          </p:nvSpPr>
          <p:spPr bwMode="auto">
            <a:xfrm>
              <a:off x="4340180" y="4829577"/>
              <a:ext cx="824248" cy="103031"/>
            </a:xfrm>
            <a:prstGeom prst="round1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圓角化單一角落矩形 6"/>
            <p:cNvSpPr/>
            <p:nvPr/>
          </p:nvSpPr>
          <p:spPr bwMode="auto">
            <a:xfrm>
              <a:off x="4439963" y="4981310"/>
              <a:ext cx="2544538" cy="145369"/>
            </a:xfrm>
            <a:prstGeom prst="round1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" name="橢圓圖說文字 8"/>
          <p:cNvSpPr/>
          <p:nvPr/>
        </p:nvSpPr>
        <p:spPr bwMode="auto">
          <a:xfrm>
            <a:off x="373487" y="3940935"/>
            <a:ext cx="2081831" cy="1113059"/>
          </a:xfrm>
          <a:prstGeom prst="wedgeEllipseCallout">
            <a:avLst>
              <a:gd name="adj1" fmla="val 103386"/>
              <a:gd name="adj2" fmla="val 39837"/>
            </a:avLst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記錄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password</a:t>
            </a:r>
            <a:r>
              <a:rPr kumimoji="0" lang="en-US" altLang="zh-TW" sz="1600" b="0" i="0" u="none" strike="noStrike" cap="none" normalizeH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 &amp; username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建立</a:t>
            </a:r>
            <a:r>
              <a:rPr kumimoji="1" lang="en-US" altLang="zh-TW" dirty="0" smtClean="0"/>
              <a:t>Cluster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在使用</a:t>
            </a:r>
            <a:r>
              <a:rPr kumimoji="1" lang="en-US" altLang="zh-TW" dirty="0" smtClean="0"/>
              <a:t> R&amp;R </a:t>
            </a:r>
            <a:r>
              <a:rPr kumimoji="1" lang="zh-TW" altLang="en-US" dirty="0" smtClean="0"/>
              <a:t>之前，需要建立</a:t>
            </a:r>
            <a:r>
              <a:rPr kumimoji="1" lang="en-US" altLang="zh-TW" dirty="0" err="1" smtClean="0"/>
              <a:t>Solr</a:t>
            </a:r>
            <a:r>
              <a:rPr kumimoji="1" lang="en-US" altLang="zh-TW" dirty="0" smtClean="0"/>
              <a:t> cluster</a:t>
            </a:r>
            <a:r>
              <a:rPr kumimoji="1" lang="zh-TW" altLang="en-US" dirty="0" smtClean="0"/>
              <a:t>， </a:t>
            </a:r>
            <a:r>
              <a:rPr kumimoji="1" lang="en-US" altLang="zh-TW" dirty="0" err="1" smtClean="0"/>
              <a:t>Solr</a:t>
            </a:r>
            <a:r>
              <a:rPr kumimoji="1" lang="en-US" altLang="zh-TW" dirty="0" smtClean="0"/>
              <a:t> cluster </a:t>
            </a:r>
            <a:r>
              <a:rPr kumimoji="1" lang="zh-TW" altLang="en-US" dirty="0" smtClean="0"/>
              <a:t>會管理你的 </a:t>
            </a:r>
            <a:r>
              <a:rPr kumimoji="1" lang="en-US" altLang="zh-TW" dirty="0" smtClean="0"/>
              <a:t>search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collection (</a:t>
            </a:r>
            <a:r>
              <a:rPr kumimoji="1" lang="zh-TW" altLang="en-US" dirty="0" smtClean="0"/>
              <a:t>稍後會建立</a:t>
            </a:r>
            <a:r>
              <a:rPr kumimoji="1" lang="en-US" altLang="zh-TW" dirty="0" smtClean="0"/>
              <a:t>)</a:t>
            </a:r>
            <a:endParaRPr kumimoji="1" lang="zh-TW" altLang="en-US" dirty="0" smtClean="0"/>
          </a:p>
          <a:p>
            <a:r>
              <a:rPr kumimoji="1" lang="en-US" altLang="zh-TW" dirty="0" smtClean="0"/>
              <a:t> </a:t>
            </a:r>
            <a:r>
              <a:rPr lang="en-US" altLang="zh-TW" dirty="0"/>
              <a:t>$ curl -X POST -u </a:t>
            </a:r>
            <a:r>
              <a:rPr lang="en-US" altLang="zh-TW" dirty="0" smtClean="0"/>
              <a:t>“{</a:t>
            </a:r>
            <a:r>
              <a:rPr lang="en-US" altLang="zh-TW" dirty="0"/>
              <a:t>username</a:t>
            </a:r>
            <a:r>
              <a:rPr lang="en-US" altLang="zh-TW" dirty="0" smtClean="0"/>
              <a:t>}”:“{</a:t>
            </a:r>
            <a:r>
              <a:rPr lang="en-US" altLang="zh-TW" dirty="0"/>
              <a:t>password</a:t>
            </a:r>
            <a:r>
              <a:rPr lang="en-US" altLang="zh-TW" dirty="0" smtClean="0"/>
              <a:t>}” “https</a:t>
            </a:r>
            <a:r>
              <a:rPr lang="en-US" altLang="zh-TW" dirty="0"/>
              <a:t>://</a:t>
            </a:r>
            <a:r>
              <a:rPr lang="en-US" altLang="zh-TW" dirty="0" err="1" smtClean="0"/>
              <a:t>gateway.watsonplatform.net</a:t>
            </a:r>
            <a:r>
              <a:rPr lang="en-US" altLang="zh-TW" dirty="0" smtClean="0"/>
              <a:t>/retrieve-and-rank/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/v1/</a:t>
            </a:r>
            <a:r>
              <a:rPr lang="en-US" altLang="zh-TW" dirty="0" err="1" smtClean="0"/>
              <a:t>solr_clusters</a:t>
            </a:r>
            <a:r>
              <a:rPr lang="en-US" altLang="zh-TW" dirty="0" smtClean="0"/>
              <a:t>” </a:t>
            </a:r>
            <a:r>
              <a:rPr lang="en-US" altLang="zh-TW" dirty="0"/>
              <a:t>-d </a:t>
            </a:r>
            <a:r>
              <a:rPr lang="en-US" altLang="zh-TW" dirty="0" smtClean="0"/>
              <a:t>“” </a:t>
            </a:r>
            <a:endParaRPr lang="zh-TW" altLang="en-US" dirty="0" smtClean="0"/>
          </a:p>
          <a:p>
            <a:pPr lvl="1"/>
            <a:r>
              <a:rPr kumimoji="1" lang="en-US" altLang="zh-TW" dirty="0" smtClean="0"/>
              <a:t>Username &amp; password </a:t>
            </a:r>
            <a:r>
              <a:rPr kumimoji="1" lang="zh-TW" altLang="en-US" dirty="0" smtClean="0"/>
              <a:t>就是剛剛取得的權限</a:t>
            </a:r>
          </a:p>
          <a:p>
            <a:endParaRPr kumimoji="1" lang="zh-TW" altLang="en-US" dirty="0"/>
          </a:p>
          <a:p>
            <a:r>
              <a:rPr kumimoji="1" lang="en-US" altLang="zh-TW" dirty="0" smtClean="0"/>
              <a:t>Response </a:t>
            </a:r>
            <a:r>
              <a:rPr kumimoji="1" lang="zh-TW" altLang="en-US" dirty="0" smtClean="0"/>
              <a:t>中會有</a:t>
            </a:r>
            <a:r>
              <a:rPr kumimoji="1" lang="en-US" altLang="zh-TW" dirty="0" err="1" smtClean="0"/>
              <a:t>solr_cluster_id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請將它記錄下來，稍後會再用到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8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33" y="4293495"/>
            <a:ext cx="4332665" cy="177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建立</a:t>
            </a:r>
            <a:r>
              <a:rPr kumimoji="1" lang="en-US" altLang="zh-TW" dirty="0" smtClean="0"/>
              <a:t>collection &amp; </a:t>
            </a:r>
            <a:r>
              <a:rPr kumimoji="1" lang="zh-TW" altLang="en-US" dirty="0" smtClean="0"/>
              <a:t>加入要學習的</a:t>
            </a:r>
            <a:r>
              <a:rPr kumimoji="1" lang="en-US" altLang="zh-TW" dirty="0" smtClean="0"/>
              <a:t>documents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Solr</a:t>
            </a:r>
            <a:r>
              <a:rPr kumimoji="1" lang="en-US" altLang="zh-TW" dirty="0" smtClean="0"/>
              <a:t> collection </a:t>
            </a:r>
            <a:r>
              <a:rPr kumimoji="1" lang="zh-TW" altLang="en-US" dirty="0" smtClean="0"/>
              <a:t>是一個</a:t>
            </a:r>
            <a:r>
              <a:rPr kumimoji="1" lang="en-US" altLang="zh-TW" dirty="0" smtClean="0"/>
              <a:t> documents data 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 index</a:t>
            </a:r>
            <a:r>
              <a:rPr kumimoji="1" lang="zh-TW" altLang="en-US" dirty="0" smtClean="0"/>
              <a:t>，所以在這邊我們需要準備好要上傳</a:t>
            </a:r>
            <a:r>
              <a:rPr kumimoji="1" lang="en-US" altLang="zh-TW" dirty="0" smtClean="0"/>
              <a:t>collection &amp; documents</a:t>
            </a:r>
          </a:p>
          <a:p>
            <a:pPr marL="688975" lvl="1" indent="-342900">
              <a:buFont typeface="+mj-lt"/>
              <a:buAutoNum type="arabicPeriod"/>
            </a:pPr>
            <a:r>
              <a:rPr kumimoji="1" lang="zh-TW" altLang="en-US" dirty="0" smtClean="0"/>
              <a:t>確認剛剛建立的</a:t>
            </a:r>
            <a:r>
              <a:rPr kumimoji="1" lang="en-US" altLang="zh-TW" dirty="0" smtClean="0"/>
              <a:t>cluster </a:t>
            </a:r>
            <a:r>
              <a:rPr kumimoji="1" lang="zh-TW" altLang="en-US" dirty="0" smtClean="0"/>
              <a:t>的狀態</a:t>
            </a:r>
          </a:p>
          <a:p>
            <a:pPr marL="1035050" lvl="2" indent="-342900">
              <a:buFont typeface="Arial" charset="0"/>
              <a:buChar char="•"/>
            </a:pPr>
            <a:r>
              <a:rPr lang="en-US" altLang="zh-TW" dirty="0"/>
              <a:t>curl -u </a:t>
            </a:r>
            <a:r>
              <a:rPr lang="en-US" altLang="zh-TW" dirty="0" smtClean="0"/>
              <a:t>“{</a:t>
            </a:r>
            <a:r>
              <a:rPr lang="en-US" altLang="zh-TW" dirty="0"/>
              <a:t>username</a:t>
            </a:r>
            <a:r>
              <a:rPr lang="en-US" altLang="zh-TW" dirty="0" smtClean="0"/>
              <a:t>}”:“{</a:t>
            </a:r>
            <a:r>
              <a:rPr lang="en-US" altLang="zh-TW" dirty="0"/>
              <a:t>password</a:t>
            </a:r>
            <a:r>
              <a:rPr lang="en-US" altLang="zh-TW" dirty="0" smtClean="0"/>
              <a:t>}” </a:t>
            </a:r>
            <a:r>
              <a:rPr lang="en-US" altLang="zh-TW" dirty="0" smtClean="0">
                <a:hlinkClick r:id="rId2" invalidUrl="https://gateway.watsonplatform.net/retrieve-and-rank/api/v1/solr_clusters/{solr_cluster_id}"/>
              </a:rPr>
              <a:t>https</a:t>
            </a:r>
            <a:r>
              <a:rPr lang="en-US" altLang="zh-TW" dirty="0">
                <a:hlinkClick r:id="rId3" invalidUrl="https://gateway.watsonplatform.net/retrieve-and-rank/api/v1/solr_clusters/{solr_cluster_id}"/>
              </a:rPr>
              <a:t>://gateway.watsonplatform.net/retrieve-and-rank/api/v1/solr_clusters/{solr_cluster_id</a:t>
            </a:r>
            <a:r>
              <a:rPr lang="en-US" altLang="zh-TW" dirty="0" smtClean="0">
                <a:hlinkClick r:id="rId4" invalidUrl="https://gateway.watsonplatform.net/retrieve-and-rank/api/v1/solr_clusters/{solr_cluster_id}"/>
              </a:rPr>
              <a:t>}</a:t>
            </a:r>
            <a:endParaRPr lang="en-US" altLang="zh-TW" dirty="0" smtClean="0"/>
          </a:p>
          <a:p>
            <a:pPr marL="1035050" lvl="2" indent="-342900">
              <a:buFont typeface="Arial" charset="0"/>
              <a:buChar char="•"/>
            </a:pPr>
            <a:r>
              <a:rPr lang="zh-TW" altLang="en-US" dirty="0" smtClean="0"/>
              <a:t>等到剛剛的</a:t>
            </a:r>
            <a:r>
              <a:rPr lang="en-US" altLang="zh-TW" dirty="0" smtClean="0"/>
              <a:t>cluster </a:t>
            </a:r>
            <a:r>
              <a:rPr lang="zh-TW" altLang="en-US" dirty="0" smtClean="0"/>
              <a:t>變成 </a:t>
            </a:r>
            <a:r>
              <a:rPr lang="en-US" altLang="zh-TW" dirty="0" smtClean="0"/>
              <a:t>READY</a:t>
            </a:r>
          </a:p>
          <a:p>
            <a:pPr marL="1035050" lvl="2" indent="-342900">
              <a:buFont typeface="Arial" charset="0"/>
              <a:buChar char="•"/>
            </a:pPr>
            <a:endParaRPr lang="en-US" altLang="zh-TW" dirty="0"/>
          </a:p>
          <a:p>
            <a:pPr marL="1035050" lvl="2" indent="-342900">
              <a:buFont typeface="Arial" charset="0"/>
              <a:buChar char="•"/>
            </a:pPr>
            <a:endParaRPr lang="en-US" altLang="zh-TW" dirty="0" smtClean="0"/>
          </a:p>
          <a:p>
            <a:pPr marL="1035050" lvl="2" indent="-342900">
              <a:buFont typeface="Arial" charset="0"/>
              <a:buChar char="•"/>
            </a:pPr>
            <a:endParaRPr lang="en-US" altLang="zh-TW" dirty="0"/>
          </a:p>
          <a:p>
            <a:pPr marL="1035050" lvl="2" indent="-342900">
              <a:buFont typeface="Arial" charset="0"/>
              <a:buChar char="•"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9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961" y="3638868"/>
            <a:ext cx="4483458" cy="15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</TotalTime>
  <Words>762</Words>
  <Application>Microsoft Macintosh PowerPoint</Application>
  <PresentationFormat>如螢幕大小 (4:3)</PresentationFormat>
  <Paragraphs>94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ＭＳ Ｐゴシック</vt:lpstr>
      <vt:lpstr>Wingdings</vt:lpstr>
      <vt:lpstr>新細明體</vt:lpstr>
      <vt:lpstr>Arial</vt:lpstr>
      <vt:lpstr>January 2013</vt:lpstr>
      <vt:lpstr>Bluemix - Retrieve&amp;Rank</vt:lpstr>
      <vt:lpstr>What’s R&amp;R?</vt:lpstr>
      <vt:lpstr>基本介紹</vt:lpstr>
      <vt:lpstr>建立服務</vt:lpstr>
      <vt:lpstr>Using R&amp;R</vt:lpstr>
      <vt:lpstr>How to use?</vt:lpstr>
      <vt:lpstr>PowerPoint 簡報</vt:lpstr>
      <vt:lpstr>建立Cluster</vt:lpstr>
      <vt:lpstr>建立collection &amp; 加入要學習的documents</vt:lpstr>
      <vt:lpstr>PowerPoint 簡報</vt:lpstr>
      <vt:lpstr>設定document 內容</vt:lpstr>
      <vt:lpstr>Training ranker!!!</vt:lpstr>
      <vt:lpstr>Training</vt:lpstr>
      <vt:lpstr>Test your API</vt:lpstr>
      <vt:lpstr>Exercise :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eSUN API with Node-RED</dc:title>
  <dc:creator>劉晉睿</dc:creator>
  <cp:lastModifiedBy>劉晉睿</cp:lastModifiedBy>
  <cp:revision>33</cp:revision>
  <dcterms:created xsi:type="dcterms:W3CDTF">2016-05-04T00:40:55Z</dcterms:created>
  <dcterms:modified xsi:type="dcterms:W3CDTF">2016-05-05T12:48:21Z</dcterms:modified>
</cp:coreProperties>
</file>