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80" r:id="rId3"/>
    <p:sldId id="281" r:id="rId4"/>
    <p:sldId id="282" r:id="rId5"/>
    <p:sldId id="304" r:id="rId6"/>
    <p:sldId id="305" r:id="rId7"/>
    <p:sldId id="283" r:id="rId8"/>
    <p:sldId id="284" r:id="rId9"/>
    <p:sldId id="285" r:id="rId10"/>
    <p:sldId id="286" r:id="rId11"/>
    <p:sldId id="287" r:id="rId12"/>
    <p:sldId id="306" r:id="rId13"/>
    <p:sldId id="30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099930"/>
            <a:ext cx="10018713" cy="5367131"/>
          </a:xfrm>
        </p:spPr>
        <p:txBody>
          <a:bodyPr>
            <a:normAutofit/>
          </a:bodyPr>
          <a:lstStyle/>
          <a:p>
            <a:pPr marL="0" indent="0">
              <a:buNone/>
            </a:pPr>
            <a:endParaRPr lang="es-MX" dirty="0"/>
          </a:p>
          <a:p>
            <a:pPr marL="0" indent="0">
              <a:buNone/>
            </a:pPr>
            <a:r>
              <a:rPr lang="es-MX" dirty="0"/>
              <a:t>La raíz de una ecuación se define como el número para el cuál la gráfica de esta, cruza con el eje “x”. También se dice que es el número que al sustituirlo en ella la vuelve cero. </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3383401" y="2480015"/>
            <a:ext cx="5071281" cy="3639431"/>
          </a:xfrm>
          <a:prstGeom prst="rect">
            <a:avLst/>
          </a:prstGeom>
          <a:noFill/>
          <a:ln>
            <a:noFill/>
          </a:ln>
        </p:spPr>
      </p:pic>
    </p:spTree>
    <p:extLst>
      <p:ext uri="{BB962C8B-B14F-4D97-AF65-F5344CB8AC3E}">
        <p14:creationId xmlns:p14="http://schemas.microsoft.com/office/powerpoint/2010/main" val="2096351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842051"/>
            <a:ext cx="10018713" cy="4625009"/>
          </a:xfrm>
        </p:spPr>
        <p:txBody>
          <a:bodyPr>
            <a:normAutofit lnSpcReduction="10000"/>
          </a:bodyPr>
          <a:lstStyle/>
          <a:p>
            <a:pPr>
              <a:buFont typeface="Arial" panose="020B0604020202020204" pitchFamily="34" charset="0"/>
              <a:buChar char="•"/>
            </a:pPr>
            <a:r>
              <a:rPr lang="es-MX" dirty="0"/>
              <a:t>Método de Bisección. Implementación en MATLAB.</a:t>
            </a:r>
          </a:p>
          <a:p>
            <a:pPr marL="0" indent="0">
              <a:buNone/>
            </a:pPr>
            <a:r>
              <a:rPr lang="es-MX" dirty="0"/>
              <a:t>Para probar el ejemplo 1, se debe escribir otra función (otro script) donde quede almacenada la función a la cuál se le quiere determinar la raíz.</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Una vez escrita esta función, en la ventana de comandos de MATLAB, se debe mandar llamar a la función </a:t>
            </a:r>
            <a:r>
              <a:rPr lang="es-MX" dirty="0" err="1"/>
              <a:t>bisect</a:t>
            </a:r>
            <a:r>
              <a:rPr lang="es-MX" dirty="0"/>
              <a:t>, dentro de la cual se manda llamar también la función “fun2”.</a:t>
            </a:r>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4595630" y="2343607"/>
            <a:ext cx="3201133" cy="1810948"/>
          </a:xfrm>
          <a:prstGeom prst="rect">
            <a:avLst/>
          </a:prstGeom>
          <a:noFill/>
          <a:ln>
            <a:noFill/>
          </a:ln>
        </p:spPr>
      </p:pic>
    </p:spTree>
    <p:extLst>
      <p:ext uri="{BB962C8B-B14F-4D97-AF65-F5344CB8AC3E}">
        <p14:creationId xmlns:p14="http://schemas.microsoft.com/office/powerpoint/2010/main" val="137104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755375"/>
            <a:ext cx="10018713" cy="5711686"/>
          </a:xfrm>
        </p:spPr>
        <p:txBody>
          <a:bodyPr>
            <a:normAutofit/>
          </a:bodyPr>
          <a:lstStyle/>
          <a:p>
            <a:pPr>
              <a:buFont typeface="Arial" panose="020B0604020202020204" pitchFamily="34" charset="0"/>
              <a:buChar char="•"/>
            </a:pPr>
            <a:r>
              <a:rPr lang="es-MX" dirty="0"/>
              <a:t>Método de Bisección. Implementación en MATLAB.</a:t>
            </a:r>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La función entrega como resultado c, que es la raíz aproximada, </a:t>
            </a:r>
            <a:r>
              <a:rPr lang="es-MX" dirty="0" err="1"/>
              <a:t>err</a:t>
            </a:r>
            <a:r>
              <a:rPr lang="es-MX" dirty="0"/>
              <a:t> que es el error porcentual, y la función evaluada en la raíz aproximada.</a:t>
            </a:r>
          </a:p>
          <a:p>
            <a:pPr marL="0" indent="0">
              <a:buNone/>
            </a:pPr>
            <a:endParaRPr lang="es-MX"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4293601" y="1273664"/>
            <a:ext cx="3992270" cy="3776638"/>
          </a:xfrm>
          <a:prstGeom prst="rect">
            <a:avLst/>
          </a:prstGeom>
          <a:noFill/>
          <a:ln>
            <a:noFill/>
          </a:ln>
        </p:spPr>
      </p:pic>
    </p:spTree>
    <p:extLst>
      <p:ext uri="{BB962C8B-B14F-4D97-AF65-F5344CB8AC3E}">
        <p14:creationId xmlns:p14="http://schemas.microsoft.com/office/powerpoint/2010/main" val="418362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755375"/>
            <a:ext cx="10018713" cy="5711686"/>
          </a:xfrm>
        </p:spPr>
        <p:txBody>
          <a:bodyPr>
            <a:normAutofit/>
          </a:bodyPr>
          <a:lstStyle/>
          <a:p>
            <a:pPr>
              <a:buFont typeface="Arial" panose="020B0604020202020204" pitchFamily="34" charset="0"/>
              <a:buChar char="•"/>
            </a:pPr>
            <a:r>
              <a:rPr lang="es-MX" dirty="0"/>
              <a:t>Método de Bisección. Implementación en </a:t>
            </a:r>
            <a:r>
              <a:rPr lang="es-MX" dirty="0" smtClean="0"/>
              <a:t>MATLAB (FORMA 2).</a:t>
            </a: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3" name="Imagen 2"/>
          <p:cNvPicPr>
            <a:picLocks noChangeAspect="1"/>
          </p:cNvPicPr>
          <p:nvPr/>
        </p:nvPicPr>
        <p:blipFill>
          <a:blip r:embed="rId2"/>
          <a:stretch>
            <a:fillRect/>
          </a:stretch>
        </p:blipFill>
        <p:spPr>
          <a:xfrm>
            <a:off x="1752734" y="1186108"/>
            <a:ext cx="9468259" cy="5568778"/>
          </a:xfrm>
          <a:prstGeom prst="rect">
            <a:avLst/>
          </a:prstGeom>
        </p:spPr>
      </p:pic>
    </p:spTree>
    <p:extLst>
      <p:ext uri="{BB962C8B-B14F-4D97-AF65-F5344CB8AC3E}">
        <p14:creationId xmlns:p14="http://schemas.microsoft.com/office/powerpoint/2010/main" val="426082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10587"/>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2299063"/>
            <a:ext cx="10018713" cy="4167997"/>
          </a:xfrm>
        </p:spPr>
        <p:txBody>
          <a:bodyPr>
            <a:normAutofit/>
          </a:bodyPr>
          <a:lstStyle/>
          <a:p>
            <a:pPr>
              <a:buFont typeface="Arial" panose="020B0604020202020204" pitchFamily="34" charset="0"/>
              <a:buChar char="•"/>
            </a:pPr>
            <a:r>
              <a:rPr lang="es-MX" dirty="0" smtClean="0"/>
              <a:t>Al correrlo se tiene:</a:t>
            </a:r>
          </a:p>
          <a:p>
            <a:pPr>
              <a:buFont typeface="Arial" panose="020B0604020202020204" pitchFamily="34" charset="0"/>
              <a:buChar char="•"/>
            </a:pPr>
            <a:endParaRPr lang="es-MX" dirty="0"/>
          </a:p>
          <a:p>
            <a:pPr>
              <a:buFont typeface="Arial" panose="020B0604020202020204" pitchFamily="34" charset="0"/>
              <a:buChar char="•"/>
            </a:pPr>
            <a:r>
              <a:rPr lang="es-MX" dirty="0" smtClean="0"/>
              <a:t>Además que entrega una gráfica respectiva de la función.</a:t>
            </a:r>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1243820" y="2464791"/>
            <a:ext cx="10259201" cy="3636509"/>
          </a:xfrm>
          <a:prstGeom prst="rect">
            <a:avLst/>
          </a:prstGeom>
        </p:spPr>
      </p:pic>
    </p:spTree>
    <p:extLst>
      <p:ext uri="{BB962C8B-B14F-4D97-AF65-F5344CB8AC3E}">
        <p14:creationId xmlns:p14="http://schemas.microsoft.com/office/powerpoint/2010/main" val="130690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2690191"/>
            <a:ext cx="10018713" cy="2955235"/>
          </a:xfrm>
        </p:spPr>
        <p:txBody>
          <a:bodyPr>
            <a:normAutofit/>
          </a:bodyPr>
          <a:lstStyle/>
          <a:p>
            <a:pPr>
              <a:buFont typeface="Arial" panose="020B0604020202020204" pitchFamily="34" charset="0"/>
              <a:buChar char="•"/>
            </a:pPr>
            <a:r>
              <a:rPr lang="es-MX" dirty="0"/>
              <a:t>Método de la regla Falsa.</a:t>
            </a:r>
          </a:p>
          <a:p>
            <a:pPr marL="0" indent="0" algn="just">
              <a:buNone/>
            </a:pPr>
            <a:r>
              <a:rPr lang="es-MX" dirty="0"/>
              <a:t>Este algoritmo se basa en una visualización gráfica, uniendo a los valores que encierran a la raíz a través de una recta en lugar de una curva. La intersección de esta línea con el eje “x” representa una mejor aproximación de la raíz. </a:t>
            </a:r>
            <a:r>
              <a:rPr lang="es-MX" dirty="0" smtClean="0"/>
              <a:t>El </a:t>
            </a:r>
            <a:r>
              <a:rPr lang="es-MX" dirty="0"/>
              <a:t>hecho de que se reemplace la curva por una línea recta da una falsa posición de la raíz.</a:t>
            </a:r>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3" name="Imagen 2"/>
          <p:cNvPicPr>
            <a:picLocks noChangeAspect="1"/>
          </p:cNvPicPr>
          <p:nvPr/>
        </p:nvPicPr>
        <p:blipFill>
          <a:blip r:embed="rId2"/>
          <a:stretch>
            <a:fillRect/>
          </a:stretch>
        </p:blipFill>
        <p:spPr>
          <a:xfrm>
            <a:off x="4567676" y="3031953"/>
            <a:ext cx="3732263" cy="3542688"/>
          </a:xfrm>
          <a:prstGeom prst="rect">
            <a:avLst/>
          </a:prstGeom>
        </p:spPr>
      </p:pic>
    </p:spTree>
    <p:extLst>
      <p:ext uri="{BB962C8B-B14F-4D97-AF65-F5344CB8AC3E}">
        <p14:creationId xmlns:p14="http://schemas.microsoft.com/office/powerpoint/2010/main" val="71937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2690191"/>
            <a:ext cx="10018713" cy="2955235"/>
          </a:xfrm>
        </p:spPr>
        <p:txBody>
          <a:bodyPr>
            <a:normAutofit/>
          </a:bodyPr>
          <a:lstStyle/>
          <a:p>
            <a:pPr>
              <a:buFont typeface="Arial" panose="020B0604020202020204" pitchFamily="34" charset="0"/>
              <a:buChar char="•"/>
            </a:pPr>
            <a:r>
              <a:rPr lang="es-MX" dirty="0"/>
              <a:t>Método de la regla Falsa.</a:t>
            </a:r>
          </a:p>
          <a:p>
            <a:pPr marL="0" indent="0" algn="just">
              <a:buNone/>
            </a:pPr>
            <a:r>
              <a:rPr lang="es-MX" dirty="0"/>
              <a:t>Algoritmo:</a:t>
            </a:r>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654314" y="2888492"/>
            <a:ext cx="10848707" cy="2204012"/>
          </a:xfrm>
          <a:prstGeom prst="rect">
            <a:avLst/>
          </a:prstGeom>
        </p:spPr>
      </p:pic>
    </p:spTree>
    <p:extLst>
      <p:ext uri="{BB962C8B-B14F-4D97-AF65-F5344CB8AC3E}">
        <p14:creationId xmlns:p14="http://schemas.microsoft.com/office/powerpoint/2010/main" val="36798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Cerrados.</a:t>
            </a:r>
          </a:p>
          <a:p>
            <a:pPr marL="0" indent="0">
              <a:buNone/>
            </a:pPr>
            <a:r>
              <a:rPr lang="es-MX" dirty="0"/>
              <a:t>Método de la Regla Falsa.</a:t>
            </a:r>
          </a:p>
          <a:p>
            <a:pPr marL="0" indent="0">
              <a:buNone/>
            </a:pPr>
            <a:r>
              <a:rPr lang="es-MX" dirty="0"/>
              <a:t>Ejemplo: Encuentre una raíz para la ecuación: x^2-5x-14</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521309" y="2769881"/>
            <a:ext cx="11520635" cy="3405214"/>
          </a:xfrm>
          <a:prstGeom prst="rect">
            <a:avLst/>
          </a:prstGeom>
        </p:spPr>
      </p:pic>
    </p:spTree>
    <p:extLst>
      <p:ext uri="{BB962C8B-B14F-4D97-AF65-F5344CB8AC3E}">
        <p14:creationId xmlns:p14="http://schemas.microsoft.com/office/powerpoint/2010/main" val="200806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Cerrados.</a:t>
            </a:r>
          </a:p>
          <a:p>
            <a:pPr marL="0" indent="0">
              <a:buNone/>
            </a:pPr>
            <a:r>
              <a:rPr lang="es-MX" dirty="0"/>
              <a:t>Método de la Regla Falsa.</a:t>
            </a:r>
          </a:p>
          <a:p>
            <a:pPr marL="0" indent="0">
              <a:buNone/>
            </a:pPr>
            <a:r>
              <a:rPr lang="es-MX" dirty="0"/>
              <a:t>Ejemplo: Encuentre una raíz para la ecuación: </a:t>
            </a:r>
            <a:r>
              <a:rPr lang="es-MX" dirty="0" err="1"/>
              <a:t>xsen</a:t>
            </a:r>
            <a:r>
              <a:rPr lang="es-MX" dirty="0"/>
              <a:t>(x) - 1</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521309" y="2769881"/>
            <a:ext cx="11520635" cy="3405214"/>
          </a:xfrm>
          <a:prstGeom prst="rect">
            <a:avLst/>
          </a:prstGeom>
        </p:spPr>
      </p:pic>
    </p:spTree>
    <p:extLst>
      <p:ext uri="{BB962C8B-B14F-4D97-AF65-F5344CB8AC3E}">
        <p14:creationId xmlns:p14="http://schemas.microsoft.com/office/powerpoint/2010/main" val="206877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2690191"/>
            <a:ext cx="10018713" cy="2955235"/>
          </a:xfrm>
        </p:spPr>
        <p:txBody>
          <a:bodyPr>
            <a:normAutofit/>
          </a:bodyPr>
          <a:lstStyle/>
          <a:p>
            <a:pPr>
              <a:buFont typeface="Arial" panose="020B0604020202020204" pitchFamily="34" charset="0"/>
              <a:buChar char="•"/>
            </a:pPr>
            <a:r>
              <a:rPr lang="es-MX" dirty="0"/>
              <a:t>Método de la regla Falsa. Implementación en MATLAB.</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3626557" y="1268534"/>
            <a:ext cx="5193886" cy="5413619"/>
          </a:xfrm>
          <a:prstGeom prst="rect">
            <a:avLst/>
          </a:prstGeom>
          <a:noFill/>
          <a:ln>
            <a:noFill/>
          </a:ln>
        </p:spPr>
      </p:pic>
    </p:spTree>
    <p:extLst>
      <p:ext uri="{BB962C8B-B14F-4D97-AF65-F5344CB8AC3E}">
        <p14:creationId xmlns:p14="http://schemas.microsoft.com/office/powerpoint/2010/main" val="160610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marL="0" indent="0" algn="just">
              <a:buNone/>
            </a:pPr>
            <a:r>
              <a:rPr lang="es-MX" dirty="0"/>
              <a:t>Se basan en fórmulas que requieren únicamente de un solo valor de inicio, o que empieza en un par de ellos, pero no necesariamente encierran a la raíz. En ocasiones se alejan de la raíz, pero si convergen lo hacen muy rápido.</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3" name="Imagen 2"/>
          <p:cNvPicPr>
            <a:picLocks noChangeAspect="1"/>
          </p:cNvPicPr>
          <p:nvPr/>
        </p:nvPicPr>
        <p:blipFill>
          <a:blip r:embed="rId2"/>
          <a:stretch>
            <a:fillRect/>
          </a:stretch>
        </p:blipFill>
        <p:spPr>
          <a:xfrm>
            <a:off x="4271083" y="2885661"/>
            <a:ext cx="4071059" cy="3875236"/>
          </a:xfrm>
          <a:prstGeom prst="rect">
            <a:avLst/>
          </a:prstGeom>
        </p:spPr>
      </p:pic>
    </p:spTree>
    <p:extLst>
      <p:ext uri="{BB962C8B-B14F-4D97-AF65-F5344CB8AC3E}">
        <p14:creationId xmlns:p14="http://schemas.microsoft.com/office/powerpoint/2010/main" val="260509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Cerrados.</a:t>
            </a:r>
          </a:p>
          <a:p>
            <a:pPr marL="0" indent="0">
              <a:buNone/>
            </a:pPr>
            <a:r>
              <a:rPr lang="es-MX" dirty="0"/>
              <a:t>Estos métodos aprovechan el hecho de que una función cambia de signo en la vecindad de una raíz.</a:t>
            </a:r>
          </a:p>
          <a:p>
            <a:pPr marL="0" indent="0">
              <a:buNone/>
            </a:pPr>
            <a:r>
              <a:rPr lang="es-MX" dirty="0"/>
              <a:t>Requieren de dos puntos iniciales cuya característica es que encierren a la raíz.</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3750505" y="3203378"/>
            <a:ext cx="5252818" cy="3263683"/>
          </a:xfrm>
          <a:prstGeom prst="rect">
            <a:avLst/>
          </a:prstGeom>
          <a:noFill/>
          <a:ln>
            <a:noFill/>
          </a:ln>
        </p:spPr>
      </p:pic>
    </p:spTree>
    <p:extLst>
      <p:ext uri="{BB962C8B-B14F-4D97-AF65-F5344CB8AC3E}">
        <p14:creationId xmlns:p14="http://schemas.microsoft.com/office/powerpoint/2010/main" val="3372501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a:buFont typeface="Arial" panose="020B0604020202020204" pitchFamily="34" charset="0"/>
              <a:buChar char="•"/>
            </a:pPr>
            <a:r>
              <a:rPr lang="es-MX" dirty="0"/>
              <a:t>Método del punto fijo.</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849849" y="2766426"/>
            <a:ext cx="11275640" cy="1242866"/>
          </a:xfrm>
          <a:prstGeom prst="rect">
            <a:avLst/>
          </a:prstGeom>
        </p:spPr>
      </p:pic>
    </p:spTree>
    <p:extLst>
      <p:ext uri="{BB962C8B-B14F-4D97-AF65-F5344CB8AC3E}">
        <p14:creationId xmlns:p14="http://schemas.microsoft.com/office/powerpoint/2010/main" val="307442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a:buFont typeface="Arial" panose="020B0604020202020204" pitchFamily="34" charset="0"/>
              <a:buChar char="•"/>
            </a:pPr>
            <a:r>
              <a:rPr lang="es-MX" dirty="0"/>
              <a:t>Método de </a:t>
            </a:r>
            <a:r>
              <a:rPr lang="es-MX" dirty="0" err="1"/>
              <a:t>Newtón</a:t>
            </a:r>
            <a:r>
              <a:rPr lang="es-MX" dirty="0"/>
              <a:t> </a:t>
            </a:r>
            <a:r>
              <a:rPr lang="es-MX" dirty="0" err="1"/>
              <a:t>Raphson</a:t>
            </a:r>
            <a:r>
              <a:rPr lang="es-MX" dirty="0"/>
              <a:t>.</a:t>
            </a:r>
          </a:p>
          <a:p>
            <a:pPr marL="0" indent="0">
              <a:buNone/>
            </a:pPr>
            <a:r>
              <a:rPr lang="es-MX" dirty="0"/>
              <a:t>Si el valor inicial para la raíz es xi, se puede trazar una tangente en el punto [</a:t>
            </a:r>
            <a:r>
              <a:rPr lang="es-MX" dirty="0" err="1"/>
              <a:t>xi,f</a:t>
            </a:r>
            <a:r>
              <a:rPr lang="es-MX" dirty="0"/>
              <a:t>(xi)] de la curva. El punto por donde esa tangente cruza al eje “x”, representa una raíz mejorada.</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6863787" y="2814734"/>
            <a:ext cx="3897998" cy="3937758"/>
          </a:xfrm>
          <a:prstGeom prst="rect">
            <a:avLst/>
          </a:prstGeom>
          <a:noFill/>
          <a:ln>
            <a:noFill/>
          </a:ln>
        </p:spPr>
      </p:pic>
      <p:pic>
        <p:nvPicPr>
          <p:cNvPr id="3" name="Imagen 2"/>
          <p:cNvPicPr>
            <a:picLocks noChangeAspect="1"/>
          </p:cNvPicPr>
          <p:nvPr/>
        </p:nvPicPr>
        <p:blipFill>
          <a:blip r:embed="rId3"/>
          <a:stretch>
            <a:fillRect/>
          </a:stretch>
        </p:blipFill>
        <p:spPr>
          <a:xfrm>
            <a:off x="2175289" y="3467247"/>
            <a:ext cx="3430098" cy="1372039"/>
          </a:xfrm>
          <a:prstGeom prst="rect">
            <a:avLst/>
          </a:prstGeom>
        </p:spPr>
      </p:pic>
    </p:spTree>
    <p:extLst>
      <p:ext uri="{BB962C8B-B14F-4D97-AF65-F5344CB8AC3E}">
        <p14:creationId xmlns:p14="http://schemas.microsoft.com/office/powerpoint/2010/main" val="143719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marL="0" indent="0">
              <a:buNone/>
            </a:pPr>
            <a:r>
              <a:rPr lang="es-MX" dirty="0"/>
              <a:t>Método de Newton </a:t>
            </a:r>
            <a:r>
              <a:rPr lang="es-MX" dirty="0" err="1"/>
              <a:t>Raphson</a:t>
            </a:r>
            <a:r>
              <a:rPr lang="es-MX" dirty="0"/>
              <a:t>.</a:t>
            </a:r>
          </a:p>
          <a:p>
            <a:pPr marL="0" indent="0">
              <a:buNone/>
            </a:pPr>
            <a:r>
              <a:rPr lang="es-MX" dirty="0"/>
              <a:t>Ejemplo: Encuentre una raíz para la ecuación: x^2-5x-14</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25207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marL="0" indent="0">
              <a:buNone/>
            </a:pPr>
            <a:r>
              <a:rPr lang="es-MX" dirty="0"/>
              <a:t>Método de Newton </a:t>
            </a:r>
            <a:r>
              <a:rPr lang="es-MX" dirty="0" err="1"/>
              <a:t>Raphson</a:t>
            </a:r>
            <a:r>
              <a:rPr lang="es-MX" dirty="0"/>
              <a:t>.</a:t>
            </a:r>
          </a:p>
          <a:p>
            <a:pPr marL="0" indent="0">
              <a:buNone/>
            </a:pPr>
            <a:r>
              <a:rPr lang="es-MX" dirty="0"/>
              <a:t>Ejemplo: Encuentre una raíz para la ecuación: </a:t>
            </a:r>
            <a:r>
              <a:rPr lang="es-MX" dirty="0" err="1"/>
              <a:t>xsen</a:t>
            </a:r>
            <a:r>
              <a:rPr lang="es-MX" dirty="0"/>
              <a:t>(x) - 1</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42163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2690191"/>
            <a:ext cx="10018713" cy="2955235"/>
          </a:xfrm>
        </p:spPr>
        <p:txBody>
          <a:bodyPr>
            <a:normAutofit/>
          </a:bodyPr>
          <a:lstStyle/>
          <a:p>
            <a:pPr>
              <a:buFont typeface="Arial" panose="020B0604020202020204" pitchFamily="34" charset="0"/>
              <a:buChar char="•"/>
            </a:pPr>
            <a:r>
              <a:rPr lang="es-MX" dirty="0"/>
              <a:t>Método de Newton </a:t>
            </a:r>
            <a:r>
              <a:rPr lang="es-MX" dirty="0" err="1"/>
              <a:t>Raphson</a:t>
            </a:r>
            <a:r>
              <a:rPr lang="es-MX" dirty="0"/>
              <a:t>. Implementación en MATLAB.</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2843505" y="1382134"/>
            <a:ext cx="7650993" cy="5131208"/>
          </a:xfrm>
          <a:prstGeom prst="rect">
            <a:avLst/>
          </a:prstGeom>
          <a:noFill/>
          <a:ln>
            <a:noFill/>
          </a:ln>
        </p:spPr>
      </p:pic>
    </p:spTree>
    <p:extLst>
      <p:ext uri="{BB962C8B-B14F-4D97-AF65-F5344CB8AC3E}">
        <p14:creationId xmlns:p14="http://schemas.microsoft.com/office/powerpoint/2010/main" val="2263632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2875722"/>
            <a:ext cx="10018713" cy="2769704"/>
          </a:xfrm>
        </p:spPr>
        <p:txBody>
          <a:bodyPr>
            <a:normAutofit/>
          </a:bodyPr>
          <a:lstStyle/>
          <a:p>
            <a:pPr>
              <a:buFont typeface="Arial" panose="020B0604020202020204" pitchFamily="34" charset="0"/>
              <a:buChar char="•"/>
            </a:pPr>
            <a:r>
              <a:rPr lang="es-MX" dirty="0"/>
              <a:t>Método de Newton </a:t>
            </a:r>
            <a:r>
              <a:rPr lang="es-MX" dirty="0" err="1"/>
              <a:t>Raphson</a:t>
            </a:r>
            <a:r>
              <a:rPr lang="es-MX" dirty="0"/>
              <a:t>. Implementación en MATLAB.</a:t>
            </a:r>
          </a:p>
          <a:p>
            <a:pPr marL="0" indent="0">
              <a:buNone/>
            </a:pPr>
            <a:r>
              <a:rPr lang="es-MX" dirty="0"/>
              <a:t>A diferencia de otros métodos, este método requieren dos scripts, uno para la función, y otro para la derivada de esta.</a:t>
            </a:r>
          </a:p>
          <a:p>
            <a:pPr marL="0" indent="0">
              <a:buNone/>
            </a:pPr>
            <a:endParaRPr lang="es-MX" dirty="0"/>
          </a:p>
          <a:p>
            <a:pPr marL="0" indent="0">
              <a:buNone/>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484308" y="3085091"/>
            <a:ext cx="3205431" cy="1175483"/>
          </a:xfrm>
          <a:prstGeom prst="rect">
            <a:avLst/>
          </a:prstGeom>
          <a:noFill/>
          <a:ln>
            <a:noFill/>
          </a:ln>
        </p:spPr>
      </p:pic>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6706600" y="3026402"/>
            <a:ext cx="3464341" cy="1234172"/>
          </a:xfrm>
          <a:prstGeom prst="rect">
            <a:avLst/>
          </a:prstGeom>
          <a:noFill/>
          <a:ln>
            <a:noFill/>
          </a:ln>
        </p:spPr>
      </p:pic>
      <p:pic>
        <p:nvPicPr>
          <p:cNvPr id="9" name="Imagen 8"/>
          <p:cNvPicPr/>
          <p:nvPr/>
        </p:nvPicPr>
        <p:blipFill>
          <a:blip r:embed="rId4">
            <a:extLst>
              <a:ext uri="{28A0092B-C50C-407E-A947-70E740481C1C}">
                <a14:useLocalDpi xmlns:a14="http://schemas.microsoft.com/office/drawing/2010/main" val="0"/>
              </a:ext>
            </a:extLst>
          </a:blip>
          <a:srcRect/>
          <a:stretch>
            <a:fillRect/>
          </a:stretch>
        </p:blipFill>
        <p:spPr bwMode="auto">
          <a:xfrm>
            <a:off x="4108426" y="4160410"/>
            <a:ext cx="4036768" cy="2592082"/>
          </a:xfrm>
          <a:prstGeom prst="rect">
            <a:avLst/>
          </a:prstGeom>
          <a:noFill/>
          <a:ln>
            <a:noFill/>
          </a:ln>
        </p:spPr>
      </p:pic>
    </p:spTree>
    <p:extLst>
      <p:ext uri="{BB962C8B-B14F-4D97-AF65-F5344CB8AC3E}">
        <p14:creationId xmlns:p14="http://schemas.microsoft.com/office/powerpoint/2010/main" val="560831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a:buFont typeface="Arial" panose="020B0604020202020204" pitchFamily="34" charset="0"/>
              <a:buChar char="•"/>
            </a:pPr>
            <a:r>
              <a:rPr lang="es-MX" dirty="0"/>
              <a:t>Método de la Secante.</a:t>
            </a:r>
          </a:p>
          <a:p>
            <a:pPr marL="0" indent="0">
              <a:buNone/>
            </a:pPr>
            <a:r>
              <a:rPr lang="es-MX" dirty="0"/>
              <a:t>Para evitar la derivada, este método la aproxima usando otro método numérico conocido como diferencias finitas divididas hacia atrás. Este método requiere de dos valores iniciales.</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7005735" y="2889346"/>
            <a:ext cx="4600111" cy="3577715"/>
          </a:xfrm>
          <a:prstGeom prst="rect">
            <a:avLst/>
          </a:prstGeom>
          <a:noFill/>
          <a:ln>
            <a:noFill/>
          </a:ln>
        </p:spPr>
      </p:pic>
      <p:pic>
        <p:nvPicPr>
          <p:cNvPr id="4" name="Imagen 3"/>
          <p:cNvPicPr>
            <a:picLocks noChangeAspect="1"/>
          </p:cNvPicPr>
          <p:nvPr/>
        </p:nvPicPr>
        <p:blipFill>
          <a:blip r:embed="rId3"/>
          <a:stretch>
            <a:fillRect/>
          </a:stretch>
        </p:blipFill>
        <p:spPr>
          <a:xfrm>
            <a:off x="1484308" y="3543714"/>
            <a:ext cx="4492756" cy="1112692"/>
          </a:xfrm>
          <a:prstGeom prst="rect">
            <a:avLst/>
          </a:prstGeom>
        </p:spPr>
      </p:pic>
    </p:spTree>
    <p:extLst>
      <p:ext uri="{BB962C8B-B14F-4D97-AF65-F5344CB8AC3E}">
        <p14:creationId xmlns:p14="http://schemas.microsoft.com/office/powerpoint/2010/main" val="560664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marL="0" indent="0">
              <a:buNone/>
            </a:pPr>
            <a:r>
              <a:rPr lang="es-MX" dirty="0"/>
              <a:t>Método de la Secante.</a:t>
            </a:r>
          </a:p>
          <a:p>
            <a:pPr marL="0" indent="0">
              <a:buNone/>
            </a:pPr>
            <a:r>
              <a:rPr lang="es-MX" dirty="0"/>
              <a:t>Ejemplo: Encuentre una raíz para la ecuación: x^2-5x-14</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192186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Abiertos.</a:t>
            </a:r>
          </a:p>
          <a:p>
            <a:pPr marL="0" indent="0">
              <a:buNone/>
            </a:pPr>
            <a:r>
              <a:rPr lang="es-MX" dirty="0"/>
              <a:t>Método de la Secante.</a:t>
            </a:r>
          </a:p>
          <a:p>
            <a:pPr marL="0" indent="0">
              <a:buNone/>
            </a:pPr>
            <a:r>
              <a:rPr lang="es-MX" dirty="0"/>
              <a:t>Ejemplo: Encuentre una raíz para la ecuación: </a:t>
            </a:r>
            <a:r>
              <a:rPr lang="es-MX" dirty="0" err="1"/>
              <a:t>xsen</a:t>
            </a:r>
            <a:r>
              <a:rPr lang="es-MX" dirty="0"/>
              <a:t>(x) - 1</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94128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endParaRPr lang="es-MX" dirty="0" smtClean="0"/>
              </a:p>
              <a:p>
                <a:pPr>
                  <a:buFont typeface="Arial" panose="020B0604020202020204" pitchFamily="34" charset="0"/>
                  <a:buChar char="•"/>
                </a:pPr>
                <a:endParaRPr lang="es-MX" dirty="0"/>
              </a:p>
              <a:p>
                <a:pPr>
                  <a:buFont typeface="Arial" panose="020B0604020202020204" pitchFamily="34" charset="0"/>
                  <a:buChar char="•"/>
                </a:pPr>
                <a:endParaRPr lang="es-MX" dirty="0" smtClean="0"/>
              </a:p>
              <a:p>
                <a:pPr marL="0" indent="0">
                  <a:buNone/>
                </a:pPr>
                <a:r>
                  <a:rPr lang="es-MX" dirty="0" smtClean="0"/>
                  <a:t>Problema de Aplicación.</a:t>
                </a:r>
              </a:p>
              <a:p>
                <a:pPr marL="0" indent="0">
                  <a:buNone/>
                </a:pPr>
                <a:r>
                  <a:rPr lang="es-MX" dirty="0" smtClean="0"/>
                  <a:t>Se desea diseñar un tanque esférico de almacenamiento de agua para un poblado pequeño en un país en desarrollo. El volumen del líquido que puede contener se calcula con: </a:t>
                </a:r>
                <a14:m>
                  <m:oMath xmlns:m="http://schemas.openxmlformats.org/officeDocument/2006/math">
                    <m:r>
                      <a:rPr lang="es-MX" b="0" i="1" smtClean="0">
                        <a:latin typeface="Cambria Math"/>
                      </a:rPr>
                      <m:t>𝑉</m:t>
                    </m:r>
                    <m:r>
                      <a:rPr lang="es-MX" b="0" i="1" smtClean="0">
                        <a:latin typeface="Cambria Math"/>
                      </a:rPr>
                      <m:t>=</m:t>
                    </m:r>
                    <m:r>
                      <a:rPr lang="es-MX" b="0" i="1" smtClean="0">
                        <a:latin typeface="Cambria Math"/>
                        <a:ea typeface="Cambria Math"/>
                      </a:rPr>
                      <m:t>𝜋</m:t>
                    </m:r>
                    <m:sSup>
                      <m:sSupPr>
                        <m:ctrlPr>
                          <a:rPr lang="es-MX" b="0" i="1" smtClean="0">
                            <a:latin typeface="Cambria Math" panose="02040503050406030204" pitchFamily="18" charset="0"/>
                            <a:ea typeface="Cambria Math"/>
                          </a:rPr>
                        </m:ctrlPr>
                      </m:sSupPr>
                      <m:e>
                        <m:r>
                          <a:rPr lang="es-MX" b="0" i="1" smtClean="0">
                            <a:latin typeface="Cambria Math"/>
                            <a:ea typeface="Cambria Math"/>
                          </a:rPr>
                          <m:t>h</m:t>
                        </m:r>
                      </m:e>
                      <m:sup>
                        <m:r>
                          <a:rPr lang="es-MX" b="0" i="1" smtClean="0">
                            <a:latin typeface="Cambria Math"/>
                            <a:ea typeface="Cambria Math"/>
                          </a:rPr>
                          <m:t>2</m:t>
                        </m:r>
                      </m:sup>
                    </m:sSup>
                    <m:f>
                      <m:fPr>
                        <m:ctrlPr>
                          <a:rPr lang="es-MX" b="0" i="1" smtClean="0">
                            <a:latin typeface="Cambria Math" panose="02040503050406030204" pitchFamily="18" charset="0"/>
                            <a:ea typeface="Cambria Math"/>
                          </a:rPr>
                        </m:ctrlPr>
                      </m:fPr>
                      <m:num>
                        <m:d>
                          <m:dPr>
                            <m:begChr m:val="["/>
                            <m:endChr m:val="]"/>
                            <m:ctrlPr>
                              <a:rPr lang="es-MX" b="0" i="1" smtClean="0">
                                <a:latin typeface="Cambria Math" panose="02040503050406030204" pitchFamily="18" charset="0"/>
                                <a:ea typeface="Cambria Math"/>
                              </a:rPr>
                            </m:ctrlPr>
                          </m:dPr>
                          <m:e>
                            <m:r>
                              <a:rPr lang="es-MX" b="0" i="1" smtClean="0">
                                <a:latin typeface="Cambria Math"/>
                                <a:ea typeface="Cambria Math"/>
                              </a:rPr>
                              <m:t>3</m:t>
                            </m:r>
                            <m:r>
                              <a:rPr lang="es-MX" b="0" i="1" smtClean="0">
                                <a:latin typeface="Cambria Math"/>
                                <a:ea typeface="Cambria Math"/>
                              </a:rPr>
                              <m:t>𝑅</m:t>
                            </m:r>
                            <m:r>
                              <a:rPr lang="es-MX" b="0" i="1" smtClean="0">
                                <a:latin typeface="Cambria Math"/>
                                <a:ea typeface="Cambria Math"/>
                              </a:rPr>
                              <m:t>−</m:t>
                            </m:r>
                            <m:r>
                              <a:rPr lang="es-MX" b="0" i="1" smtClean="0">
                                <a:latin typeface="Cambria Math"/>
                                <a:ea typeface="Cambria Math"/>
                              </a:rPr>
                              <m:t>h</m:t>
                            </m:r>
                          </m:e>
                        </m:d>
                      </m:num>
                      <m:den>
                        <m:r>
                          <a:rPr lang="es-MX" b="0" i="1" smtClean="0">
                            <a:latin typeface="Cambria Math"/>
                            <a:ea typeface="Cambria Math"/>
                          </a:rPr>
                          <m:t>3</m:t>
                        </m:r>
                      </m:den>
                    </m:f>
                  </m:oMath>
                </a14:m>
                <a:r>
                  <a:rPr lang="es-MX" dirty="0" smtClean="0"/>
                  <a:t>, donde V es el volumen en metros cúbicos, h la profundidad del agua en metros y R el radio del tanque en metros. Si R = 3 metros ¿a qué profundidad debe llenarse el tanque de modo que contenga 30 metros cúbicos? </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xfrm>
                <a:off x="1484308" y="1630017"/>
                <a:ext cx="10018713" cy="4837044"/>
              </a:xfrm>
              <a:blipFill rotWithShape="1">
                <a:blip r:embed="rId2"/>
                <a:stretch>
                  <a:fillRect l="-912" t="-19144"/>
                </a:stretch>
              </a:blipFill>
            </p:spPr>
            <p:txBody>
              <a:bodyPr/>
              <a:lstStyle/>
              <a:p>
                <a:r>
                  <a:rPr lang="es-MX">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552" y="3637209"/>
            <a:ext cx="3260903" cy="312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16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Cerrados.</a:t>
            </a:r>
          </a:p>
          <a:p>
            <a:pPr marL="0" indent="0">
              <a:buNone/>
            </a:pPr>
            <a:r>
              <a:rPr lang="es-MX" dirty="0"/>
              <a:t>Método de la Bisección.</a:t>
            </a:r>
          </a:p>
          <a:p>
            <a:pPr marL="0" indent="0">
              <a:buNone/>
            </a:pPr>
            <a:r>
              <a:rPr lang="es-MX" dirty="0"/>
              <a:t>Es un tipo de búsqueda incremental en el que el intervalo se divide a la mitad.</a:t>
            </a:r>
          </a:p>
          <a:p>
            <a:pPr marL="0" indent="0">
              <a:buNone/>
            </a:pPr>
            <a:r>
              <a:rPr lang="es-MX" dirty="0"/>
              <a:t>Algoritmo:</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3" name="Imagen 2"/>
          <p:cNvPicPr>
            <a:picLocks noChangeAspect="1"/>
          </p:cNvPicPr>
          <p:nvPr/>
        </p:nvPicPr>
        <p:blipFill>
          <a:blip r:embed="rId2"/>
          <a:stretch>
            <a:fillRect/>
          </a:stretch>
        </p:blipFill>
        <p:spPr>
          <a:xfrm>
            <a:off x="2659452" y="2688979"/>
            <a:ext cx="8318831" cy="4035377"/>
          </a:xfrm>
          <a:prstGeom prst="rect">
            <a:avLst/>
          </a:prstGeom>
        </p:spPr>
      </p:pic>
    </p:spTree>
    <p:extLst>
      <p:ext uri="{BB962C8B-B14F-4D97-AF65-F5344CB8AC3E}">
        <p14:creationId xmlns:p14="http://schemas.microsoft.com/office/powerpoint/2010/main" val="4025232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Cerrados.</a:t>
            </a:r>
          </a:p>
          <a:p>
            <a:pPr marL="0" indent="0">
              <a:buNone/>
            </a:pPr>
            <a:r>
              <a:rPr lang="es-MX" dirty="0"/>
              <a:t>Método de la Bisección.</a:t>
            </a:r>
          </a:p>
          <a:p>
            <a:pPr marL="0" indent="0">
              <a:buNone/>
            </a:pPr>
            <a:r>
              <a:rPr lang="es-MX" dirty="0"/>
              <a:t>Ejemplo: Encuentre una raíz para la ecuación: x^2-5x-14</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521309" y="2769881"/>
            <a:ext cx="11520635" cy="3405214"/>
          </a:xfrm>
          <a:prstGeom prst="rect">
            <a:avLst/>
          </a:prstGeom>
        </p:spPr>
      </p:pic>
    </p:spTree>
    <p:extLst>
      <p:ext uri="{BB962C8B-B14F-4D97-AF65-F5344CB8AC3E}">
        <p14:creationId xmlns:p14="http://schemas.microsoft.com/office/powerpoint/2010/main" val="299799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a:xfrm>
                <a:off x="1484307" y="2455817"/>
                <a:ext cx="10018713" cy="4912582"/>
              </a:xfrm>
            </p:spPr>
            <p:txBody>
              <a:bodyPr>
                <a:normAutofit fontScale="92500" lnSpcReduction="20000"/>
              </a:bodyPr>
              <a:lstStyle/>
              <a:p>
                <a:pPr>
                  <a:buFont typeface="Arial" panose="020B0604020202020204" pitchFamily="34" charset="0"/>
                  <a:buChar char="•"/>
                </a:pPr>
                <a:r>
                  <a:rPr lang="es-MX" dirty="0" smtClean="0"/>
                  <a:t>Métodos Cerrados.</a:t>
                </a:r>
              </a:p>
              <a:p>
                <a:pPr marL="0" indent="0">
                  <a:buNone/>
                </a:pPr>
                <a:r>
                  <a:rPr lang="es-MX" dirty="0" smtClean="0"/>
                  <a:t>Concepto de Error.</a:t>
                </a:r>
              </a:p>
              <a:p>
                <a:pPr marL="0" indent="0">
                  <a:buNone/>
                </a:pPr>
                <a:r>
                  <a:rPr lang="es-MX" dirty="0" smtClean="0"/>
                  <a:t>Es la diferencia entre el valor verdadero de una variable en la resolución de un problema y el valor calculado mediante una aproximación a sus solución, se puede calcular como:</a:t>
                </a:r>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m:t>
                      </m:r>
                      <m:r>
                        <a:rPr lang="es-MX" b="0" i="1" smtClean="0">
                          <a:latin typeface="Cambria Math" panose="02040503050406030204" pitchFamily="18" charset="0"/>
                        </a:rPr>
                        <m:t>𝐸𝑟𝑟𝑜𝑟</m:t>
                      </m:r>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f>
                            <m:fPr>
                              <m:ctrlPr>
                                <a:rPr lang="es-MX" b="0" i="1" smtClean="0">
                                  <a:latin typeface="Cambria Math" panose="02040503050406030204" pitchFamily="18" charset="0"/>
                                </a:rPr>
                              </m:ctrlPr>
                            </m:fPr>
                            <m:num>
                              <m:r>
                                <a:rPr lang="es-MX" b="0" i="1" smtClean="0">
                                  <a:latin typeface="Cambria Math" panose="02040503050406030204" pitchFamily="18" charset="0"/>
                                </a:rPr>
                                <m:t>𝑉𝑎𝑙𝑜𝑟</m:t>
                              </m:r>
                              <m:r>
                                <a:rPr lang="es-MX" b="0" i="1" smtClean="0">
                                  <a:latin typeface="Cambria Math" panose="02040503050406030204" pitchFamily="18" charset="0"/>
                                </a:rPr>
                                <m:t> </m:t>
                              </m:r>
                              <m:r>
                                <a:rPr lang="es-MX" b="0" i="1" smtClean="0">
                                  <a:latin typeface="Cambria Math" panose="02040503050406030204" pitchFamily="18" charset="0"/>
                                </a:rPr>
                                <m:t>𝑣𝑒𝑟𝑑𝑎𝑑𝑒𝑟𝑜</m:t>
                              </m:r>
                              <m:r>
                                <a:rPr lang="es-MX" b="0" i="1" smtClean="0">
                                  <a:latin typeface="Cambria Math" panose="02040503050406030204" pitchFamily="18" charset="0"/>
                                </a:rPr>
                                <m:t> −</m:t>
                              </m:r>
                              <m:r>
                                <a:rPr lang="es-MX" b="0" i="1" smtClean="0">
                                  <a:latin typeface="Cambria Math" panose="02040503050406030204" pitchFamily="18" charset="0"/>
                                </a:rPr>
                                <m:t>𝑉𝑎𝑙𝑜𝑟</m:t>
                              </m:r>
                              <m:r>
                                <a:rPr lang="es-MX" b="0" i="1" smtClean="0">
                                  <a:latin typeface="Cambria Math" panose="02040503050406030204" pitchFamily="18" charset="0"/>
                                </a:rPr>
                                <m:t> </m:t>
                              </m:r>
                              <m:r>
                                <a:rPr lang="es-MX" b="0" i="1" smtClean="0">
                                  <a:latin typeface="Cambria Math" panose="02040503050406030204" pitchFamily="18" charset="0"/>
                                </a:rPr>
                                <m:t>𝑐𝑎𝑙𝑐𝑢𝑙𝑎𝑑𝑜</m:t>
                              </m:r>
                              <m:r>
                                <a:rPr lang="es-MX" b="0" i="1" smtClean="0">
                                  <a:latin typeface="Cambria Math" panose="02040503050406030204" pitchFamily="18" charset="0"/>
                                </a:rPr>
                                <m:t> </m:t>
                              </m:r>
                            </m:num>
                            <m:den>
                              <m:r>
                                <a:rPr lang="es-MX" b="0" i="1" smtClean="0">
                                  <a:latin typeface="Cambria Math" panose="02040503050406030204" pitchFamily="18" charset="0"/>
                                </a:rPr>
                                <m:t>𝑉𝑎𝑙𝑜𝑟</m:t>
                              </m:r>
                              <m:r>
                                <a:rPr lang="es-MX" b="0" i="1" smtClean="0">
                                  <a:latin typeface="Cambria Math" panose="02040503050406030204" pitchFamily="18" charset="0"/>
                                </a:rPr>
                                <m:t> </m:t>
                              </m:r>
                              <m:r>
                                <a:rPr lang="es-MX" b="0" i="1" smtClean="0">
                                  <a:latin typeface="Cambria Math" panose="02040503050406030204" pitchFamily="18" charset="0"/>
                                </a:rPr>
                                <m:t>𝑣𝑒𝑟𝑑𝑎𝑑𝑒𝑟𝑜</m:t>
                              </m:r>
                            </m:den>
                          </m:f>
                        </m:e>
                      </m:d>
                      <m:r>
                        <a:rPr lang="es-MX" b="0" i="1" smtClean="0">
                          <a:latin typeface="Cambria Math" panose="02040503050406030204" pitchFamily="18" charset="0"/>
                          <a:ea typeface="Cambria Math" panose="02040503050406030204" pitchFamily="18" charset="0"/>
                        </a:rPr>
                        <m:t>×100</m:t>
                      </m:r>
                    </m:oMath>
                  </m:oMathPara>
                </a14:m>
                <a:endParaRPr lang="es-MX" dirty="0"/>
              </a:p>
              <a:p>
                <a:pPr marL="0" indent="0">
                  <a:buNone/>
                </a:pPr>
                <a:endParaRPr lang="es-MX" dirty="0" smtClean="0"/>
              </a:p>
              <a:p>
                <a:pPr marL="0" indent="0">
                  <a:buNone/>
                </a:pPr>
                <a:r>
                  <a:rPr lang="es-MX" dirty="0" smtClean="0"/>
                  <a:t>O también:</a:t>
                </a:r>
              </a:p>
              <a:p>
                <a:pPr marL="0" indent="0">
                  <a:buNone/>
                </a:pPr>
                <a:endParaRPr lang="es-MX" dirty="0" smtClean="0"/>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m:t>
                      </m:r>
                      <m:r>
                        <a:rPr lang="es-MX" i="1">
                          <a:latin typeface="Cambria Math" panose="02040503050406030204" pitchFamily="18" charset="0"/>
                        </a:rPr>
                        <m:t>𝐸𝑟𝑟𝑜𝑟</m:t>
                      </m:r>
                      <m:r>
                        <a:rPr lang="es-MX" i="1">
                          <a:latin typeface="Cambria Math" panose="02040503050406030204" pitchFamily="18" charset="0"/>
                        </a:rPr>
                        <m:t>=</m:t>
                      </m:r>
                      <m:d>
                        <m:dPr>
                          <m:begChr m:val="|"/>
                          <m:endChr m:val="|"/>
                          <m:ctrlPr>
                            <a:rPr lang="es-MX" i="1">
                              <a:latin typeface="Cambria Math" panose="02040503050406030204" pitchFamily="18" charset="0"/>
                            </a:rPr>
                          </m:ctrlPr>
                        </m:dPr>
                        <m:e>
                          <m:f>
                            <m:fPr>
                              <m:ctrlPr>
                                <a:rPr lang="es-MX" i="1">
                                  <a:latin typeface="Cambria Math" panose="02040503050406030204" pitchFamily="18" charset="0"/>
                                </a:rPr>
                              </m:ctrlPr>
                            </m:fPr>
                            <m:num>
                              <m:r>
                                <a:rPr lang="es-MX" i="1">
                                  <a:latin typeface="Cambria Math" panose="02040503050406030204" pitchFamily="18" charset="0"/>
                                </a:rPr>
                                <m:t>𝑉𝑎𝑙𝑜𝑟</m:t>
                              </m:r>
                              <m:r>
                                <a:rPr lang="es-MX" i="1">
                                  <a:latin typeface="Cambria Math" panose="02040503050406030204" pitchFamily="18" charset="0"/>
                                </a:rPr>
                                <m:t> </m:t>
                              </m:r>
                              <m:r>
                                <a:rPr lang="es-MX" b="0" i="1" smtClean="0">
                                  <a:latin typeface="Cambria Math" panose="02040503050406030204" pitchFamily="18" charset="0"/>
                                </a:rPr>
                                <m:t>𝑎𝑐𝑡𝑢𝑎𝑙</m:t>
                              </m:r>
                              <m:r>
                                <a:rPr lang="es-MX" i="1">
                                  <a:latin typeface="Cambria Math" panose="02040503050406030204" pitchFamily="18" charset="0"/>
                                </a:rPr>
                                <m:t> −</m:t>
                              </m:r>
                              <m:r>
                                <a:rPr lang="es-MX" i="1">
                                  <a:latin typeface="Cambria Math" panose="02040503050406030204" pitchFamily="18" charset="0"/>
                                </a:rPr>
                                <m:t>𝑉𝑎𝑙𝑜𝑟</m:t>
                              </m:r>
                              <m:r>
                                <a:rPr lang="es-MX" i="1">
                                  <a:latin typeface="Cambria Math" panose="02040503050406030204" pitchFamily="18" charset="0"/>
                                </a:rPr>
                                <m:t> </m:t>
                              </m:r>
                              <m:r>
                                <a:rPr lang="es-MX" b="0" i="1" smtClean="0">
                                  <a:latin typeface="Cambria Math" panose="02040503050406030204" pitchFamily="18" charset="0"/>
                                </a:rPr>
                                <m:t>𝑎𝑛𝑡𝑒𝑟𝑖𝑜𝑟</m:t>
                              </m:r>
                              <m:r>
                                <a:rPr lang="es-MX" i="1">
                                  <a:latin typeface="Cambria Math" panose="02040503050406030204" pitchFamily="18" charset="0"/>
                                </a:rPr>
                                <m:t> </m:t>
                              </m:r>
                            </m:num>
                            <m:den>
                              <m:r>
                                <a:rPr lang="es-MX" i="1">
                                  <a:latin typeface="Cambria Math" panose="02040503050406030204" pitchFamily="18" charset="0"/>
                                </a:rPr>
                                <m:t>𝑉𝑎𝑙𝑜𝑟</m:t>
                              </m:r>
                              <m:r>
                                <a:rPr lang="es-MX" i="1">
                                  <a:latin typeface="Cambria Math" panose="02040503050406030204" pitchFamily="18" charset="0"/>
                                </a:rPr>
                                <m:t> </m:t>
                              </m:r>
                              <m:r>
                                <a:rPr lang="es-MX" b="0" i="1" smtClean="0">
                                  <a:latin typeface="Cambria Math" panose="02040503050406030204" pitchFamily="18" charset="0"/>
                                </a:rPr>
                                <m:t>𝑎𝑐𝑡𝑢𝑎𝑙</m:t>
                              </m:r>
                            </m:den>
                          </m:f>
                        </m:e>
                      </m:d>
                      <m:r>
                        <a:rPr lang="es-MX" b="0" i="1" smtClean="0">
                          <a:latin typeface="Cambria Math" panose="02040503050406030204" pitchFamily="18" charset="0"/>
                          <a:ea typeface="Cambria Math" panose="02040503050406030204" pitchFamily="18" charset="0"/>
                        </a:rPr>
                        <m:t>×100</m:t>
                      </m:r>
                    </m:oMath>
                  </m:oMathPara>
                </a14:m>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xfrm>
                <a:off x="1484307" y="2455817"/>
                <a:ext cx="10018713" cy="4912582"/>
              </a:xfrm>
              <a:blipFill>
                <a:blip r:embed="rId2"/>
                <a:stretch>
                  <a:fillRect l="-1338" t="-39330"/>
                </a:stretch>
              </a:blipFill>
            </p:spPr>
            <p:txBody>
              <a:bodyPr/>
              <a:lstStyle/>
              <a:p>
                <a:r>
                  <a:rPr lang="es-ES">
                    <a:noFill/>
                  </a:rPr>
                  <a:t> </a:t>
                </a:r>
              </a:p>
            </p:txBody>
          </p:sp>
        </mc:Fallback>
      </mc:AlternateContent>
    </p:spTree>
    <p:extLst>
      <p:ext uri="{BB962C8B-B14F-4D97-AF65-F5344CB8AC3E}">
        <p14:creationId xmlns:p14="http://schemas.microsoft.com/office/powerpoint/2010/main" val="3245326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7" y="2455817"/>
            <a:ext cx="10018713" cy="4912582"/>
          </a:xfrm>
        </p:spPr>
        <p:txBody>
          <a:bodyPr>
            <a:normAutofit/>
          </a:bodyPr>
          <a:lstStyle/>
          <a:p>
            <a:pPr>
              <a:buFont typeface="Arial" panose="020B0604020202020204" pitchFamily="34" charset="0"/>
              <a:buChar char="•"/>
            </a:pPr>
            <a:r>
              <a:rPr lang="es-MX" dirty="0" smtClean="0"/>
              <a:t>Métodos Cerrados.</a:t>
            </a:r>
          </a:p>
          <a:p>
            <a:pPr marL="0" indent="0">
              <a:buNone/>
            </a:pPr>
            <a:r>
              <a:rPr lang="es-MX" dirty="0" smtClean="0"/>
              <a:t>Tipos de Error:</a:t>
            </a:r>
          </a:p>
          <a:p>
            <a:pPr marL="0" indent="0">
              <a:buNone/>
            </a:pPr>
            <a:endParaRPr lang="es-MX" dirty="0"/>
          </a:p>
          <a:p>
            <a:pPr marL="457200" indent="-457200">
              <a:buAutoNum type="alphaLcParenR"/>
            </a:pPr>
            <a:r>
              <a:rPr lang="es-MX" dirty="0" smtClean="0"/>
              <a:t>Error Inherente (procedimiento cíclico)</a:t>
            </a:r>
          </a:p>
          <a:p>
            <a:pPr marL="457200" indent="-457200">
              <a:buAutoNum type="alphaLcParenR"/>
            </a:pPr>
            <a:r>
              <a:rPr lang="es-MX" dirty="0" smtClean="0"/>
              <a:t>Error de redondeo</a:t>
            </a:r>
          </a:p>
          <a:p>
            <a:pPr marL="457200" indent="-457200">
              <a:buAutoNum type="alphaLcParenR"/>
            </a:pPr>
            <a:r>
              <a:rPr lang="es-MX" dirty="0" smtClean="0"/>
              <a:t>Error de truncamiento</a:t>
            </a: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3466178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Cerrados.</a:t>
            </a:r>
          </a:p>
          <a:p>
            <a:pPr marL="0" indent="0">
              <a:buNone/>
            </a:pPr>
            <a:r>
              <a:rPr lang="es-MX" dirty="0"/>
              <a:t>Método de la Bisección.</a:t>
            </a:r>
          </a:p>
          <a:p>
            <a:pPr marL="0" indent="0">
              <a:buNone/>
            </a:pPr>
            <a:r>
              <a:rPr lang="es-MX" dirty="0"/>
              <a:t>Ejemplo: Encuentre una raíz para la ecuación: </a:t>
            </a:r>
            <a:r>
              <a:rPr lang="es-MX" dirty="0" err="1"/>
              <a:t>xsen</a:t>
            </a:r>
            <a:r>
              <a:rPr lang="es-MX" dirty="0"/>
              <a:t>(x) - 1</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521309" y="2769881"/>
            <a:ext cx="11520635" cy="3405214"/>
          </a:xfrm>
          <a:prstGeom prst="rect">
            <a:avLst/>
          </a:prstGeom>
        </p:spPr>
      </p:pic>
    </p:spTree>
    <p:extLst>
      <p:ext uri="{BB962C8B-B14F-4D97-AF65-F5344CB8AC3E}">
        <p14:creationId xmlns:p14="http://schemas.microsoft.com/office/powerpoint/2010/main" val="1779850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1630017"/>
            <a:ext cx="10018713" cy="4837044"/>
          </a:xfrm>
        </p:spPr>
        <p:txBody>
          <a:bodyPr>
            <a:normAutofit/>
          </a:bodyPr>
          <a:lstStyle/>
          <a:p>
            <a:pPr>
              <a:buFont typeface="Arial" panose="020B0604020202020204" pitchFamily="34" charset="0"/>
              <a:buChar char="•"/>
            </a:pPr>
            <a:r>
              <a:rPr lang="es-MX" dirty="0"/>
              <a:t>Métodos Cerrados.</a:t>
            </a:r>
          </a:p>
          <a:p>
            <a:pPr marL="0" indent="0">
              <a:buNone/>
            </a:pPr>
            <a:r>
              <a:rPr lang="es-MX" dirty="0"/>
              <a:t>Regla para detener el algoritmo de la bisección.</a:t>
            </a:r>
          </a:p>
          <a:p>
            <a:pPr marL="0" indent="0">
              <a:buNone/>
            </a:pPr>
            <a:endParaRPr lang="es-MX" dirty="0"/>
          </a:p>
          <a:p>
            <a:pPr marL="0" indent="0">
              <a:buNone/>
            </a:pPr>
            <a:endParaRPr lang="es-MX" dirty="0"/>
          </a:p>
          <a:p>
            <a:pPr marL="0" indent="0">
              <a:buNone/>
            </a:pPr>
            <a:endParaRPr lang="es-MX" dirty="0"/>
          </a:p>
          <a:p>
            <a:pPr marL="0" indent="0">
              <a:buNone/>
            </a:pPr>
            <a:r>
              <a:rPr lang="es-MX" dirty="0"/>
              <a:t>Esta fórmula se usa para determinar el número de bisecciones necesaria para lograr el error porcentual deseado. Donde </a:t>
            </a:r>
            <a:r>
              <a:rPr lang="es-MX" dirty="0">
                <a:latin typeface="Symbol" panose="05050102010706020507" pitchFamily="18" charset="2"/>
              </a:rPr>
              <a:t>d</a:t>
            </a:r>
            <a:r>
              <a:rPr lang="es-MX" dirty="0"/>
              <a:t> es el error deseado, calculado entre la primera y segunda iteración pero menor. </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3" name="Imagen 2"/>
          <p:cNvPicPr>
            <a:picLocks noChangeAspect="1"/>
          </p:cNvPicPr>
          <p:nvPr/>
        </p:nvPicPr>
        <p:blipFill>
          <a:blip r:embed="rId2"/>
          <a:stretch>
            <a:fillRect/>
          </a:stretch>
        </p:blipFill>
        <p:spPr>
          <a:xfrm>
            <a:off x="4667176" y="2031022"/>
            <a:ext cx="2759050" cy="1148275"/>
          </a:xfrm>
          <a:prstGeom prst="rect">
            <a:avLst/>
          </a:prstGeom>
        </p:spPr>
      </p:pic>
    </p:spTree>
    <p:extLst>
      <p:ext uri="{BB962C8B-B14F-4D97-AF65-F5344CB8AC3E}">
        <p14:creationId xmlns:p14="http://schemas.microsoft.com/office/powerpoint/2010/main" val="3993385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8" y="67789"/>
            <a:ext cx="10018713" cy="861391"/>
          </a:xfrm>
        </p:spPr>
        <p:txBody>
          <a:bodyPr>
            <a:normAutofit/>
          </a:bodyPr>
          <a:lstStyle/>
          <a:p>
            <a:r>
              <a:rPr lang="es-MX" sz="2800" dirty="0"/>
              <a:t>UNIDAD II RAÍCES DE ECUACIONES</a:t>
            </a:r>
          </a:p>
        </p:txBody>
      </p:sp>
      <p:sp>
        <p:nvSpPr>
          <p:cNvPr id="5" name="Marcador de contenido 4"/>
          <p:cNvSpPr>
            <a:spLocks noGrp="1"/>
          </p:cNvSpPr>
          <p:nvPr>
            <p:ph idx="1"/>
          </p:nvPr>
        </p:nvSpPr>
        <p:spPr>
          <a:xfrm>
            <a:off x="1484308" y="929180"/>
            <a:ext cx="10018713" cy="5537881"/>
          </a:xfrm>
        </p:spPr>
        <p:txBody>
          <a:bodyPr>
            <a:normAutofit/>
          </a:bodyPr>
          <a:lstStyle/>
          <a:p>
            <a:pPr>
              <a:buFont typeface="Arial" panose="020B0604020202020204" pitchFamily="34" charset="0"/>
              <a:buChar char="•"/>
            </a:pPr>
            <a:r>
              <a:rPr lang="es-MX" dirty="0"/>
              <a:t>Método de Bisección. Implementación en MATLAB.</a:t>
            </a:r>
          </a:p>
          <a:p>
            <a:pPr>
              <a:buFont typeface="Arial" panose="020B0604020202020204" pitchFamily="34" charset="0"/>
              <a:buChar char="•"/>
            </a:pPr>
            <a:endParaRPr lang="es-MX" dirty="0"/>
          </a:p>
          <a:p>
            <a:pPr>
              <a:buFont typeface="Arial" panose="020B0604020202020204" pitchFamily="34" charset="0"/>
              <a:buChar char="•"/>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4201575" y="1306074"/>
            <a:ext cx="4478191" cy="5551925"/>
          </a:xfrm>
          <a:prstGeom prst="rect">
            <a:avLst/>
          </a:prstGeom>
          <a:noFill/>
          <a:ln>
            <a:noFill/>
          </a:ln>
        </p:spPr>
      </p:pic>
    </p:spTree>
    <p:extLst>
      <p:ext uri="{BB962C8B-B14F-4D97-AF65-F5344CB8AC3E}">
        <p14:creationId xmlns:p14="http://schemas.microsoft.com/office/powerpoint/2010/main" val="3923522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552</TotalTime>
  <Words>979</Words>
  <Application>Microsoft Office PowerPoint</Application>
  <PresentationFormat>Panorámica</PresentationFormat>
  <Paragraphs>319</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Cambria Math</vt:lpstr>
      <vt:lpstr>Corbel</vt:lpstr>
      <vt:lpstr>Symbol</vt:lpstr>
      <vt:lpstr>Parallax</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lpstr>UNIDAD II RAÍCES DE ECUACIONES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NUMÉRICOS</dc:title>
  <dc:creator>Edgar Peña</dc:creator>
  <cp:lastModifiedBy>Edgar</cp:lastModifiedBy>
  <cp:revision>68</cp:revision>
  <dcterms:created xsi:type="dcterms:W3CDTF">2016-06-15T19:20:28Z</dcterms:created>
  <dcterms:modified xsi:type="dcterms:W3CDTF">2018-06-24T17:32:26Z</dcterms:modified>
</cp:coreProperties>
</file>