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80808"/>
    <a:srgbClr val="FF0066"/>
    <a:srgbClr val="008080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08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75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21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4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4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0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0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39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BF5F-4506-4D85-A375-D024C6328B61}" type="datetimeFigureOut">
              <a:rPr lang="es-MX" smtClean="0"/>
              <a:t>18/04/2016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7995-A511-4B0A-A581-3BBE91FC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47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2057400" y="152400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4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1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Rectangle 16"/>
          <p:cNvSpPr>
            <a:spLocks noChangeArrowheads="1"/>
          </p:cNvSpPr>
          <p:nvPr/>
        </p:nvSpPr>
        <p:spPr bwMode="auto">
          <a:xfrm>
            <a:off x="1676400" y="1030288"/>
            <a:ext cx="8763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1.0 OBJETIVO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Describir los pasos para llevar a cabo el proceso de liquidaciones para operadores.</a:t>
            </a: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2.0 ALCANCE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Este procedimiento aplica desde que el </a:t>
            </a:r>
            <a:r>
              <a:rPr lang="es-MX" alt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analista de diésel realiza el proceso de cuadre 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hasta que el operador recibe su juego de documentación de liquidación.</a:t>
            </a:r>
          </a:p>
          <a:p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3.0 CAMPO DE APLICACION 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Este procedimiento es aplicable a los procesos de liquidación para operadores de </a:t>
            </a:r>
            <a:r>
              <a:rPr lang="es-MX" alt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tractocamiones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sea equipo dedicado, extras, socios, etc.</a:t>
            </a: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4.0 DEFINICIONES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SOAL: Sistema de Organización y Administración de Liquidaciones es un sistema computacional donde se captura todos los gastos que realiza el operador, y se calcula el monto que debe liquidar después de cada viaje (entre muchas otras funciones).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5.0 REFERENCIAS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n-US" altLang="es-MX" sz="1400" dirty="0">
                <a:cs typeface="Times New Roman" panose="02020603050405020304" pitchFamily="18" charset="0"/>
              </a:rPr>
              <a:t>*</a:t>
            </a:r>
            <a:r>
              <a:rPr lang="en-US" altLang="es-MX" sz="1400" dirty="0">
                <a:latin typeface="Arial" panose="020B0604020202020204" pitchFamily="34" charset="0"/>
                <a:cs typeface="Times New Roman" panose="02020603050405020304" pitchFamily="18" charset="0"/>
              </a:rPr>
              <a:t>PROC CONTROL DE GASTOS AUTORIZADOS</a:t>
            </a:r>
          </a:p>
          <a:p>
            <a:r>
              <a:rPr lang="en-US" altLang="es-MX" sz="1400" dirty="0">
                <a:latin typeface="Arial" panose="020B0604020202020204" pitchFamily="34" charset="0"/>
                <a:cs typeface="Times New Roman" panose="02020603050405020304" pitchFamily="18" charset="0"/>
              </a:rPr>
              <a:t>*PROC CONTROL DE GASTOS AUTORIZADOS SIN CLAVE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6.0 RESPONSABILIDADES 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 responsabilidad del operador traer los comprobantes de todos sus gastos organizados por tipo.</a:t>
            </a: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 responsabilidad del operador firmar todos aquellos gastos pagados en efectivo.</a:t>
            </a: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 responsabilidad del jefe de flotilla capturar los gastos en el sistema que los operadores vayan reportando.</a:t>
            </a:r>
            <a:endParaRPr lang="en-US" altLang="es-MX" sz="14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1895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9" name="Group 21"/>
          <p:cNvGraphicFramePr>
            <a:graphicFrameLocks noGrp="1"/>
          </p:cNvGraphicFramePr>
          <p:nvPr/>
        </p:nvGraphicFramePr>
        <p:xfrm>
          <a:off x="2057400" y="152400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L.I.F.C.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Coord. De Calidad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A.C.Q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 de Transporte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88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1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1752600" y="1304925"/>
            <a:ext cx="86106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7.0 DESARROLLO- 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Ver </a:t>
            </a:r>
            <a:r>
              <a:rPr lang="es-MX" alt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diagramas 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de flujo en las siguientes diapositivas</a:t>
            </a:r>
          </a:p>
          <a:p>
            <a:pPr eaLnBrk="1" hangingPunct="1"/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8.0 MEDICION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Coordinador de liquidaciones lleva un consolidado diario de operadores con liquidaciones pendientes mayores a  30 días, titulado REPORTE DE OPERADORES SIN LIQUIDAR</a:t>
            </a:r>
            <a:r>
              <a:rPr lang="es-MX" altLang="es-MX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el cual se revisa todos los días en la junta diaria.</a:t>
            </a:r>
          </a:p>
          <a:p>
            <a:endParaRPr lang="en-US" altLang="es-MX" sz="1400" dirty="0">
              <a:cs typeface="Times New Roman" panose="02020603050405020304" pitchFamily="18" charset="0"/>
            </a:endParaRPr>
          </a:p>
          <a:p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9.0 REGISTROS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Ver lista maestra de registros. </a:t>
            </a:r>
          </a:p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MX" alt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10. ANEXOS </a:t>
            </a:r>
            <a:endParaRPr lang="en-US" altLang="es-MX" sz="1400" dirty="0">
              <a:cs typeface="Times New Roman" panose="02020603050405020304" pitchFamily="18" charset="0"/>
            </a:endParaRPr>
          </a:p>
          <a:p>
            <a:r>
              <a:rPr lang="es-ES" altLang="es-MX" sz="1400" dirty="0"/>
              <a:t>NA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1981200" y="5449888"/>
            <a:ext cx="365760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800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es-MX" sz="800">
                <a:latin typeface="Arial" panose="020B0604020202020204" pitchFamily="34" charset="0"/>
                <a:cs typeface="Arial" panose="020B0604020202020204" pitchFamily="34" charset="0"/>
              </a:rPr>
              <a:t>GT/SOP LIQ1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8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MX" sz="800">
                <a:latin typeface="Arial" panose="020B0604020202020204" pitchFamily="34" charset="0"/>
                <a:cs typeface="Arial" panose="020B0604020202020204" pitchFamily="34" charset="0"/>
              </a:rPr>
              <a:t>GT/SOP LIQ2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800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altLang="es-MX" sz="800">
                <a:latin typeface="Arial" panose="020B0604020202020204" pitchFamily="34" charset="0"/>
                <a:cs typeface="Arial" panose="020B0604020202020204" pitchFamily="34" charset="0"/>
              </a:rPr>
              <a:t>GT/SOP LIQ3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800" baseline="30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altLang="es-MX" sz="800">
                <a:latin typeface="Arial" panose="020B0604020202020204" pitchFamily="34" charset="0"/>
                <a:cs typeface="Arial" panose="020B0604020202020204" pitchFamily="34" charset="0"/>
              </a:rPr>
              <a:t>GT/SOP LIQ4</a:t>
            </a:r>
          </a:p>
          <a:p>
            <a:pPr eaLnBrk="1" hangingPunct="1">
              <a:spcBef>
                <a:spcPct val="50000"/>
              </a:spcBef>
            </a:pPr>
            <a:endParaRPr lang="es-ES" altLang="es-MX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905000" y="5410200"/>
            <a:ext cx="8382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9050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157839" y="1110336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>
                <a:latin typeface="Arial" panose="020B0604020202020204" pitchFamily="34" charset="0"/>
              </a:rPr>
              <a:t>Inicio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sp>
        <p:nvSpPr>
          <p:cNvPr id="5" name="AutoShape 309"/>
          <p:cNvSpPr>
            <a:spLocks noChangeArrowheads="1"/>
          </p:cNvSpPr>
          <p:nvPr/>
        </p:nvSpPr>
        <p:spPr bwMode="auto">
          <a:xfrm>
            <a:off x="4071818" y="1063872"/>
            <a:ext cx="1362145" cy="395369"/>
          </a:xfrm>
          <a:prstGeom prst="hexagon">
            <a:avLst>
              <a:gd name="adj" fmla="val 59375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800" dirty="0">
                <a:latin typeface="Arial" panose="020B0604020202020204" pitchFamily="34" charset="0"/>
              </a:rPr>
              <a:t>PROC. </a:t>
            </a:r>
            <a:r>
              <a:rPr lang="es-ES" altLang="es-MX" sz="800" dirty="0" smtClean="0">
                <a:latin typeface="Arial" panose="020B0604020202020204" pitchFamily="34" charset="0"/>
              </a:rPr>
              <a:t/>
            </a:r>
            <a:br>
              <a:rPr lang="es-ES" altLang="es-MX" sz="800" dirty="0" smtClean="0">
                <a:latin typeface="Arial" panose="020B0604020202020204" pitchFamily="34" charset="0"/>
              </a:rPr>
            </a:br>
            <a:r>
              <a:rPr lang="es-ES" altLang="es-MX" sz="800" dirty="0" smtClean="0">
                <a:latin typeface="Arial" panose="020B0604020202020204" pitchFamily="34" charset="0"/>
              </a:rPr>
              <a:t>DE CUADRE</a:t>
            </a:r>
            <a:endParaRPr lang="es-ES" altLang="es-MX" sz="800" dirty="0">
              <a:latin typeface="Arial" panose="020B0604020202020204" pitchFamily="34" charset="0"/>
            </a:endParaRPr>
          </a:p>
        </p:txBody>
      </p:sp>
      <p:sp>
        <p:nvSpPr>
          <p:cNvPr id="6" name="AutoShape 183"/>
          <p:cNvSpPr>
            <a:spLocks noChangeArrowheads="1"/>
          </p:cNvSpPr>
          <p:nvPr/>
        </p:nvSpPr>
        <p:spPr bwMode="auto">
          <a:xfrm>
            <a:off x="3881817" y="1731771"/>
            <a:ext cx="1742148" cy="817737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¿o</a:t>
            </a: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perador se encuentra </a:t>
            </a:r>
            <a:b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fuera de HLO?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89485" y="1808300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Envía sobre y hoja de cuadre a Jefe de flotilla para su firma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980810" y="2714827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Lleva hoja de cuadre a firmar con JF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980810" y="3491257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 / JF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sobre a LIQUIDADOR con Hoja de Cuadre firmada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980810" y="4297701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Toma turno y se lo anota en el control de turnos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980809" y="5141342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Toma el sobre y corta el contra recibo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77106" y="5996954"/>
            <a:ext cx="1519691" cy="7280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IQUIDADOR</a:t>
            </a:r>
          </a:p>
          <a:p>
            <a:pPr algn="ctr">
              <a:lnSpc>
                <a:spcPct val="90000"/>
              </a:lnSpc>
            </a:pP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Coloca  números de viajes en el sistema para que se jalen los datos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183"/>
          <p:cNvSpPr>
            <a:spLocks noChangeArrowheads="1"/>
          </p:cNvSpPr>
          <p:nvPr/>
        </p:nvSpPr>
        <p:spPr bwMode="auto">
          <a:xfrm>
            <a:off x="6320035" y="4806624"/>
            <a:ext cx="1633834" cy="722872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Se requiere conocer </a:t>
            </a:r>
            <a:b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el kilometraje?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AutoShape 183"/>
          <p:cNvSpPr>
            <a:spLocks noChangeArrowheads="1"/>
          </p:cNvSpPr>
          <p:nvPr/>
        </p:nvSpPr>
        <p:spPr bwMode="auto">
          <a:xfrm>
            <a:off x="8456920" y="4811484"/>
            <a:ext cx="1742148" cy="722872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existe algún problema </a:t>
            </a:r>
            <a:b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en los viajes?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377107" y="3810582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</a:p>
          <a:p>
            <a:pPr algn="ctr">
              <a:lnSpc>
                <a:spcPct val="90000"/>
              </a:lnSpc>
            </a:pP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Consulta con GT, JF o GL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286"/>
          <p:cNvSpPr>
            <a:spLocks noChangeArrowheads="1"/>
          </p:cNvSpPr>
          <p:nvPr/>
        </p:nvSpPr>
        <p:spPr bwMode="auto">
          <a:xfrm>
            <a:off x="6349530" y="2832936"/>
            <a:ext cx="1582572" cy="71722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Procede el pago </a:t>
            </a:r>
          </a:p>
          <a:p>
            <a:pPr algn="ctr" eaLnBrk="1" hangingPunct="1"/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de </a:t>
            </a:r>
            <a:r>
              <a:rPr lang="es-MX" altLang="es-MX" sz="1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Kms</a:t>
            </a: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.?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AutoShape 290"/>
          <p:cNvSpPr>
            <a:spLocks noChangeArrowheads="1"/>
          </p:cNvSpPr>
          <p:nvPr/>
        </p:nvSpPr>
        <p:spPr bwMode="auto">
          <a:xfrm>
            <a:off x="6409213" y="1993165"/>
            <a:ext cx="1455478" cy="512034"/>
          </a:xfrm>
          <a:prstGeom prst="foldedCorner">
            <a:avLst>
              <a:gd name="adj" fmla="val 125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GTE. DE LOGISTICA</a:t>
            </a:r>
          </a:p>
          <a:p>
            <a:pPr algn="ctr">
              <a:lnSpc>
                <a:spcPct val="90000"/>
              </a:lnSpc>
            </a:pPr>
            <a:r>
              <a:rPr lang="es-MX" altLang="es-MX" sz="1000">
                <a:solidFill>
                  <a:schemeClr val="bg1"/>
                </a:solidFill>
                <a:latin typeface="Arial" panose="020B0604020202020204" pitchFamily="34" charset="0"/>
              </a:rPr>
              <a:t>Autoriza Diferencia</a:t>
            </a:r>
          </a:p>
        </p:txBody>
      </p:sp>
      <p:sp>
        <p:nvSpPr>
          <p:cNvPr id="22" name="AutoShape 252"/>
          <p:cNvSpPr>
            <a:spLocks noChangeArrowheads="1"/>
          </p:cNvSpPr>
          <p:nvPr/>
        </p:nvSpPr>
        <p:spPr bwMode="auto">
          <a:xfrm>
            <a:off x="8478060" y="3774018"/>
            <a:ext cx="1698058" cy="722872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1000" dirty="0">
                <a:solidFill>
                  <a:schemeClr val="bg1"/>
                </a:solidFill>
                <a:latin typeface="Arial" panose="020B0604020202020204" pitchFamily="34" charset="0"/>
              </a:rPr>
              <a:t>Habla con  J. de Flotilla para solucionar el problema</a:t>
            </a:r>
          </a:p>
        </p:txBody>
      </p:sp>
      <p:cxnSp>
        <p:nvCxnSpPr>
          <p:cNvPr id="26" name="Conector recto de flecha 25"/>
          <p:cNvCxnSpPr>
            <a:stCxn id="6" idx="2"/>
            <a:endCxn id="8" idx="0"/>
          </p:cNvCxnSpPr>
          <p:nvPr/>
        </p:nvCxnSpPr>
        <p:spPr>
          <a:xfrm flipH="1">
            <a:off x="4740656" y="2549508"/>
            <a:ext cx="12235" cy="165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6" idx="1"/>
            <a:endCxn id="7" idx="3"/>
          </p:cNvCxnSpPr>
          <p:nvPr/>
        </p:nvCxnSpPr>
        <p:spPr>
          <a:xfrm flipH="1" flipV="1">
            <a:off x="3309176" y="2136037"/>
            <a:ext cx="572641" cy="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752890" y="1459241"/>
            <a:ext cx="0" cy="28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8" idx="2"/>
            <a:endCxn id="9" idx="0"/>
          </p:cNvCxnSpPr>
          <p:nvPr/>
        </p:nvCxnSpPr>
        <p:spPr>
          <a:xfrm>
            <a:off x="4740656" y="3370301"/>
            <a:ext cx="0" cy="120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2"/>
            <a:endCxn id="10" idx="0"/>
          </p:cNvCxnSpPr>
          <p:nvPr/>
        </p:nvCxnSpPr>
        <p:spPr>
          <a:xfrm>
            <a:off x="4740656" y="4146731"/>
            <a:ext cx="0" cy="1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0" idx="2"/>
            <a:endCxn id="11" idx="0"/>
          </p:cNvCxnSpPr>
          <p:nvPr/>
        </p:nvCxnSpPr>
        <p:spPr>
          <a:xfrm flipH="1">
            <a:off x="4740655" y="4953175"/>
            <a:ext cx="1" cy="1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4" idx="0"/>
            <a:endCxn id="16" idx="2"/>
          </p:cNvCxnSpPr>
          <p:nvPr/>
        </p:nvCxnSpPr>
        <p:spPr>
          <a:xfrm flipV="1">
            <a:off x="7136952" y="5529496"/>
            <a:ext cx="0" cy="467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6" idx="0"/>
            <a:endCxn id="18" idx="2"/>
          </p:cNvCxnSpPr>
          <p:nvPr/>
        </p:nvCxnSpPr>
        <p:spPr>
          <a:xfrm flipV="1">
            <a:off x="7136952" y="4466056"/>
            <a:ext cx="1" cy="340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18" idx="0"/>
            <a:endCxn id="19" idx="2"/>
          </p:cNvCxnSpPr>
          <p:nvPr/>
        </p:nvCxnSpPr>
        <p:spPr>
          <a:xfrm flipV="1">
            <a:off x="7136953" y="3550161"/>
            <a:ext cx="3863" cy="26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9" idx="0"/>
            <a:endCxn id="20" idx="2"/>
          </p:cNvCxnSpPr>
          <p:nvPr/>
        </p:nvCxnSpPr>
        <p:spPr>
          <a:xfrm flipH="1" flipV="1">
            <a:off x="7136952" y="2505199"/>
            <a:ext cx="3864" cy="32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6" idx="3"/>
            <a:endCxn id="17" idx="1"/>
          </p:cNvCxnSpPr>
          <p:nvPr/>
        </p:nvCxnSpPr>
        <p:spPr>
          <a:xfrm>
            <a:off x="7953869" y="5168060"/>
            <a:ext cx="503051" cy="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7" idx="0"/>
            <a:endCxn id="22" idx="2"/>
          </p:cNvCxnSpPr>
          <p:nvPr/>
        </p:nvCxnSpPr>
        <p:spPr>
          <a:xfrm flipH="1" flipV="1">
            <a:off x="9327089" y="4496890"/>
            <a:ext cx="905" cy="31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0" idx="3"/>
            <a:endCxn id="17" idx="1"/>
          </p:cNvCxnSpPr>
          <p:nvPr/>
        </p:nvCxnSpPr>
        <p:spPr>
          <a:xfrm>
            <a:off x="7864691" y="2249182"/>
            <a:ext cx="592229" cy="2923738"/>
          </a:xfrm>
          <a:prstGeom prst="bentConnector3">
            <a:avLst>
              <a:gd name="adj1" fmla="val 392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9146852" y="2964922"/>
            <a:ext cx="362283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angular 68"/>
          <p:cNvCxnSpPr>
            <a:stCxn id="17" idx="3"/>
            <a:endCxn id="67" idx="6"/>
          </p:cNvCxnSpPr>
          <p:nvPr/>
        </p:nvCxnSpPr>
        <p:spPr>
          <a:xfrm flipH="1" flipV="1">
            <a:off x="9509135" y="3149588"/>
            <a:ext cx="689933" cy="2023332"/>
          </a:xfrm>
          <a:prstGeom prst="bentConnector3">
            <a:avLst>
              <a:gd name="adj1" fmla="val -33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22" idx="0"/>
            <a:endCxn id="67" idx="4"/>
          </p:cNvCxnSpPr>
          <p:nvPr/>
        </p:nvCxnSpPr>
        <p:spPr>
          <a:xfrm flipV="1">
            <a:off x="9327089" y="3334254"/>
            <a:ext cx="905" cy="439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9180795" y="2976335"/>
            <a:ext cx="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cxnSp>
        <p:nvCxnSpPr>
          <p:cNvPr id="153" name="Conector angular 152"/>
          <p:cNvCxnSpPr>
            <a:stCxn id="7" idx="2"/>
            <a:endCxn id="9" idx="1"/>
          </p:cNvCxnSpPr>
          <p:nvPr/>
        </p:nvCxnSpPr>
        <p:spPr>
          <a:xfrm rot="16200000" flipH="1">
            <a:off x="2587460" y="2425644"/>
            <a:ext cx="1355220" cy="143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9" idx="3"/>
            <a:endCxn id="17" idx="1"/>
          </p:cNvCxnSpPr>
          <p:nvPr/>
        </p:nvCxnSpPr>
        <p:spPr>
          <a:xfrm>
            <a:off x="7932102" y="3191549"/>
            <a:ext cx="524818" cy="1981371"/>
          </a:xfrm>
          <a:prstGeom prst="bentConnector3">
            <a:avLst>
              <a:gd name="adj1" fmla="val 66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/>
          <p:cNvSpPr txBox="1"/>
          <p:nvPr/>
        </p:nvSpPr>
        <p:spPr>
          <a:xfrm>
            <a:off x="7775455" y="2964922"/>
            <a:ext cx="319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Sí</a:t>
            </a:r>
            <a:endParaRPr lang="es-MX" sz="1000" dirty="0"/>
          </a:p>
        </p:txBody>
      </p:sp>
      <p:sp>
        <p:nvSpPr>
          <p:cNvPr id="199" name="CuadroTexto 198"/>
          <p:cNvSpPr txBox="1"/>
          <p:nvPr/>
        </p:nvSpPr>
        <p:spPr>
          <a:xfrm>
            <a:off x="6842973" y="2646427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200" name="CuadroTexto 199"/>
          <p:cNvSpPr txBox="1"/>
          <p:nvPr/>
        </p:nvSpPr>
        <p:spPr>
          <a:xfrm>
            <a:off x="7684718" y="4876873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201" name="CuadroTexto 200"/>
          <p:cNvSpPr txBox="1"/>
          <p:nvPr/>
        </p:nvSpPr>
        <p:spPr>
          <a:xfrm>
            <a:off x="6902251" y="4565263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Sí</a:t>
            </a:r>
            <a:endParaRPr lang="es-MX" sz="1000" dirty="0"/>
          </a:p>
        </p:txBody>
      </p:sp>
      <p:sp>
        <p:nvSpPr>
          <p:cNvPr id="202" name="CuadroTexto 201"/>
          <p:cNvSpPr txBox="1"/>
          <p:nvPr/>
        </p:nvSpPr>
        <p:spPr>
          <a:xfrm>
            <a:off x="9073982" y="4612104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Sí</a:t>
            </a:r>
            <a:endParaRPr lang="es-MX" sz="1000" dirty="0"/>
          </a:p>
        </p:txBody>
      </p:sp>
      <p:sp>
        <p:nvSpPr>
          <p:cNvPr id="203" name="CuadroTexto 202"/>
          <p:cNvSpPr txBox="1"/>
          <p:nvPr/>
        </p:nvSpPr>
        <p:spPr>
          <a:xfrm>
            <a:off x="10026379" y="4924596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204" name="CuadroTexto 203"/>
          <p:cNvSpPr txBox="1"/>
          <p:nvPr/>
        </p:nvSpPr>
        <p:spPr>
          <a:xfrm>
            <a:off x="3696890" y="1929270"/>
            <a:ext cx="319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Sí</a:t>
            </a:r>
            <a:endParaRPr lang="es-MX" sz="1000" dirty="0"/>
          </a:p>
        </p:txBody>
      </p:sp>
      <p:sp>
        <p:nvSpPr>
          <p:cNvPr id="205" name="CuadroTexto 204"/>
          <p:cNvSpPr txBox="1"/>
          <p:nvPr/>
        </p:nvSpPr>
        <p:spPr>
          <a:xfrm>
            <a:off x="4781318" y="2465268"/>
            <a:ext cx="345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pic>
        <p:nvPicPr>
          <p:cNvPr id="53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7583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Conector recto de flecha 2"/>
          <p:cNvCxnSpPr>
            <a:stCxn id="4" idx="3"/>
            <a:endCxn id="5" idx="3"/>
          </p:cNvCxnSpPr>
          <p:nvPr/>
        </p:nvCxnSpPr>
        <p:spPr>
          <a:xfrm>
            <a:off x="3232694" y="1261556"/>
            <a:ext cx="8391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11" idx="2"/>
            <a:endCxn id="14" idx="1"/>
          </p:cNvCxnSpPr>
          <p:nvPr/>
        </p:nvCxnSpPr>
        <p:spPr>
          <a:xfrm rot="16200000" flipH="1">
            <a:off x="5276790" y="5260680"/>
            <a:ext cx="564180" cy="16364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32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5524" y="1395429"/>
            <a:ext cx="362283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70052" y="1406842"/>
            <a:ext cx="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" name="AutoShape 247"/>
          <p:cNvSpPr>
            <a:spLocks noChangeArrowheads="1"/>
          </p:cNvSpPr>
          <p:nvPr/>
        </p:nvSpPr>
        <p:spPr bwMode="auto">
          <a:xfrm>
            <a:off x="933214" y="1346239"/>
            <a:ext cx="1511300" cy="490538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Toma sobres para revisión de notas</a:t>
            </a:r>
          </a:p>
        </p:txBody>
      </p:sp>
      <p:sp>
        <p:nvSpPr>
          <p:cNvPr id="7" name="AutoShape 320"/>
          <p:cNvSpPr>
            <a:spLocks noChangeArrowheads="1"/>
          </p:cNvSpPr>
          <p:nvPr/>
        </p:nvSpPr>
        <p:spPr bwMode="auto">
          <a:xfrm>
            <a:off x="975283" y="2134477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Están firmados los </a:t>
            </a:r>
          </a:p>
          <a:p>
            <a:pPr algn="ctr" eaLnBrk="1" hangingPunct="1"/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gastos en efectivo?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321"/>
          <p:cNvSpPr>
            <a:spLocks noChangeArrowheads="1"/>
          </p:cNvSpPr>
          <p:nvPr/>
        </p:nvSpPr>
        <p:spPr bwMode="auto">
          <a:xfrm>
            <a:off x="2732713" y="2206118"/>
            <a:ext cx="1431139" cy="51604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OPERADOR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Firma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notas y facturas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de gastos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312"/>
          <p:cNvSpPr>
            <a:spLocks noChangeArrowheads="1"/>
          </p:cNvSpPr>
          <p:nvPr/>
        </p:nvSpPr>
        <p:spPr bwMode="auto">
          <a:xfrm>
            <a:off x="975283" y="3095943"/>
            <a:ext cx="1427162" cy="5905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Están autorizados</a:t>
            </a:r>
          </a:p>
          <a:p>
            <a:pPr algn="ctr" eaLnBrk="1" hangingPunct="1"/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Los gastos?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313"/>
          <p:cNvSpPr>
            <a:spLocks noChangeArrowheads="1"/>
          </p:cNvSpPr>
          <p:nvPr/>
        </p:nvSpPr>
        <p:spPr bwMode="auto">
          <a:xfrm>
            <a:off x="2638453" y="3094031"/>
            <a:ext cx="1525399" cy="609600"/>
          </a:xfrm>
          <a:prstGeom prst="hexagon">
            <a:avLst>
              <a:gd name="adj" fmla="val 47917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>
                <a:latin typeface="Arial" panose="020B0604020202020204" pitchFamily="34" charset="0"/>
              </a:rPr>
              <a:t>PROC. LIQ DE </a:t>
            </a:r>
          </a:p>
          <a:p>
            <a:pPr algn="ctr" eaLnBrk="1" hangingPunct="1"/>
            <a:r>
              <a:rPr lang="es-ES" altLang="es-MX" sz="1000">
                <a:latin typeface="Arial" panose="020B0604020202020204" pitchFamily="34" charset="0"/>
              </a:rPr>
              <a:t>GASTOS </a:t>
            </a:r>
          </a:p>
          <a:p>
            <a:pPr algn="ctr" eaLnBrk="1" hangingPunct="1"/>
            <a:r>
              <a:rPr lang="es-ES" altLang="es-MX" sz="1000">
                <a:latin typeface="Arial" panose="020B0604020202020204" pitchFamily="34" charset="0"/>
              </a:rPr>
              <a:t>AUTORIZADOS</a:t>
            </a:r>
          </a:p>
          <a:p>
            <a:pPr algn="ctr" eaLnBrk="1" hangingPunct="1"/>
            <a:r>
              <a:rPr lang="es-ES" altLang="es-MX" sz="1000">
                <a:latin typeface="Arial" panose="020B0604020202020204" pitchFamily="34" charset="0"/>
              </a:rPr>
              <a:t>SIN CLAVE</a:t>
            </a:r>
          </a:p>
        </p:txBody>
      </p:sp>
      <p:sp>
        <p:nvSpPr>
          <p:cNvPr id="12" name="AutoShape 309"/>
          <p:cNvSpPr>
            <a:spLocks noChangeArrowheads="1"/>
          </p:cNvSpPr>
          <p:nvPr/>
        </p:nvSpPr>
        <p:spPr bwMode="auto">
          <a:xfrm>
            <a:off x="933214" y="4104564"/>
            <a:ext cx="1511300" cy="609600"/>
          </a:xfrm>
          <a:prstGeom prst="hexagon">
            <a:avLst>
              <a:gd name="adj" fmla="val 59375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>
                <a:latin typeface="Arial" panose="020B0604020202020204" pitchFamily="34" charset="0"/>
              </a:rPr>
              <a:t>PROC. LIQ.</a:t>
            </a:r>
          </a:p>
          <a:p>
            <a:pPr algn="ctr" eaLnBrk="1" hangingPunct="1"/>
            <a:r>
              <a:rPr lang="es-ES" altLang="es-MX" sz="1000" dirty="0">
                <a:latin typeface="Arial" panose="020B0604020202020204" pitchFamily="34" charset="0"/>
              </a:rPr>
              <a:t>DE GASTOS </a:t>
            </a:r>
          </a:p>
          <a:p>
            <a:pPr algn="ctr" eaLnBrk="1" hangingPunct="1"/>
            <a:r>
              <a:rPr lang="es-ES" altLang="es-MX" sz="1000" dirty="0">
                <a:latin typeface="Arial" panose="020B0604020202020204" pitchFamily="34" charset="0"/>
              </a:rPr>
              <a:t>AUTORIZADOS</a:t>
            </a:r>
          </a:p>
        </p:txBody>
      </p:sp>
      <p:sp>
        <p:nvSpPr>
          <p:cNvPr id="13" name="AutoShape 253"/>
          <p:cNvSpPr>
            <a:spLocks noChangeArrowheads="1"/>
          </p:cNvSpPr>
          <p:nvPr/>
        </p:nvSpPr>
        <p:spPr bwMode="auto">
          <a:xfrm>
            <a:off x="933214" y="5129251"/>
            <a:ext cx="1511300" cy="566737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Busca autorización en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Entregas de efectivo.</a:t>
            </a:r>
          </a:p>
        </p:txBody>
      </p:sp>
      <p:sp>
        <p:nvSpPr>
          <p:cNvPr id="17" name="AutoShape 385"/>
          <p:cNvSpPr>
            <a:spLocks noChangeArrowheads="1"/>
          </p:cNvSpPr>
          <p:nvPr/>
        </p:nvSpPr>
        <p:spPr bwMode="auto">
          <a:xfrm>
            <a:off x="4353649" y="4883832"/>
            <a:ext cx="1510607" cy="323632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LIQUIDADORA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Anota clave en factura</a:t>
            </a:r>
          </a:p>
        </p:txBody>
      </p:sp>
      <p:sp>
        <p:nvSpPr>
          <p:cNvPr id="19" name="AutoShape 170"/>
          <p:cNvSpPr>
            <a:spLocks noChangeArrowheads="1"/>
          </p:cNvSpPr>
          <p:nvPr/>
        </p:nvSpPr>
        <p:spPr bwMode="auto">
          <a:xfrm>
            <a:off x="4352957" y="3831939"/>
            <a:ext cx="1511300" cy="723331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Revisa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facturas y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factura los tickets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de casetas</a:t>
            </a:r>
          </a:p>
        </p:txBody>
      </p:sp>
      <p:sp>
        <p:nvSpPr>
          <p:cNvPr id="20" name="AutoShape 185"/>
          <p:cNvSpPr>
            <a:spLocks noChangeArrowheads="1"/>
          </p:cNvSpPr>
          <p:nvPr/>
        </p:nvSpPr>
        <p:spPr bwMode="auto">
          <a:xfrm>
            <a:off x="4373990" y="3092892"/>
            <a:ext cx="1469231" cy="50482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Existe problema  </a:t>
            </a:r>
          </a:p>
          <a:p>
            <a:pPr algn="ctr" eaLnBrk="1" hangingPunct="1"/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en alguna caseta?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192"/>
          <p:cNvSpPr>
            <a:spLocks noChangeArrowheads="1"/>
          </p:cNvSpPr>
          <p:nvPr/>
        </p:nvSpPr>
        <p:spPr bwMode="auto">
          <a:xfrm>
            <a:off x="4352957" y="2382508"/>
            <a:ext cx="1511299" cy="490537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Checa problema con Coord. De Liquidaciones</a:t>
            </a:r>
          </a:p>
        </p:txBody>
      </p:sp>
      <p:sp>
        <p:nvSpPr>
          <p:cNvPr id="24" name="AutoShape 172"/>
          <p:cNvSpPr>
            <a:spLocks noChangeArrowheads="1"/>
          </p:cNvSpPr>
          <p:nvPr/>
        </p:nvSpPr>
        <p:spPr bwMode="auto">
          <a:xfrm>
            <a:off x="4352957" y="1643460"/>
            <a:ext cx="1511299" cy="490538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Acomoda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las facturas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y engrapa</a:t>
            </a:r>
          </a:p>
        </p:txBody>
      </p:sp>
      <p:sp>
        <p:nvSpPr>
          <p:cNvPr id="25" name="AutoShape 367"/>
          <p:cNvSpPr>
            <a:spLocks noChangeArrowheads="1"/>
          </p:cNvSpPr>
          <p:nvPr/>
        </p:nvSpPr>
        <p:spPr bwMode="auto">
          <a:xfrm>
            <a:off x="6577837" y="1191547"/>
            <a:ext cx="1944687" cy="799922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Operador trae hojas de </a:t>
            </a:r>
          </a:p>
          <a:p>
            <a:pPr algn="ctr" eaLnBrk="1" hangingPunct="1"/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Control de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diésel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de</a:t>
            </a:r>
          </a:p>
          <a:p>
            <a:pPr algn="ctr" eaLnBrk="1" hangingPunct="1"/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Remolque?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AutoShape 174"/>
          <p:cNvSpPr>
            <a:spLocks noChangeArrowheads="1"/>
          </p:cNvSpPr>
          <p:nvPr/>
        </p:nvSpPr>
        <p:spPr bwMode="auto">
          <a:xfrm>
            <a:off x="6799150" y="2267048"/>
            <a:ext cx="1511300" cy="600644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Captura 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los tickets y facturas en el Sistema SOAL</a:t>
            </a:r>
          </a:p>
        </p:txBody>
      </p:sp>
      <p:sp>
        <p:nvSpPr>
          <p:cNvPr id="30" name="AutoShape 330"/>
          <p:cNvSpPr>
            <a:spLocks noChangeArrowheads="1"/>
          </p:cNvSpPr>
          <p:nvPr/>
        </p:nvSpPr>
        <p:spPr bwMode="auto">
          <a:xfrm>
            <a:off x="6799150" y="4042341"/>
            <a:ext cx="1511300" cy="629698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COORD. DE LIQUIDACIONES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Captura cobro en SOAL, jala cobro en liquidación.</a:t>
            </a:r>
          </a:p>
        </p:txBody>
      </p:sp>
      <p:cxnSp>
        <p:nvCxnSpPr>
          <p:cNvPr id="3" name="Conector recto de flecha 2"/>
          <p:cNvCxnSpPr>
            <a:stCxn id="6" idx="2"/>
            <a:endCxn id="7" idx="0"/>
          </p:cNvCxnSpPr>
          <p:nvPr/>
        </p:nvCxnSpPr>
        <p:spPr>
          <a:xfrm>
            <a:off x="1688864" y="1836777"/>
            <a:ext cx="0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2"/>
            <a:endCxn id="10" idx="0"/>
          </p:cNvCxnSpPr>
          <p:nvPr/>
        </p:nvCxnSpPr>
        <p:spPr>
          <a:xfrm>
            <a:off x="1688864" y="2801227"/>
            <a:ext cx="0" cy="29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0" idx="2"/>
          </p:cNvCxnSpPr>
          <p:nvPr/>
        </p:nvCxnSpPr>
        <p:spPr>
          <a:xfrm>
            <a:off x="1688864" y="3686493"/>
            <a:ext cx="0" cy="415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3" idx="0"/>
          </p:cNvCxnSpPr>
          <p:nvPr/>
        </p:nvCxnSpPr>
        <p:spPr>
          <a:xfrm>
            <a:off x="1688864" y="4714164"/>
            <a:ext cx="0" cy="415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" idx="3"/>
            <a:endCxn id="11" idx="3"/>
          </p:cNvCxnSpPr>
          <p:nvPr/>
        </p:nvCxnSpPr>
        <p:spPr>
          <a:xfrm>
            <a:off x="2402445" y="3391218"/>
            <a:ext cx="236008" cy="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7" idx="3"/>
            <a:endCxn id="9" idx="1"/>
          </p:cNvCxnSpPr>
          <p:nvPr/>
        </p:nvCxnSpPr>
        <p:spPr>
          <a:xfrm flipV="1">
            <a:off x="2402445" y="2464139"/>
            <a:ext cx="330268" cy="3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7" idx="0"/>
            <a:endCxn id="19" idx="2"/>
          </p:cNvCxnSpPr>
          <p:nvPr/>
        </p:nvCxnSpPr>
        <p:spPr>
          <a:xfrm flipH="1" flipV="1">
            <a:off x="5108607" y="4555270"/>
            <a:ext cx="346" cy="328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19" idx="0"/>
            <a:endCxn id="20" idx="2"/>
          </p:cNvCxnSpPr>
          <p:nvPr/>
        </p:nvCxnSpPr>
        <p:spPr>
          <a:xfrm flipH="1" flipV="1">
            <a:off x="5108606" y="3597717"/>
            <a:ext cx="1" cy="23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20" idx="0"/>
            <a:endCxn id="21" idx="2"/>
          </p:cNvCxnSpPr>
          <p:nvPr/>
        </p:nvCxnSpPr>
        <p:spPr>
          <a:xfrm flipV="1">
            <a:off x="5108606" y="2873045"/>
            <a:ext cx="1" cy="21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1" idx="0"/>
            <a:endCxn id="24" idx="2"/>
          </p:cNvCxnSpPr>
          <p:nvPr/>
        </p:nvCxnSpPr>
        <p:spPr>
          <a:xfrm flipV="1">
            <a:off x="5108607" y="2133998"/>
            <a:ext cx="0" cy="248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5" idx="3"/>
            <a:endCxn id="6" idx="1"/>
          </p:cNvCxnSpPr>
          <p:nvPr/>
        </p:nvCxnSpPr>
        <p:spPr>
          <a:xfrm>
            <a:off x="724893" y="1591508"/>
            <a:ext cx="208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89876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7" name="Conector angular 96"/>
          <p:cNvCxnSpPr>
            <a:stCxn id="9" idx="2"/>
            <a:endCxn id="10" idx="0"/>
          </p:cNvCxnSpPr>
          <p:nvPr/>
        </p:nvCxnSpPr>
        <p:spPr>
          <a:xfrm rot="5400000">
            <a:off x="2381683" y="2029342"/>
            <a:ext cx="373783" cy="1759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endCxn id="12" idx="0"/>
          </p:cNvCxnSpPr>
          <p:nvPr/>
        </p:nvCxnSpPr>
        <p:spPr>
          <a:xfrm rot="10800000" flipV="1">
            <a:off x="2444514" y="3703630"/>
            <a:ext cx="949588" cy="705733"/>
          </a:xfrm>
          <a:prstGeom prst="bentConnector3">
            <a:avLst>
              <a:gd name="adj1" fmla="val 4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1382115" y="2700022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2259831" y="2206118"/>
            <a:ext cx="3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1382115" y="3610081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259831" y="3135162"/>
            <a:ext cx="3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5570032" y="3058088"/>
            <a:ext cx="3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861460" y="2874827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cxnSp>
        <p:nvCxnSpPr>
          <p:cNvPr id="120" name="Conector angular 119"/>
          <p:cNvCxnSpPr>
            <a:stCxn id="20" idx="3"/>
            <a:endCxn id="24" idx="2"/>
          </p:cNvCxnSpPr>
          <p:nvPr/>
        </p:nvCxnSpPr>
        <p:spPr>
          <a:xfrm flipH="1" flipV="1">
            <a:off x="5108607" y="2133998"/>
            <a:ext cx="734614" cy="1211307"/>
          </a:xfrm>
          <a:prstGeom prst="bentConnector4">
            <a:avLst>
              <a:gd name="adj1" fmla="val -31118"/>
              <a:gd name="adj2" fmla="val 893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utoShape 367"/>
          <p:cNvSpPr>
            <a:spLocks noChangeArrowheads="1"/>
          </p:cNvSpPr>
          <p:nvPr/>
        </p:nvSpPr>
        <p:spPr bwMode="auto">
          <a:xfrm>
            <a:off x="6654114" y="4873688"/>
            <a:ext cx="1800677" cy="64770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</a:rPr>
              <a:t>Operador 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extravió 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algún ticket?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4" name="AutoShape 329"/>
          <p:cNvSpPr>
            <a:spLocks noChangeArrowheads="1"/>
          </p:cNvSpPr>
          <p:nvPr/>
        </p:nvSpPr>
        <p:spPr bwMode="auto">
          <a:xfrm>
            <a:off x="8720285" y="4852847"/>
            <a:ext cx="1330935" cy="689382"/>
          </a:xfrm>
          <a:prstGeom prst="foldedCorner">
            <a:avLst>
              <a:gd name="adj" fmla="val 12500"/>
            </a:avLst>
          </a:prstGeom>
          <a:solidFill>
            <a:srgbClr val="08080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AUX ADMVO. DE OPERAQCIONES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Proporciona evidencia de que se cargo gasolina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5" name="AutoShape 367"/>
          <p:cNvSpPr>
            <a:spLocks noChangeArrowheads="1"/>
          </p:cNvSpPr>
          <p:nvPr/>
        </p:nvSpPr>
        <p:spPr bwMode="auto">
          <a:xfrm>
            <a:off x="6654114" y="5816410"/>
            <a:ext cx="1800677" cy="64770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Falta dar de alta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algún ticket?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6" name="AutoShape 329"/>
          <p:cNvSpPr>
            <a:spLocks noChangeArrowheads="1"/>
          </p:cNvSpPr>
          <p:nvPr/>
        </p:nvSpPr>
        <p:spPr bwMode="auto">
          <a:xfrm>
            <a:off x="8720285" y="5862070"/>
            <a:ext cx="1330935" cy="556381"/>
          </a:xfrm>
          <a:prstGeom prst="foldedCorner">
            <a:avLst>
              <a:gd name="adj" fmla="val 12500"/>
            </a:avLst>
          </a:prstGeom>
          <a:solidFill>
            <a:srgbClr val="08080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AUX ADMVO. DE OPERAQCIONES / LIQUIDADOR</a:t>
            </a:r>
          </a:p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Da de alta el ticket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8" name="AutoShape 174"/>
          <p:cNvSpPr>
            <a:spLocks noChangeArrowheads="1"/>
          </p:cNvSpPr>
          <p:nvPr/>
        </p:nvSpPr>
        <p:spPr bwMode="auto">
          <a:xfrm>
            <a:off x="8720284" y="3849675"/>
            <a:ext cx="1511300" cy="600644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LIQUIDADOR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Guarda facturas en sobre y engrapa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9" name="AutoShape 174"/>
          <p:cNvSpPr>
            <a:spLocks noChangeArrowheads="1"/>
          </p:cNvSpPr>
          <p:nvPr/>
        </p:nvSpPr>
        <p:spPr bwMode="auto">
          <a:xfrm>
            <a:off x="8722138" y="2955492"/>
            <a:ext cx="1511300" cy="600644"/>
          </a:xfrm>
          <a:prstGeom prst="foldedCorner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COORD. LIQUIDACIONES / JF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Analizan los movimientos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1" name="Conector recto de flecha 130"/>
          <p:cNvCxnSpPr>
            <a:stCxn id="123" idx="3"/>
            <a:endCxn id="124" idx="1"/>
          </p:cNvCxnSpPr>
          <p:nvPr/>
        </p:nvCxnSpPr>
        <p:spPr>
          <a:xfrm>
            <a:off x="8454791" y="5197538"/>
            <a:ext cx="265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24" idx="2"/>
            <a:endCxn id="125" idx="0"/>
          </p:cNvCxnSpPr>
          <p:nvPr/>
        </p:nvCxnSpPr>
        <p:spPr>
          <a:xfrm rot="5400000">
            <a:off x="8333013" y="4763669"/>
            <a:ext cx="274181" cy="1831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123" idx="2"/>
            <a:endCxn id="125" idx="0"/>
          </p:cNvCxnSpPr>
          <p:nvPr/>
        </p:nvCxnSpPr>
        <p:spPr>
          <a:xfrm>
            <a:off x="7554453" y="5521388"/>
            <a:ext cx="0" cy="29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25" idx="3"/>
            <a:endCxn id="126" idx="1"/>
          </p:cNvCxnSpPr>
          <p:nvPr/>
        </p:nvCxnSpPr>
        <p:spPr>
          <a:xfrm>
            <a:off x="8454791" y="6140260"/>
            <a:ext cx="2654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25" idx="2"/>
            <a:endCxn id="128" idx="3"/>
          </p:cNvCxnSpPr>
          <p:nvPr/>
        </p:nvCxnSpPr>
        <p:spPr>
          <a:xfrm rot="5400000" flipH="1" flipV="1">
            <a:off x="7735961" y="3968488"/>
            <a:ext cx="2314113" cy="2677131"/>
          </a:xfrm>
          <a:prstGeom prst="bentConnector4">
            <a:avLst>
              <a:gd name="adj1" fmla="val -9879"/>
              <a:gd name="adj2" fmla="val 108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126" idx="3"/>
            <a:endCxn id="128" idx="3"/>
          </p:cNvCxnSpPr>
          <p:nvPr/>
        </p:nvCxnSpPr>
        <p:spPr>
          <a:xfrm flipV="1">
            <a:off x="10051220" y="4149997"/>
            <a:ext cx="180364" cy="1990264"/>
          </a:xfrm>
          <a:prstGeom prst="bentConnector3">
            <a:avLst>
              <a:gd name="adj1" fmla="val 226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28" idx="0"/>
            <a:endCxn id="129" idx="2"/>
          </p:cNvCxnSpPr>
          <p:nvPr/>
        </p:nvCxnSpPr>
        <p:spPr>
          <a:xfrm flipV="1">
            <a:off x="9475934" y="3556136"/>
            <a:ext cx="1854" cy="29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9298694" y="2241844"/>
            <a:ext cx="362283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CuadroTexto 152"/>
          <p:cNvSpPr txBox="1"/>
          <p:nvPr/>
        </p:nvSpPr>
        <p:spPr>
          <a:xfrm>
            <a:off x="9343222" y="2253257"/>
            <a:ext cx="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156" name="Conector recto de flecha 155"/>
          <p:cNvCxnSpPr>
            <a:stCxn id="129" idx="0"/>
            <a:endCxn id="152" idx="4"/>
          </p:cNvCxnSpPr>
          <p:nvPr/>
        </p:nvCxnSpPr>
        <p:spPr>
          <a:xfrm flipV="1">
            <a:off x="9477788" y="2611176"/>
            <a:ext cx="2048" cy="34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30" idx="2"/>
            <a:endCxn id="123" idx="0"/>
          </p:cNvCxnSpPr>
          <p:nvPr/>
        </p:nvCxnSpPr>
        <p:spPr>
          <a:xfrm flipH="1">
            <a:off x="7554453" y="4672039"/>
            <a:ext cx="347" cy="20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endCxn id="30" idx="0"/>
          </p:cNvCxnSpPr>
          <p:nvPr/>
        </p:nvCxnSpPr>
        <p:spPr>
          <a:xfrm>
            <a:off x="7550180" y="3766762"/>
            <a:ext cx="4620" cy="275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26" idx="2"/>
          </p:cNvCxnSpPr>
          <p:nvPr/>
        </p:nvCxnSpPr>
        <p:spPr>
          <a:xfrm flipH="1">
            <a:off x="7550181" y="2867692"/>
            <a:ext cx="4619" cy="275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/>
          <p:cNvCxnSpPr>
            <a:stCxn id="25" idx="2"/>
            <a:endCxn id="26" idx="0"/>
          </p:cNvCxnSpPr>
          <p:nvPr/>
        </p:nvCxnSpPr>
        <p:spPr>
          <a:xfrm>
            <a:off x="7550181" y="1991469"/>
            <a:ext cx="4619" cy="275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stCxn id="13" idx="3"/>
            <a:endCxn id="17" idx="2"/>
          </p:cNvCxnSpPr>
          <p:nvPr/>
        </p:nvCxnSpPr>
        <p:spPr>
          <a:xfrm flipV="1">
            <a:off x="2444514" y="5207464"/>
            <a:ext cx="2664439" cy="205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4" idx="0"/>
            <a:endCxn id="25" idx="1"/>
          </p:cNvCxnSpPr>
          <p:nvPr/>
        </p:nvCxnSpPr>
        <p:spPr>
          <a:xfrm rot="5400000" flipH="1" flipV="1">
            <a:off x="5817246" y="882869"/>
            <a:ext cx="51952" cy="14692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309"/>
          <p:cNvSpPr>
            <a:spLocks noChangeArrowheads="1"/>
          </p:cNvSpPr>
          <p:nvPr/>
        </p:nvSpPr>
        <p:spPr bwMode="auto">
          <a:xfrm>
            <a:off x="6753438" y="3139476"/>
            <a:ext cx="1557012" cy="627286"/>
          </a:xfrm>
          <a:prstGeom prst="hexagon">
            <a:avLst>
              <a:gd name="adj" fmla="val 59375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>
                <a:latin typeface="Arial" panose="020B0604020202020204" pitchFamily="34" charset="0"/>
              </a:rPr>
              <a:t>PROC. </a:t>
            </a:r>
            <a:r>
              <a:rPr lang="es-ES" altLang="es-MX" sz="1000" dirty="0" smtClean="0">
                <a:latin typeface="Arial" panose="020B0604020202020204" pitchFamily="34" charset="0"/>
              </a:rPr>
              <a:t>POLITICAS</a:t>
            </a:r>
            <a:br>
              <a:rPr lang="es-ES" altLang="es-MX" sz="1000" dirty="0" smtClean="0">
                <a:latin typeface="Arial" panose="020B0604020202020204" pitchFamily="34" charset="0"/>
              </a:rPr>
            </a:br>
            <a:r>
              <a:rPr lang="es-ES" altLang="es-MX" sz="1000" dirty="0" smtClean="0">
                <a:latin typeface="Arial" panose="020B0604020202020204" pitchFamily="34" charset="0"/>
              </a:rPr>
              <a:t>DIESEL Y LLANTAS</a:t>
            </a:r>
            <a:endParaRPr lang="es-ES" altLang="es-MX" sz="1000" dirty="0">
              <a:latin typeface="Arial" panose="020B060402020202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8301406" y="4894528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531944" y="6417114"/>
            <a:ext cx="3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7569436" y="5446038"/>
            <a:ext cx="37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270159" y="5885298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354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20"/>
          <p:cNvSpPr>
            <a:spLocks noChangeArrowheads="1"/>
          </p:cNvSpPr>
          <p:nvPr/>
        </p:nvSpPr>
        <p:spPr bwMode="auto">
          <a:xfrm>
            <a:off x="738211" y="1479258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Cuadran los 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movimientos?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1948" y="2630630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Ve problema con Coord. De Liquidaciones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1948" y="3759450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COORD.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movimientos en viaje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91948" y="4943651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Suma la información de los </a:t>
            </a:r>
            <a:r>
              <a:rPr lang="es-MX" sz="1000" dirty="0" err="1" smtClean="0">
                <a:solidFill>
                  <a:schemeClr val="bg1"/>
                </a:solidFill>
              </a:rPr>
              <a:t>movs</a:t>
            </a:r>
            <a:r>
              <a:rPr lang="es-MX" sz="1000" dirty="0" smtClean="0">
                <a:solidFill>
                  <a:schemeClr val="bg1"/>
                </a:solidFill>
              </a:rPr>
              <a:t>. Del sobre vs el sistema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66343" y="4888270"/>
            <a:ext cx="1519691" cy="7662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resultados al OPERADOR o a JF en caso de que no este el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1" name="AutoShape 320"/>
          <p:cNvSpPr>
            <a:spLocks noChangeArrowheads="1"/>
          </p:cNvSpPr>
          <p:nvPr/>
        </p:nvSpPr>
        <p:spPr bwMode="auto">
          <a:xfrm>
            <a:off x="4612607" y="3759450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Operador conforme?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566343" y="2736693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Cierra liquidación y la manda a imprimir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566343" y="1339403"/>
            <a:ext cx="1519691" cy="8066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Separa hojas de liquidación y engrapa (2 juegos de liquidación) y hoja de </a:t>
            </a:r>
            <a:r>
              <a:rPr lang="es-MX" sz="1000" dirty="0" err="1" smtClean="0">
                <a:solidFill>
                  <a:schemeClr val="bg1"/>
                </a:solidFill>
              </a:rPr>
              <a:t>déposito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575448" y="1414968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a operador hojas de liquidación para que las firme (1 juego)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575448" y="2545204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Firma liquidación y entrega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575448" y="3637762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Engrapa hoja de liquidación en sobre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575448" y="4840094"/>
            <a:ext cx="1519691" cy="10069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hoja de liquidación a OPERADOR para que la autorice su JF, y hoja depósito para anticipos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777060" y="3921892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Regresa información (copias 1, 2 y 3)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777060" y="2710160"/>
            <a:ext cx="1519691" cy="655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un juego de liquidación a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8999477" y="1851462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 smtClean="0">
                <a:latin typeface="Arial" panose="020B0604020202020204" pitchFamily="34" charset="0"/>
              </a:rPr>
              <a:t>Fin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cxnSp>
        <p:nvCxnSpPr>
          <p:cNvPr id="25" name="Conector recto de flecha 24"/>
          <p:cNvCxnSpPr>
            <a:stCxn id="4" idx="2"/>
            <a:endCxn id="5" idx="0"/>
          </p:cNvCxnSpPr>
          <p:nvPr/>
        </p:nvCxnSpPr>
        <p:spPr>
          <a:xfrm>
            <a:off x="1451792" y="2146008"/>
            <a:ext cx="2" cy="484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2"/>
            <a:endCxn id="6" idx="0"/>
          </p:cNvCxnSpPr>
          <p:nvPr/>
        </p:nvCxnSpPr>
        <p:spPr>
          <a:xfrm>
            <a:off x="1451794" y="3286104"/>
            <a:ext cx="0" cy="473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2"/>
            <a:endCxn id="7" idx="0"/>
          </p:cNvCxnSpPr>
          <p:nvPr/>
        </p:nvCxnSpPr>
        <p:spPr>
          <a:xfrm>
            <a:off x="1451794" y="4414924"/>
            <a:ext cx="0" cy="52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7" idx="3"/>
            <a:endCxn id="9" idx="1"/>
          </p:cNvCxnSpPr>
          <p:nvPr/>
        </p:nvCxnSpPr>
        <p:spPr>
          <a:xfrm>
            <a:off x="2211639" y="5271388"/>
            <a:ext cx="2354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9" idx="0"/>
            <a:endCxn id="11" idx="2"/>
          </p:cNvCxnSpPr>
          <p:nvPr/>
        </p:nvCxnSpPr>
        <p:spPr>
          <a:xfrm flipH="1" flipV="1">
            <a:off x="5326188" y="4426200"/>
            <a:ext cx="1" cy="46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1" idx="0"/>
            <a:endCxn id="12" idx="2"/>
          </p:cNvCxnSpPr>
          <p:nvPr/>
        </p:nvCxnSpPr>
        <p:spPr>
          <a:xfrm flipV="1">
            <a:off x="5326188" y="3392167"/>
            <a:ext cx="1" cy="36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2" idx="0"/>
            <a:endCxn id="14" idx="2"/>
          </p:cNvCxnSpPr>
          <p:nvPr/>
        </p:nvCxnSpPr>
        <p:spPr>
          <a:xfrm flipV="1">
            <a:off x="5326189" y="2146008"/>
            <a:ext cx="0" cy="59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4" idx="3"/>
            <a:endCxn id="15" idx="1"/>
          </p:cNvCxnSpPr>
          <p:nvPr/>
        </p:nvCxnSpPr>
        <p:spPr>
          <a:xfrm flipV="1">
            <a:off x="6086034" y="1742705"/>
            <a:ext cx="4894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5" idx="2"/>
            <a:endCxn id="16" idx="0"/>
          </p:cNvCxnSpPr>
          <p:nvPr/>
        </p:nvCxnSpPr>
        <p:spPr>
          <a:xfrm>
            <a:off x="7335294" y="2070442"/>
            <a:ext cx="0" cy="47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6" idx="2"/>
            <a:endCxn id="17" idx="0"/>
          </p:cNvCxnSpPr>
          <p:nvPr/>
        </p:nvCxnSpPr>
        <p:spPr>
          <a:xfrm>
            <a:off x="7335294" y="3200678"/>
            <a:ext cx="0" cy="43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7" idx="2"/>
            <a:endCxn id="18" idx="0"/>
          </p:cNvCxnSpPr>
          <p:nvPr/>
        </p:nvCxnSpPr>
        <p:spPr>
          <a:xfrm>
            <a:off x="7335294" y="4293236"/>
            <a:ext cx="0" cy="546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8" idx="3"/>
            <a:endCxn id="63" idx="1"/>
          </p:cNvCxnSpPr>
          <p:nvPr/>
        </p:nvCxnSpPr>
        <p:spPr>
          <a:xfrm>
            <a:off x="8095139" y="5343551"/>
            <a:ext cx="621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9" idx="0"/>
            <a:endCxn id="22" idx="2"/>
          </p:cNvCxnSpPr>
          <p:nvPr/>
        </p:nvCxnSpPr>
        <p:spPr>
          <a:xfrm flipV="1">
            <a:off x="9536906" y="3365634"/>
            <a:ext cx="0" cy="556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22" idx="0"/>
            <a:endCxn id="23" idx="2"/>
          </p:cNvCxnSpPr>
          <p:nvPr/>
        </p:nvCxnSpPr>
        <p:spPr>
          <a:xfrm flipH="1" flipV="1">
            <a:off x="9536905" y="2153902"/>
            <a:ext cx="1" cy="556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89876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CuadroTexto 68"/>
          <p:cNvSpPr txBox="1"/>
          <p:nvPr/>
        </p:nvSpPr>
        <p:spPr>
          <a:xfrm>
            <a:off x="1082842" y="2068607"/>
            <a:ext cx="41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5073578" y="3540140"/>
            <a:ext cx="331545" cy="27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79" name="Elipse 78"/>
          <p:cNvSpPr/>
          <p:nvPr/>
        </p:nvSpPr>
        <p:spPr>
          <a:xfrm>
            <a:off x="516262" y="983223"/>
            <a:ext cx="362283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560790" y="994636"/>
            <a:ext cx="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82" name="Conector angular 81"/>
          <p:cNvCxnSpPr>
            <a:stCxn id="79" idx="6"/>
            <a:endCxn id="4" idx="0"/>
          </p:cNvCxnSpPr>
          <p:nvPr/>
        </p:nvCxnSpPr>
        <p:spPr>
          <a:xfrm>
            <a:off x="878545" y="1167889"/>
            <a:ext cx="573247" cy="311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3"/>
            <a:endCxn id="7" idx="0"/>
          </p:cNvCxnSpPr>
          <p:nvPr/>
        </p:nvCxnSpPr>
        <p:spPr>
          <a:xfrm flipH="1">
            <a:off x="1451794" y="1812633"/>
            <a:ext cx="713579" cy="3131018"/>
          </a:xfrm>
          <a:prstGeom prst="bentConnector4">
            <a:avLst>
              <a:gd name="adj1" fmla="val -45525"/>
              <a:gd name="adj2" fmla="val 933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2027169" y="1535634"/>
            <a:ext cx="41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2794042" y="3770726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Acude con JEFE DE FLOTA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/>
          <p:cNvCxnSpPr>
            <a:stCxn id="11" idx="1"/>
            <a:endCxn id="57" idx="3"/>
          </p:cNvCxnSpPr>
          <p:nvPr/>
        </p:nvCxnSpPr>
        <p:spPr>
          <a:xfrm flipH="1">
            <a:off x="4313733" y="4092825"/>
            <a:ext cx="298874" cy="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313733" y="3849819"/>
            <a:ext cx="48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8716900" y="5015814"/>
            <a:ext cx="1642287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OPERADOR/JF/LIQUIDADOR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Lleva hoja de deposito al AUX DE DEPOSITOS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42" name="Conector recto de flecha 41"/>
          <p:cNvCxnSpPr>
            <a:stCxn id="63" idx="0"/>
            <a:endCxn id="19" idx="2"/>
          </p:cNvCxnSpPr>
          <p:nvPr/>
        </p:nvCxnSpPr>
        <p:spPr>
          <a:xfrm flipH="1" flipV="1">
            <a:off x="9536906" y="4577366"/>
            <a:ext cx="1138" cy="43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0962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09"/>
          <p:cNvSpPr>
            <a:spLocks noChangeArrowheads="1"/>
          </p:cNvSpPr>
          <p:nvPr/>
        </p:nvSpPr>
        <p:spPr bwMode="auto">
          <a:xfrm>
            <a:off x="1802538" y="1416416"/>
            <a:ext cx="1847517" cy="627286"/>
          </a:xfrm>
          <a:prstGeom prst="hexagon">
            <a:avLst>
              <a:gd name="adj" fmla="val 59375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 smtClean="0">
                <a:latin typeface="Arial" panose="020B0604020202020204" pitchFamily="34" charset="0"/>
              </a:rPr>
              <a:t>APLICACIÓN POLITICAS</a:t>
            </a:r>
            <a:br>
              <a:rPr lang="es-ES" altLang="es-MX" sz="1000" dirty="0" smtClean="0">
                <a:latin typeface="Arial" panose="020B0604020202020204" pitchFamily="34" charset="0"/>
              </a:rPr>
            </a:br>
            <a:r>
              <a:rPr lang="es-ES" altLang="es-MX" sz="1000" dirty="0" smtClean="0">
                <a:latin typeface="Arial" panose="020B0604020202020204" pitchFamily="34" charset="0"/>
              </a:rPr>
              <a:t>DIESEL Y LLANTAS</a:t>
            </a:r>
            <a:endParaRPr lang="es-ES" altLang="es-MX" sz="1000" dirty="0">
              <a:latin typeface="Arial" panose="020B0604020202020204" pitchFamily="34" charset="0"/>
            </a:endParaRPr>
          </a:p>
        </p:txBody>
      </p:sp>
      <p:sp>
        <p:nvSpPr>
          <p:cNvPr id="5" name="AutoShape 309"/>
          <p:cNvSpPr>
            <a:spLocks noChangeArrowheads="1"/>
          </p:cNvSpPr>
          <p:nvPr/>
        </p:nvSpPr>
        <p:spPr bwMode="auto">
          <a:xfrm>
            <a:off x="1989281" y="2401060"/>
            <a:ext cx="1453412" cy="535323"/>
          </a:xfrm>
          <a:prstGeom prst="hexagon">
            <a:avLst>
              <a:gd name="adj" fmla="val 59375"/>
              <a:gd name="vf" fmla="val 11547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MX" sz="1000" dirty="0">
                <a:latin typeface="Arial" panose="020B0604020202020204" pitchFamily="34" charset="0"/>
              </a:rPr>
              <a:t>PROC. </a:t>
            </a:r>
            <a:r>
              <a:rPr lang="es-ES" altLang="es-MX" sz="1000" dirty="0" smtClean="0">
                <a:latin typeface="Arial" panose="020B0604020202020204" pitchFamily="34" charset="0"/>
              </a:rPr>
              <a:t/>
            </a:r>
            <a:br>
              <a:rPr lang="es-ES" altLang="es-MX" sz="1000" dirty="0" smtClean="0">
                <a:latin typeface="Arial" panose="020B0604020202020204" pitchFamily="34" charset="0"/>
              </a:rPr>
            </a:br>
            <a:r>
              <a:rPr lang="es-ES" altLang="es-MX" sz="1000" dirty="0" smtClean="0">
                <a:latin typeface="Arial" panose="020B0604020202020204" pitchFamily="34" charset="0"/>
              </a:rPr>
              <a:t>DE CUADRE</a:t>
            </a:r>
            <a:endParaRPr lang="es-ES" altLang="es-MX" sz="1000" dirty="0"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39001" y="3261301"/>
            <a:ext cx="1557012" cy="122054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ANALISTA DIESEL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Determina cobro por diésel gastado en </a:t>
            </a:r>
            <a:r>
              <a:rPr lang="es-MX" sz="1000" dirty="0" err="1" smtClean="0">
                <a:solidFill>
                  <a:schemeClr val="bg1"/>
                </a:solidFill>
              </a:rPr>
              <a:t>kms</a:t>
            </a:r>
            <a:r>
              <a:rPr lang="es-MX" sz="1000" dirty="0" smtClean="0">
                <a:solidFill>
                  <a:schemeClr val="bg1"/>
                </a:solidFill>
              </a:rPr>
              <a:t>. Recorridos no autorizados y pasa el cobro a Coord. De Liquidaciones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939001" y="4819956"/>
            <a:ext cx="1557012" cy="7526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COORD.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Aplica el cargo en sistema SOAL, jala el cargo en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8" name="AutoShape 320"/>
          <p:cNvSpPr>
            <a:spLocks noChangeArrowheads="1"/>
          </p:cNvSpPr>
          <p:nvPr/>
        </p:nvSpPr>
        <p:spPr bwMode="auto">
          <a:xfrm>
            <a:off x="4048080" y="1412863"/>
            <a:ext cx="1470329" cy="686094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Hay diferencia &gt; 8%?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58636" y="1424474"/>
            <a:ext cx="1565657" cy="6744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Pasa liquidación a JF para levantar un acta al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058637" y="2261477"/>
            <a:ext cx="1565657" cy="873938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DE FLOTILA / GT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Determina después de análisis si el faltante es responsabilidad del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058637" y="4152893"/>
            <a:ext cx="1565657" cy="873938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DE FLOTILA / GT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Pasa cobro por faltante al Coord. De Liquidaciones donde el LIQUIDADOR hace el cargo en SOAL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058637" y="5304348"/>
            <a:ext cx="1565657" cy="552283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DE FLOTILA / GT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Tiene platica con el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58637" y="6130703"/>
            <a:ext cx="1565657" cy="491372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DE FLOTILLA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Muestra copia del acta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158965" y="1428206"/>
            <a:ext cx="1565657" cy="6744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Procede con la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10381383" y="3000868"/>
            <a:ext cx="1107366" cy="31121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 smtClean="0">
                <a:latin typeface="Arial" panose="020B0604020202020204" pitchFamily="34" charset="0"/>
              </a:rPr>
              <a:t>Fin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2694651" y="2047029"/>
            <a:ext cx="0" cy="34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6" idx="0"/>
          </p:cNvCxnSpPr>
          <p:nvPr/>
        </p:nvCxnSpPr>
        <p:spPr>
          <a:xfrm flipH="1">
            <a:off x="2717507" y="2943038"/>
            <a:ext cx="8790" cy="31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6" idx="2"/>
            <a:endCxn id="7" idx="0"/>
          </p:cNvCxnSpPr>
          <p:nvPr/>
        </p:nvCxnSpPr>
        <p:spPr>
          <a:xfrm>
            <a:off x="2717507" y="4481849"/>
            <a:ext cx="0" cy="33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7" idx="3"/>
            <a:endCxn id="8" idx="1"/>
          </p:cNvCxnSpPr>
          <p:nvPr/>
        </p:nvCxnSpPr>
        <p:spPr>
          <a:xfrm flipV="1">
            <a:off x="3496013" y="1755910"/>
            <a:ext cx="552067" cy="34403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8" idx="3"/>
            <a:endCxn id="12" idx="1"/>
          </p:cNvCxnSpPr>
          <p:nvPr/>
        </p:nvCxnSpPr>
        <p:spPr>
          <a:xfrm>
            <a:off x="5518409" y="1755910"/>
            <a:ext cx="540227" cy="5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2" idx="2"/>
            <a:endCxn id="13" idx="0"/>
          </p:cNvCxnSpPr>
          <p:nvPr/>
        </p:nvCxnSpPr>
        <p:spPr>
          <a:xfrm>
            <a:off x="6841465" y="2098965"/>
            <a:ext cx="1" cy="16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4" idx="2"/>
            <a:endCxn id="15" idx="0"/>
          </p:cNvCxnSpPr>
          <p:nvPr/>
        </p:nvCxnSpPr>
        <p:spPr>
          <a:xfrm>
            <a:off x="6841466" y="5026831"/>
            <a:ext cx="0" cy="27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15" idx="2"/>
            <a:endCxn id="16" idx="0"/>
          </p:cNvCxnSpPr>
          <p:nvPr/>
        </p:nvCxnSpPr>
        <p:spPr>
          <a:xfrm>
            <a:off x="6841466" y="5856631"/>
            <a:ext cx="0" cy="274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6" idx="3"/>
            <a:endCxn id="19" idx="1"/>
          </p:cNvCxnSpPr>
          <p:nvPr/>
        </p:nvCxnSpPr>
        <p:spPr>
          <a:xfrm flipV="1">
            <a:off x="7624294" y="1765452"/>
            <a:ext cx="2534671" cy="4610937"/>
          </a:xfrm>
          <a:prstGeom prst="bentConnector3">
            <a:avLst>
              <a:gd name="adj1" fmla="val 88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19" idx="2"/>
            <a:endCxn id="20" idx="0"/>
          </p:cNvCxnSpPr>
          <p:nvPr/>
        </p:nvCxnSpPr>
        <p:spPr>
          <a:xfrm flipH="1">
            <a:off x="10935066" y="2102697"/>
            <a:ext cx="6728" cy="89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435506" y="1521558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76" name="Rectángulo 75"/>
          <p:cNvSpPr/>
          <p:nvPr/>
        </p:nvSpPr>
        <p:spPr>
          <a:xfrm>
            <a:off x="10158965" y="3998157"/>
            <a:ext cx="1565657" cy="552283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DE FLOTILA / GT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Va solo a RRHH para ver condiciones de finiquito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81" name="Conector recto de flecha 80"/>
          <p:cNvCxnSpPr>
            <a:stCxn id="76" idx="0"/>
            <a:endCxn id="20" idx="2"/>
          </p:cNvCxnSpPr>
          <p:nvPr/>
        </p:nvCxnSpPr>
        <p:spPr>
          <a:xfrm flipH="1" flipV="1">
            <a:off x="10935066" y="3312083"/>
            <a:ext cx="6728" cy="686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89876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CuadroTexto 50"/>
          <p:cNvSpPr txBox="1"/>
          <p:nvPr/>
        </p:nvSpPr>
        <p:spPr>
          <a:xfrm>
            <a:off x="6863779" y="3897333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53" name="AutoShape 320"/>
          <p:cNvSpPr>
            <a:spLocks noChangeArrowheads="1"/>
          </p:cNvSpPr>
          <p:nvPr/>
        </p:nvSpPr>
        <p:spPr bwMode="auto">
          <a:xfrm>
            <a:off x="6114795" y="3294206"/>
            <a:ext cx="1470329" cy="686094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Es culpa del operador?</a:t>
            </a: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Conector recto de flecha 28"/>
          <p:cNvCxnSpPr>
            <a:stCxn id="13" idx="2"/>
            <a:endCxn id="53" idx="0"/>
          </p:cNvCxnSpPr>
          <p:nvPr/>
        </p:nvCxnSpPr>
        <p:spPr>
          <a:xfrm>
            <a:off x="6841466" y="3135415"/>
            <a:ext cx="8494" cy="15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53" idx="2"/>
            <a:endCxn id="14" idx="0"/>
          </p:cNvCxnSpPr>
          <p:nvPr/>
        </p:nvCxnSpPr>
        <p:spPr>
          <a:xfrm flipH="1">
            <a:off x="6841466" y="3980300"/>
            <a:ext cx="8494" cy="172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7437160" y="3349467"/>
            <a:ext cx="39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62" name="Rectángulo 61"/>
          <p:cNvSpPr/>
          <p:nvPr/>
        </p:nvSpPr>
        <p:spPr>
          <a:xfrm>
            <a:off x="7947046" y="3300007"/>
            <a:ext cx="1565657" cy="6744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JEFE FLOTA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Ingresa el tracto al taller por bajo rendimiento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/>
          <p:cNvCxnSpPr>
            <a:stCxn id="53" idx="3"/>
            <a:endCxn id="62" idx="1"/>
          </p:cNvCxnSpPr>
          <p:nvPr/>
        </p:nvCxnSpPr>
        <p:spPr>
          <a:xfrm>
            <a:off x="7585124" y="3637253"/>
            <a:ext cx="361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4460263" y="1220057"/>
            <a:ext cx="39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cxnSp>
        <p:nvCxnSpPr>
          <p:cNvPr id="49" name="Conector angular 48"/>
          <p:cNvCxnSpPr>
            <a:stCxn id="8" idx="0"/>
            <a:endCxn id="19" idx="0"/>
          </p:cNvCxnSpPr>
          <p:nvPr/>
        </p:nvCxnSpPr>
        <p:spPr>
          <a:xfrm rot="16200000" flipH="1">
            <a:off x="7854847" y="-1658740"/>
            <a:ext cx="15343" cy="6158549"/>
          </a:xfrm>
          <a:prstGeom prst="bentConnector3">
            <a:avLst>
              <a:gd name="adj1" fmla="val -1489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469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8816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 DE SERVICIO DEDICADO STB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14013" y="1567536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>
                <a:latin typeface="Arial" panose="020B0604020202020204" pitchFamily="34" charset="0"/>
              </a:rPr>
              <a:t>Inicio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1594" y="2146462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el sobre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610" y="3078422"/>
            <a:ext cx="1542675" cy="6744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tickets de diésel en la web en el modulo de captura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" name="AutoShape 320"/>
          <p:cNvSpPr>
            <a:spLocks noChangeArrowheads="1"/>
          </p:cNvSpPr>
          <p:nvPr/>
        </p:nvSpPr>
        <p:spPr bwMode="auto">
          <a:xfrm>
            <a:off x="528390" y="4029399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El sobre contiene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gastos adicionales?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8611" y="5020763"/>
            <a:ext cx="1554166" cy="7543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Entra al modulo de liquidaciones correspondiente en la web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45272" y="5089358"/>
            <a:ext cx="1554166" cy="6376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Entra al modulo de captura pre liquidación de operadores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33957" y="5149514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el numero de unidad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5" name="AutoShape 320"/>
          <p:cNvSpPr>
            <a:spLocks noChangeArrowheads="1"/>
          </p:cNvSpPr>
          <p:nvPr/>
        </p:nvSpPr>
        <p:spPr bwMode="auto">
          <a:xfrm>
            <a:off x="4094117" y="4037140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Aplica bono?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778534" y="3908136"/>
            <a:ext cx="1554166" cy="909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Señala bono con previa autorización de INSPECTOR DE TRACTOS STB (miguel Suarez)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030611" y="3078422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vs Cartas porte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>
            <a:off x="4094117" y="2190992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Falta algún viaje?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24727" y="2215056"/>
            <a:ext cx="1554166" cy="5920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 con el DOCUMENTADOR para que los valide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030615" y="135261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 viajes y tickets capturados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3" name="AutoShape 320"/>
          <p:cNvSpPr>
            <a:spLocks noChangeArrowheads="1"/>
          </p:cNvSpPr>
          <p:nvPr/>
        </p:nvSpPr>
        <p:spPr bwMode="auto">
          <a:xfrm>
            <a:off x="6963660" y="1277922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Están correctos todos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loa viajes?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42346" y="2340384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Cierra la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593461" y="135261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err="1" smtClean="0">
                <a:solidFill>
                  <a:schemeClr val="bg1"/>
                </a:solidFill>
              </a:rPr>
              <a:t>Corrije</a:t>
            </a:r>
            <a:r>
              <a:rPr lang="es-MX" sz="1000" dirty="0" smtClean="0">
                <a:solidFill>
                  <a:schemeClr val="bg1"/>
                </a:solidFill>
              </a:rPr>
              <a:t> los tickets que estén mal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>
            <a:stCxn id="6" idx="2"/>
            <a:endCxn id="7" idx="0"/>
          </p:cNvCxnSpPr>
          <p:nvPr/>
        </p:nvCxnSpPr>
        <p:spPr>
          <a:xfrm flipH="1">
            <a:off x="1251440" y="1869976"/>
            <a:ext cx="1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7" idx="2"/>
            <a:endCxn id="8" idx="0"/>
          </p:cNvCxnSpPr>
          <p:nvPr/>
        </p:nvCxnSpPr>
        <p:spPr>
          <a:xfrm flipH="1">
            <a:off x="1239948" y="2801936"/>
            <a:ext cx="11492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7614207" y="3079376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Autoriza las liquidaciones que aparecen cerradas en la web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614207" y="3973591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odómetro inicial  e ingresa al </a:t>
            </a:r>
            <a:r>
              <a:rPr lang="es-MX" sz="1000" dirty="0" err="1" smtClean="0">
                <a:solidFill>
                  <a:schemeClr val="bg1"/>
                </a:solidFill>
              </a:rPr>
              <a:t>soal</a:t>
            </a:r>
            <a:r>
              <a:rPr lang="es-MX" sz="1000" dirty="0" smtClean="0">
                <a:solidFill>
                  <a:schemeClr val="bg1"/>
                </a:solidFill>
              </a:rPr>
              <a:t> a cargar la pre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614207" y="4867806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Ingresa el odómetro inicial para obtener rendimiento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3" name="AutoShape 320"/>
          <p:cNvSpPr>
            <a:spLocks noChangeArrowheads="1"/>
          </p:cNvSpPr>
          <p:nvPr/>
        </p:nvSpPr>
        <p:spPr bwMode="auto">
          <a:xfrm>
            <a:off x="7712789" y="5864461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¿Hay errores?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778534" y="5857525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Corrige errores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0075532" y="5858630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 cierra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062348" y="5013542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Pasa  número  de la liquidación a AUX DE DEPOSITOS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0062348" y="4079689"/>
            <a:ext cx="1624326" cy="6725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SISTEMAS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Actualiza la información en sistema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098444" y="3078422"/>
            <a:ext cx="1554166" cy="7497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Imprime las tres copias y entrega copia al operador  expediente (firma), y otra para el sobre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0118883" y="2202268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Firma liquidación, en caso de haber dudas  se revisa con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10338235" y="1611297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 smtClean="0">
                <a:latin typeface="Arial" panose="020B0604020202020204" pitchFamily="34" charset="0"/>
              </a:rPr>
              <a:t>Fin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cxnSp>
        <p:nvCxnSpPr>
          <p:cNvPr id="42" name="Conector recto de flecha 41"/>
          <p:cNvCxnSpPr>
            <a:stCxn id="8" idx="2"/>
            <a:endCxn id="9" idx="0"/>
          </p:cNvCxnSpPr>
          <p:nvPr/>
        </p:nvCxnSpPr>
        <p:spPr>
          <a:xfrm>
            <a:off x="1239948" y="3752913"/>
            <a:ext cx="2023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9" idx="2"/>
            <a:endCxn id="11" idx="0"/>
          </p:cNvCxnSpPr>
          <p:nvPr/>
        </p:nvCxnSpPr>
        <p:spPr>
          <a:xfrm>
            <a:off x="1241971" y="4696149"/>
            <a:ext cx="3723" cy="32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125" idx="2"/>
            <a:endCxn id="11" idx="0"/>
          </p:cNvCxnSpPr>
          <p:nvPr/>
        </p:nvCxnSpPr>
        <p:spPr>
          <a:xfrm rot="5400000">
            <a:off x="1902857" y="3913882"/>
            <a:ext cx="449719" cy="1764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11" idx="3"/>
            <a:endCxn id="12" idx="1"/>
          </p:cNvCxnSpPr>
          <p:nvPr/>
        </p:nvCxnSpPr>
        <p:spPr>
          <a:xfrm>
            <a:off x="2022777" y="5397962"/>
            <a:ext cx="222495" cy="1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2" idx="3"/>
            <a:endCxn id="13" idx="1"/>
          </p:cNvCxnSpPr>
          <p:nvPr/>
        </p:nvCxnSpPr>
        <p:spPr>
          <a:xfrm flipV="1">
            <a:off x="3799438" y="5408193"/>
            <a:ext cx="23451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3" idx="0"/>
            <a:endCxn id="15" idx="2"/>
          </p:cNvCxnSpPr>
          <p:nvPr/>
        </p:nvCxnSpPr>
        <p:spPr>
          <a:xfrm flipH="1" flipV="1">
            <a:off x="4807698" y="4703890"/>
            <a:ext cx="3342" cy="44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5" idx="0"/>
            <a:endCxn id="17" idx="2"/>
          </p:cNvCxnSpPr>
          <p:nvPr/>
        </p:nvCxnSpPr>
        <p:spPr>
          <a:xfrm flipH="1" flipV="1">
            <a:off x="4807694" y="3595780"/>
            <a:ext cx="4" cy="44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17" idx="0"/>
            <a:endCxn id="18" idx="2"/>
          </p:cNvCxnSpPr>
          <p:nvPr/>
        </p:nvCxnSpPr>
        <p:spPr>
          <a:xfrm flipV="1">
            <a:off x="4807694" y="2857742"/>
            <a:ext cx="4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8" idx="0"/>
            <a:endCxn id="21" idx="2"/>
          </p:cNvCxnSpPr>
          <p:nvPr/>
        </p:nvCxnSpPr>
        <p:spPr>
          <a:xfrm flipV="1">
            <a:off x="4807698" y="1869976"/>
            <a:ext cx="0" cy="32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1" idx="3"/>
            <a:endCxn id="23" idx="1"/>
          </p:cNvCxnSpPr>
          <p:nvPr/>
        </p:nvCxnSpPr>
        <p:spPr>
          <a:xfrm>
            <a:off x="5584781" y="1611297"/>
            <a:ext cx="1378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23" idx="3"/>
            <a:endCxn id="25" idx="1"/>
          </p:cNvCxnSpPr>
          <p:nvPr/>
        </p:nvCxnSpPr>
        <p:spPr>
          <a:xfrm>
            <a:off x="8390822" y="1611297"/>
            <a:ext cx="202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3" idx="2"/>
            <a:endCxn id="24" idx="0"/>
          </p:cNvCxnSpPr>
          <p:nvPr/>
        </p:nvCxnSpPr>
        <p:spPr>
          <a:xfrm rot="16200000" flipH="1">
            <a:off x="7850479" y="1771434"/>
            <a:ext cx="395712" cy="742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24" idx="2"/>
            <a:endCxn id="30" idx="0"/>
          </p:cNvCxnSpPr>
          <p:nvPr/>
        </p:nvCxnSpPr>
        <p:spPr>
          <a:xfrm>
            <a:off x="8419429" y="2857742"/>
            <a:ext cx="6941" cy="22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30" idx="2"/>
            <a:endCxn id="31" idx="0"/>
          </p:cNvCxnSpPr>
          <p:nvPr/>
        </p:nvCxnSpPr>
        <p:spPr>
          <a:xfrm>
            <a:off x="8426370" y="3751957"/>
            <a:ext cx="0" cy="22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31" idx="2"/>
            <a:endCxn id="32" idx="0"/>
          </p:cNvCxnSpPr>
          <p:nvPr/>
        </p:nvCxnSpPr>
        <p:spPr>
          <a:xfrm>
            <a:off x="8426370" y="4646172"/>
            <a:ext cx="0" cy="22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32" idx="2"/>
            <a:endCxn id="33" idx="0"/>
          </p:cNvCxnSpPr>
          <p:nvPr/>
        </p:nvCxnSpPr>
        <p:spPr>
          <a:xfrm>
            <a:off x="8426370" y="5540387"/>
            <a:ext cx="0" cy="32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33" idx="1"/>
            <a:endCxn id="34" idx="3"/>
          </p:cNvCxnSpPr>
          <p:nvPr/>
        </p:nvCxnSpPr>
        <p:spPr>
          <a:xfrm flipH="1" flipV="1">
            <a:off x="7402860" y="6193816"/>
            <a:ext cx="309929" cy="4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3" idx="3"/>
            <a:endCxn id="35" idx="1"/>
          </p:cNvCxnSpPr>
          <p:nvPr/>
        </p:nvCxnSpPr>
        <p:spPr>
          <a:xfrm flipV="1">
            <a:off x="9139951" y="6194921"/>
            <a:ext cx="935581" cy="2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34" idx="2"/>
            <a:endCxn id="35" idx="2"/>
          </p:cNvCxnSpPr>
          <p:nvPr/>
        </p:nvCxnSpPr>
        <p:spPr>
          <a:xfrm rot="16200000" flipH="1">
            <a:off x="8738644" y="4382159"/>
            <a:ext cx="1105" cy="4296998"/>
          </a:xfrm>
          <a:prstGeom prst="bentConnector3">
            <a:avLst>
              <a:gd name="adj1" fmla="val 20787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35" idx="0"/>
            <a:endCxn id="36" idx="2"/>
          </p:cNvCxnSpPr>
          <p:nvPr/>
        </p:nvCxnSpPr>
        <p:spPr>
          <a:xfrm flipH="1" flipV="1">
            <a:off x="10874511" y="5686123"/>
            <a:ext cx="13184" cy="17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6" idx="0"/>
            <a:endCxn id="37" idx="2"/>
          </p:cNvCxnSpPr>
          <p:nvPr/>
        </p:nvCxnSpPr>
        <p:spPr>
          <a:xfrm flipV="1">
            <a:off x="10874511" y="4752270"/>
            <a:ext cx="0" cy="26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37" idx="0"/>
            <a:endCxn id="38" idx="2"/>
          </p:cNvCxnSpPr>
          <p:nvPr/>
        </p:nvCxnSpPr>
        <p:spPr>
          <a:xfrm flipV="1">
            <a:off x="10874511" y="3828184"/>
            <a:ext cx="1016" cy="25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38" idx="0"/>
            <a:endCxn id="39" idx="2"/>
          </p:cNvCxnSpPr>
          <p:nvPr/>
        </p:nvCxnSpPr>
        <p:spPr>
          <a:xfrm flipV="1">
            <a:off x="10875527" y="2857742"/>
            <a:ext cx="3202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39" idx="0"/>
            <a:endCxn id="40" idx="2"/>
          </p:cNvCxnSpPr>
          <p:nvPr/>
        </p:nvCxnSpPr>
        <p:spPr>
          <a:xfrm flipH="1" flipV="1">
            <a:off x="10875663" y="1913737"/>
            <a:ext cx="3066" cy="28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15" idx="3"/>
            <a:endCxn id="16" idx="1"/>
          </p:cNvCxnSpPr>
          <p:nvPr/>
        </p:nvCxnSpPr>
        <p:spPr>
          <a:xfrm flipV="1">
            <a:off x="5521279" y="4362774"/>
            <a:ext cx="257255" cy="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18" idx="3"/>
            <a:endCxn id="19" idx="1"/>
          </p:cNvCxnSpPr>
          <p:nvPr/>
        </p:nvCxnSpPr>
        <p:spPr>
          <a:xfrm flipV="1">
            <a:off x="5521279" y="2511083"/>
            <a:ext cx="203448" cy="1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16" idx="0"/>
          </p:cNvCxnSpPr>
          <p:nvPr/>
        </p:nvCxnSpPr>
        <p:spPr>
          <a:xfrm rot="16200000" flipV="1">
            <a:off x="5603567" y="2956085"/>
            <a:ext cx="156179" cy="17479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19" idx="0"/>
            <a:endCxn id="21" idx="2"/>
          </p:cNvCxnSpPr>
          <p:nvPr/>
        </p:nvCxnSpPr>
        <p:spPr>
          <a:xfrm rot="16200000" flipV="1">
            <a:off x="5482214" y="1195460"/>
            <a:ext cx="345080" cy="16941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800302" y="4107526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841498" y="3839132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5425021" y="4116131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4468643" y="3848009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422072" y="2271980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4489145" y="1966029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7675238" y="1891984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8243757" y="1357534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cxnSp>
        <p:nvCxnSpPr>
          <p:cNvPr id="110" name="Conector angular 109"/>
          <p:cNvCxnSpPr>
            <a:stCxn id="25" idx="2"/>
            <a:endCxn id="24" idx="3"/>
          </p:cNvCxnSpPr>
          <p:nvPr/>
        </p:nvCxnSpPr>
        <p:spPr>
          <a:xfrm rot="5400000">
            <a:off x="8918985" y="2147503"/>
            <a:ext cx="729087" cy="174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7522066" y="5948472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9095194" y="5929032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7" name="Rectángulo 116"/>
          <p:cNvSpPr/>
          <p:nvPr/>
        </p:nvSpPr>
        <p:spPr>
          <a:xfrm>
            <a:off x="2256051" y="3087904"/>
            <a:ext cx="1519691" cy="4419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gastos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21" name="Conector angular 120"/>
          <p:cNvCxnSpPr>
            <a:stCxn id="101" idx="2"/>
            <a:endCxn id="117" idx="1"/>
          </p:cNvCxnSpPr>
          <p:nvPr/>
        </p:nvCxnSpPr>
        <p:spPr>
          <a:xfrm rot="5400000" flipH="1" flipV="1">
            <a:off x="1579467" y="3707942"/>
            <a:ext cx="1075649" cy="277518"/>
          </a:xfrm>
          <a:prstGeom prst="bentConnector4">
            <a:avLst>
              <a:gd name="adj1" fmla="val 1119"/>
              <a:gd name="adj2" fmla="val 47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AutoShape 320"/>
          <p:cNvSpPr>
            <a:spLocks noChangeArrowheads="1"/>
          </p:cNvSpPr>
          <p:nvPr/>
        </p:nvSpPr>
        <p:spPr bwMode="auto">
          <a:xfrm>
            <a:off x="2296156" y="3904294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Son gastos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comprobables?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3" name="Conector recto de flecha 132"/>
          <p:cNvCxnSpPr>
            <a:stCxn id="117" idx="2"/>
            <a:endCxn id="125" idx="0"/>
          </p:cNvCxnSpPr>
          <p:nvPr/>
        </p:nvCxnSpPr>
        <p:spPr>
          <a:xfrm flipH="1">
            <a:off x="3009737" y="3529848"/>
            <a:ext cx="6160" cy="37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3039412" y="4519578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3444082" y="3914417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36" name="Rectángulo 135"/>
          <p:cNvSpPr/>
          <p:nvPr/>
        </p:nvSpPr>
        <p:spPr>
          <a:xfrm>
            <a:off x="2245272" y="226568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Aplica cargo al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38" name="Conector angular 137"/>
          <p:cNvCxnSpPr>
            <a:stCxn id="125" idx="3"/>
            <a:endCxn id="136" idx="3"/>
          </p:cNvCxnSpPr>
          <p:nvPr/>
        </p:nvCxnSpPr>
        <p:spPr>
          <a:xfrm flipV="1">
            <a:off x="3723318" y="2524367"/>
            <a:ext cx="76120" cy="1713302"/>
          </a:xfrm>
          <a:prstGeom prst="bentConnector3">
            <a:avLst>
              <a:gd name="adj1" fmla="val 289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136" idx="0"/>
            <a:endCxn id="11" idx="1"/>
          </p:cNvCxnSpPr>
          <p:nvPr/>
        </p:nvCxnSpPr>
        <p:spPr>
          <a:xfrm rot="16200000" flipH="1" flipV="1">
            <a:off x="179346" y="2554953"/>
            <a:ext cx="3132274" cy="2553744"/>
          </a:xfrm>
          <a:prstGeom prst="bentConnector4">
            <a:avLst>
              <a:gd name="adj1" fmla="val -31113"/>
              <a:gd name="adj2" fmla="val 108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028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95922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 DE SERVICIO DEDICADO VIL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14013" y="1567536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>
                <a:latin typeface="Arial" panose="020B0604020202020204" pitchFamily="34" charset="0"/>
              </a:rPr>
              <a:t>Inicio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1594" y="2146462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el sobre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8610" y="3078422"/>
            <a:ext cx="1542675" cy="6744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tickets de diésel en la web en el modulo de captura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" name="AutoShape 320"/>
          <p:cNvSpPr>
            <a:spLocks noChangeArrowheads="1"/>
          </p:cNvSpPr>
          <p:nvPr/>
        </p:nvSpPr>
        <p:spPr bwMode="auto">
          <a:xfrm>
            <a:off x="528390" y="4029399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El sobre contiene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gastos adicionales?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68611" y="5020763"/>
            <a:ext cx="1554166" cy="7543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Entra al modulo de liquidaciones correspondiente en la web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45272" y="5089358"/>
            <a:ext cx="1554166" cy="6376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Entra al modulo de captura pre liquidación de operadores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33957" y="5149514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el numero de unidad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030611" y="3078422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vs Cartas porte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>
            <a:off x="4094117" y="2190992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Falta algún viaje?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09790" y="2137945"/>
            <a:ext cx="1554166" cy="7728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 con el depto. De Sistemas  y </a:t>
            </a:r>
            <a:r>
              <a:rPr lang="es-MX" sz="1000" dirty="0" err="1" smtClean="0">
                <a:solidFill>
                  <a:schemeClr val="bg1"/>
                </a:solidFill>
              </a:rPr>
              <a:t>Logistica</a:t>
            </a:r>
            <a:r>
              <a:rPr lang="es-MX" sz="1000" dirty="0" smtClean="0">
                <a:solidFill>
                  <a:schemeClr val="bg1"/>
                </a:solidFill>
              </a:rPr>
              <a:t> para que los validen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030615" y="135261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 viajes y tickets capturados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42323" y="2119142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Cierra la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>
            <a:stCxn id="6" idx="2"/>
            <a:endCxn id="7" idx="0"/>
          </p:cNvCxnSpPr>
          <p:nvPr/>
        </p:nvCxnSpPr>
        <p:spPr>
          <a:xfrm flipH="1">
            <a:off x="1251440" y="1869976"/>
            <a:ext cx="1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7" idx="2"/>
            <a:endCxn id="8" idx="0"/>
          </p:cNvCxnSpPr>
          <p:nvPr/>
        </p:nvCxnSpPr>
        <p:spPr>
          <a:xfrm flipH="1">
            <a:off x="1239948" y="2801936"/>
            <a:ext cx="11492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7614705" y="3693108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Autoriza las liquidaciones que aparecen cerradas en la web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0075532" y="5858630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 cierra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062348" y="5013542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Pasa  número  de la liquidación a AUX DE DEPOSITOS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0062348" y="4079689"/>
            <a:ext cx="1624326" cy="6725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SISTEMAS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Actualiza la información en sistema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098444" y="3078422"/>
            <a:ext cx="1554166" cy="7497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Imprime las tres copias y entrega copia al operador  expediente (firma), y otra para el sobre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0118883" y="2202268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Firma liquidación, en caso de haber dudas  se revisa con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10338235" y="1611297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 smtClean="0">
                <a:latin typeface="Arial" panose="020B0604020202020204" pitchFamily="34" charset="0"/>
              </a:rPr>
              <a:t>Fin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cxnSp>
        <p:nvCxnSpPr>
          <p:cNvPr id="42" name="Conector recto de flecha 41"/>
          <p:cNvCxnSpPr>
            <a:stCxn id="8" idx="2"/>
            <a:endCxn id="9" idx="0"/>
          </p:cNvCxnSpPr>
          <p:nvPr/>
        </p:nvCxnSpPr>
        <p:spPr>
          <a:xfrm>
            <a:off x="1239948" y="3752913"/>
            <a:ext cx="2023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9" idx="2"/>
            <a:endCxn id="11" idx="0"/>
          </p:cNvCxnSpPr>
          <p:nvPr/>
        </p:nvCxnSpPr>
        <p:spPr>
          <a:xfrm>
            <a:off x="1241971" y="4696149"/>
            <a:ext cx="3723" cy="32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81" idx="2"/>
            <a:endCxn id="11" idx="0"/>
          </p:cNvCxnSpPr>
          <p:nvPr/>
        </p:nvCxnSpPr>
        <p:spPr>
          <a:xfrm rot="5400000">
            <a:off x="1741741" y="3741623"/>
            <a:ext cx="783094" cy="1775187"/>
          </a:xfrm>
          <a:prstGeom prst="bentConnector3">
            <a:avLst>
              <a:gd name="adj1" fmla="val 680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11" idx="3"/>
            <a:endCxn id="12" idx="1"/>
          </p:cNvCxnSpPr>
          <p:nvPr/>
        </p:nvCxnSpPr>
        <p:spPr>
          <a:xfrm>
            <a:off x="2022777" y="5397962"/>
            <a:ext cx="222495" cy="1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2" idx="3"/>
            <a:endCxn id="13" idx="1"/>
          </p:cNvCxnSpPr>
          <p:nvPr/>
        </p:nvCxnSpPr>
        <p:spPr>
          <a:xfrm flipV="1">
            <a:off x="3799438" y="5408193"/>
            <a:ext cx="23451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3" idx="0"/>
            <a:endCxn id="17" idx="2"/>
          </p:cNvCxnSpPr>
          <p:nvPr/>
        </p:nvCxnSpPr>
        <p:spPr>
          <a:xfrm flipH="1" flipV="1">
            <a:off x="4807694" y="3595780"/>
            <a:ext cx="3346" cy="155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17" idx="0"/>
            <a:endCxn id="18" idx="2"/>
          </p:cNvCxnSpPr>
          <p:nvPr/>
        </p:nvCxnSpPr>
        <p:spPr>
          <a:xfrm flipV="1">
            <a:off x="4807694" y="2857742"/>
            <a:ext cx="4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8" idx="0"/>
            <a:endCxn id="21" idx="2"/>
          </p:cNvCxnSpPr>
          <p:nvPr/>
        </p:nvCxnSpPr>
        <p:spPr>
          <a:xfrm flipV="1">
            <a:off x="4807698" y="1869976"/>
            <a:ext cx="0" cy="32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24" idx="2"/>
            <a:endCxn id="129" idx="0"/>
          </p:cNvCxnSpPr>
          <p:nvPr/>
        </p:nvCxnSpPr>
        <p:spPr>
          <a:xfrm flipH="1">
            <a:off x="8418915" y="2636500"/>
            <a:ext cx="491" cy="242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35" idx="0"/>
            <a:endCxn id="36" idx="2"/>
          </p:cNvCxnSpPr>
          <p:nvPr/>
        </p:nvCxnSpPr>
        <p:spPr>
          <a:xfrm flipH="1" flipV="1">
            <a:off x="10874511" y="5686123"/>
            <a:ext cx="13184" cy="17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6" idx="0"/>
            <a:endCxn id="37" idx="2"/>
          </p:cNvCxnSpPr>
          <p:nvPr/>
        </p:nvCxnSpPr>
        <p:spPr>
          <a:xfrm flipV="1">
            <a:off x="10874511" y="4752270"/>
            <a:ext cx="0" cy="26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37" idx="0"/>
            <a:endCxn id="38" idx="2"/>
          </p:cNvCxnSpPr>
          <p:nvPr/>
        </p:nvCxnSpPr>
        <p:spPr>
          <a:xfrm flipV="1">
            <a:off x="10874511" y="3828184"/>
            <a:ext cx="1016" cy="25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38" idx="0"/>
            <a:endCxn id="39" idx="2"/>
          </p:cNvCxnSpPr>
          <p:nvPr/>
        </p:nvCxnSpPr>
        <p:spPr>
          <a:xfrm flipV="1">
            <a:off x="10875527" y="2857742"/>
            <a:ext cx="3202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39" idx="0"/>
            <a:endCxn id="40" idx="2"/>
          </p:cNvCxnSpPr>
          <p:nvPr/>
        </p:nvCxnSpPr>
        <p:spPr>
          <a:xfrm flipH="1" flipV="1">
            <a:off x="10875663" y="1913737"/>
            <a:ext cx="3066" cy="28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18" idx="3"/>
            <a:endCxn id="19" idx="1"/>
          </p:cNvCxnSpPr>
          <p:nvPr/>
        </p:nvCxnSpPr>
        <p:spPr>
          <a:xfrm>
            <a:off x="5521279" y="2524367"/>
            <a:ext cx="188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19" idx="0"/>
            <a:endCxn id="21" idx="2"/>
          </p:cNvCxnSpPr>
          <p:nvPr/>
        </p:nvCxnSpPr>
        <p:spPr>
          <a:xfrm rot="16200000" flipV="1">
            <a:off x="5513302" y="1164373"/>
            <a:ext cx="267969" cy="16791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800302" y="4107526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853259" y="4588627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422072" y="2271980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4489145" y="1966029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7" name="Rectángulo 116"/>
          <p:cNvSpPr/>
          <p:nvPr/>
        </p:nvSpPr>
        <p:spPr>
          <a:xfrm>
            <a:off x="2256051" y="3087904"/>
            <a:ext cx="1519691" cy="4419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gastos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21" name="Conector angular 120"/>
          <p:cNvCxnSpPr>
            <a:stCxn id="101" idx="2"/>
            <a:endCxn id="117" idx="1"/>
          </p:cNvCxnSpPr>
          <p:nvPr/>
        </p:nvCxnSpPr>
        <p:spPr>
          <a:xfrm rot="5400000" flipH="1" flipV="1">
            <a:off x="1579467" y="3707942"/>
            <a:ext cx="1075649" cy="277518"/>
          </a:xfrm>
          <a:prstGeom prst="bentConnector4">
            <a:avLst>
              <a:gd name="adj1" fmla="val 1119"/>
              <a:gd name="adj2" fmla="val 47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2245272" y="226568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Aplica cargo al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38" name="Conector angular 137"/>
          <p:cNvCxnSpPr>
            <a:endCxn id="136" idx="3"/>
          </p:cNvCxnSpPr>
          <p:nvPr/>
        </p:nvCxnSpPr>
        <p:spPr>
          <a:xfrm flipV="1">
            <a:off x="3723318" y="2524367"/>
            <a:ext cx="76120" cy="1713302"/>
          </a:xfrm>
          <a:prstGeom prst="bentConnector3">
            <a:avLst>
              <a:gd name="adj1" fmla="val 289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136" idx="0"/>
            <a:endCxn id="11" idx="1"/>
          </p:cNvCxnSpPr>
          <p:nvPr/>
        </p:nvCxnSpPr>
        <p:spPr>
          <a:xfrm rot="16200000" flipH="1" flipV="1">
            <a:off x="179346" y="2554953"/>
            <a:ext cx="3132274" cy="2553744"/>
          </a:xfrm>
          <a:prstGeom prst="bentConnector4">
            <a:avLst>
              <a:gd name="adj1" fmla="val -31113"/>
              <a:gd name="adj2" fmla="val 108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/>
          <p:cNvSpPr/>
          <p:nvPr/>
        </p:nvSpPr>
        <p:spPr>
          <a:xfrm>
            <a:off x="2243798" y="3720311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en el modulo de gastos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>
            <a:stCxn id="117" idx="2"/>
            <a:endCxn id="81" idx="0"/>
          </p:cNvCxnSpPr>
          <p:nvPr/>
        </p:nvCxnSpPr>
        <p:spPr>
          <a:xfrm>
            <a:off x="3015897" y="3529848"/>
            <a:ext cx="4984" cy="190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1" idx="3"/>
            <a:endCxn id="24" idx="0"/>
          </p:cNvCxnSpPr>
          <p:nvPr/>
        </p:nvCxnSpPr>
        <p:spPr>
          <a:xfrm>
            <a:off x="5584781" y="1611297"/>
            <a:ext cx="2834625" cy="507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5745789" y="3306409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le captura bono en SOAL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5" name="AutoShape 320"/>
          <p:cNvSpPr>
            <a:spLocks noChangeArrowheads="1"/>
          </p:cNvSpPr>
          <p:nvPr/>
        </p:nvSpPr>
        <p:spPr bwMode="auto">
          <a:xfrm>
            <a:off x="7713287" y="5596044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Aplica bono?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7633967" y="5624746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9014705" y="5661743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4" name="Rectángulo 113"/>
          <p:cNvSpPr/>
          <p:nvPr/>
        </p:nvSpPr>
        <p:spPr>
          <a:xfrm>
            <a:off x="7612601" y="4671525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Carga la </a:t>
            </a:r>
            <a:r>
              <a:rPr lang="es-MX" sz="1000" dirty="0" err="1" smtClean="0">
                <a:solidFill>
                  <a:schemeClr val="bg1"/>
                </a:solidFill>
              </a:rPr>
              <a:t>preliquidación</a:t>
            </a:r>
            <a:r>
              <a:rPr lang="es-MX" sz="1000" dirty="0" smtClean="0">
                <a:solidFill>
                  <a:schemeClr val="bg1"/>
                </a:solidFill>
              </a:rPr>
              <a:t> en SOAL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52" name="Conector recto de flecha 51"/>
          <p:cNvCxnSpPr>
            <a:stCxn id="114" idx="2"/>
            <a:endCxn id="95" idx="0"/>
          </p:cNvCxnSpPr>
          <p:nvPr/>
        </p:nvCxnSpPr>
        <p:spPr>
          <a:xfrm>
            <a:off x="8424764" y="5344106"/>
            <a:ext cx="2104" cy="25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0" idx="2"/>
            <a:endCxn id="114" idx="0"/>
          </p:cNvCxnSpPr>
          <p:nvPr/>
        </p:nvCxnSpPr>
        <p:spPr>
          <a:xfrm flipH="1">
            <a:off x="8424764" y="4365689"/>
            <a:ext cx="2104" cy="30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/>
          <p:cNvSpPr/>
          <p:nvPr/>
        </p:nvSpPr>
        <p:spPr>
          <a:xfrm>
            <a:off x="5745789" y="4258194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ingreso semanal de cada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16" name="AutoShape 320"/>
          <p:cNvSpPr>
            <a:spLocks noChangeArrowheads="1"/>
          </p:cNvSpPr>
          <p:nvPr/>
        </p:nvSpPr>
        <p:spPr bwMode="auto">
          <a:xfrm>
            <a:off x="5839518" y="5397961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Rebasa o iguala el 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sueldo garantía?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6586447" y="6027698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20" name="Rectángulo 119"/>
          <p:cNvSpPr/>
          <p:nvPr/>
        </p:nvSpPr>
        <p:spPr>
          <a:xfrm>
            <a:off x="3843718" y="5801185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captura la diferencia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71" name="Conector angular 70"/>
          <p:cNvCxnSpPr>
            <a:stCxn id="95" idx="1"/>
            <a:endCxn id="93" idx="3"/>
          </p:cNvCxnSpPr>
          <p:nvPr/>
        </p:nvCxnSpPr>
        <p:spPr>
          <a:xfrm rot="10800000">
            <a:off x="7370115" y="3642701"/>
            <a:ext cx="343172" cy="22867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93" idx="2"/>
            <a:endCxn id="115" idx="0"/>
          </p:cNvCxnSpPr>
          <p:nvPr/>
        </p:nvCxnSpPr>
        <p:spPr>
          <a:xfrm>
            <a:off x="6557952" y="3978990"/>
            <a:ext cx="0" cy="27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15" idx="2"/>
            <a:endCxn id="116" idx="0"/>
          </p:cNvCxnSpPr>
          <p:nvPr/>
        </p:nvCxnSpPr>
        <p:spPr>
          <a:xfrm flipH="1">
            <a:off x="6553099" y="4930775"/>
            <a:ext cx="4853" cy="46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/>
          <p:cNvSpPr/>
          <p:nvPr/>
        </p:nvSpPr>
        <p:spPr>
          <a:xfrm>
            <a:off x="7606752" y="2879130"/>
            <a:ext cx="1624326" cy="5874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Verificar descargas de viajes refrigerados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126" name="Conector recto de flecha 125"/>
          <p:cNvCxnSpPr>
            <a:stCxn id="129" idx="2"/>
            <a:endCxn id="30" idx="0"/>
          </p:cNvCxnSpPr>
          <p:nvPr/>
        </p:nvCxnSpPr>
        <p:spPr>
          <a:xfrm>
            <a:off x="8418915" y="3466534"/>
            <a:ext cx="7953" cy="226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16" idx="1"/>
            <a:endCxn id="120" idx="3"/>
          </p:cNvCxnSpPr>
          <p:nvPr/>
        </p:nvCxnSpPr>
        <p:spPr>
          <a:xfrm rot="10800000" flipV="1">
            <a:off x="5468044" y="5731336"/>
            <a:ext cx="371474" cy="406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120" idx="2"/>
            <a:endCxn id="35" idx="2"/>
          </p:cNvCxnSpPr>
          <p:nvPr/>
        </p:nvCxnSpPr>
        <p:spPr>
          <a:xfrm rot="16200000" flipH="1">
            <a:off x="7743066" y="3386581"/>
            <a:ext cx="57445" cy="6231814"/>
          </a:xfrm>
          <a:prstGeom prst="bentConnector3">
            <a:avLst>
              <a:gd name="adj1" fmla="val 4979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116" idx="2"/>
            <a:endCxn id="35" idx="2"/>
          </p:cNvCxnSpPr>
          <p:nvPr/>
        </p:nvCxnSpPr>
        <p:spPr>
          <a:xfrm rot="16200000" flipH="1">
            <a:off x="8487147" y="4130663"/>
            <a:ext cx="466500" cy="4334596"/>
          </a:xfrm>
          <a:prstGeom prst="bentConnector3">
            <a:avLst>
              <a:gd name="adj1" fmla="val 149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5689027" y="5424693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cxnSp>
        <p:nvCxnSpPr>
          <p:cNvPr id="154" name="Conector angular 153"/>
          <p:cNvCxnSpPr>
            <a:stCxn id="95" idx="3"/>
            <a:endCxn id="35" idx="1"/>
          </p:cNvCxnSpPr>
          <p:nvPr/>
        </p:nvCxnSpPr>
        <p:spPr>
          <a:xfrm>
            <a:off x="9140449" y="5929419"/>
            <a:ext cx="935083" cy="2655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1789485" y="6360995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606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Logo oficial pi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9" y="2800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09426"/>
              </p:ext>
            </p:extLst>
          </p:nvPr>
        </p:nvGraphicFramePr>
        <p:xfrm>
          <a:off x="2157839" y="223812"/>
          <a:ext cx="8229600" cy="719280"/>
        </p:xfrm>
        <a:graphic>
          <a:graphicData uri="http://schemas.openxmlformats.org/drawingml/2006/table">
            <a:tbl>
              <a:tblPr/>
              <a:tblGrid>
                <a:gridCol w="1677988"/>
                <a:gridCol w="4953000"/>
                <a:gridCol w="1598612"/>
              </a:tblGrid>
              <a:tr h="3595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TRANSPORTES PITIC S.A. DE C.V.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REVISÓ: C.M.B.M.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Aux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. Calidad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PROCEDIMIENTO PARA LIQUIDACIONES DE SERVICIO DEDICADO MARS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APROBÓ: F.M.B.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DIr.</a:t>
                      </a:r>
                      <a:r>
                        <a:rPr kumimoji="0" 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itchFamily="34" charset="0"/>
                        </a:rPr>
                        <a:t> de Transporte</a:t>
                      </a: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370840" y="1567536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>
                <a:latin typeface="Arial" panose="020B0604020202020204" pitchFamily="34" charset="0"/>
              </a:rPr>
              <a:t>Inicio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8421" y="2146462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Entrega el sobre a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25437" y="3078422"/>
            <a:ext cx="1542675" cy="6744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tickets de diésel en la web en el modulo de captura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16473" y="5089356"/>
            <a:ext cx="1554166" cy="6376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Entra al modulo de captura pre liquidación de operadores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248345" y="5149514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el numero de unidad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244999" y="3078422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vs Cartas porte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>
            <a:off x="3308505" y="2190992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Falta algún viaje?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924178" y="2137945"/>
            <a:ext cx="1554166" cy="7728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viajes  con el depto. De Sistemas  y </a:t>
            </a:r>
            <a:r>
              <a:rPr lang="es-MX" sz="1000" dirty="0" err="1" smtClean="0">
                <a:solidFill>
                  <a:schemeClr val="bg1"/>
                </a:solidFill>
              </a:rPr>
              <a:t>Logistica</a:t>
            </a:r>
            <a:r>
              <a:rPr lang="es-MX" sz="1000" dirty="0" smtClean="0">
                <a:solidFill>
                  <a:schemeClr val="bg1"/>
                </a:solidFill>
              </a:rPr>
              <a:t> para que los validen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245003" y="1352618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 viajes, maniobras y tickets capturados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856711" y="2119142"/>
            <a:ext cx="1554166" cy="5173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Cierra la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>
            <a:stCxn id="6" idx="2"/>
            <a:endCxn id="7" idx="0"/>
          </p:cNvCxnSpPr>
          <p:nvPr/>
        </p:nvCxnSpPr>
        <p:spPr>
          <a:xfrm flipH="1">
            <a:off x="1908267" y="1869976"/>
            <a:ext cx="1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7" idx="2"/>
            <a:endCxn id="8" idx="0"/>
          </p:cNvCxnSpPr>
          <p:nvPr/>
        </p:nvCxnSpPr>
        <p:spPr>
          <a:xfrm flipH="1">
            <a:off x="1896775" y="2801936"/>
            <a:ext cx="11492" cy="27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829093" y="3203706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Autoriza las liquidaciones que aparecen cerradas en la web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305449" y="5801185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Captura sueldo semanal y Se  </a:t>
            </a:r>
            <a:r>
              <a:rPr lang="es-MX" sz="1000" smtClean="0">
                <a:solidFill>
                  <a:schemeClr val="bg1"/>
                </a:solidFill>
              </a:rPr>
              <a:t>cierra la liquidación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76736" y="4768841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Pasa  número  de la liquidación a AUX DE DEPOSITOS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9276736" y="3834988"/>
            <a:ext cx="1624326" cy="6725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SISTEMAS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Actualiza la información en sistema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12832" y="2833721"/>
            <a:ext cx="1554166" cy="7497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LIQUIDADOR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Imprime las tres copias y entrega copia al operador  expediente (firma), y otra para el sobre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333271" y="1957567"/>
            <a:ext cx="1519691" cy="6554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Firma liquidación, en caso de haber dudas  se revisa con liquidador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9552623" y="1366596"/>
            <a:ext cx="1074855" cy="30244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MX" sz="1600" dirty="0" smtClean="0">
                <a:latin typeface="Arial" panose="020B0604020202020204" pitchFamily="34" charset="0"/>
              </a:rPr>
              <a:t>Fin</a:t>
            </a:r>
            <a:endParaRPr lang="es-ES" altLang="es-MX" sz="1600" dirty="0">
              <a:latin typeface="Arial" panose="020B0604020202020204" pitchFamily="34" charset="0"/>
            </a:endParaRPr>
          </a:p>
        </p:txBody>
      </p:sp>
      <p:cxnSp>
        <p:nvCxnSpPr>
          <p:cNvPr id="53" name="Conector recto de flecha 52"/>
          <p:cNvCxnSpPr>
            <a:stCxn id="12" idx="3"/>
            <a:endCxn id="13" idx="1"/>
          </p:cNvCxnSpPr>
          <p:nvPr/>
        </p:nvCxnSpPr>
        <p:spPr>
          <a:xfrm>
            <a:off x="2670639" y="5408193"/>
            <a:ext cx="577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3" idx="0"/>
            <a:endCxn id="17" idx="2"/>
          </p:cNvCxnSpPr>
          <p:nvPr/>
        </p:nvCxnSpPr>
        <p:spPr>
          <a:xfrm flipH="1" flipV="1">
            <a:off x="4022082" y="3595780"/>
            <a:ext cx="3346" cy="155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17" idx="0"/>
            <a:endCxn id="18" idx="2"/>
          </p:cNvCxnSpPr>
          <p:nvPr/>
        </p:nvCxnSpPr>
        <p:spPr>
          <a:xfrm flipV="1">
            <a:off x="4022082" y="2857742"/>
            <a:ext cx="4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8" idx="0"/>
            <a:endCxn id="21" idx="2"/>
          </p:cNvCxnSpPr>
          <p:nvPr/>
        </p:nvCxnSpPr>
        <p:spPr>
          <a:xfrm flipV="1">
            <a:off x="4022086" y="1869976"/>
            <a:ext cx="0" cy="32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35" idx="0"/>
            <a:endCxn id="36" idx="2"/>
          </p:cNvCxnSpPr>
          <p:nvPr/>
        </p:nvCxnSpPr>
        <p:spPr>
          <a:xfrm flipH="1" flipV="1">
            <a:off x="10088899" y="5441422"/>
            <a:ext cx="28713" cy="35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6" idx="0"/>
            <a:endCxn id="37" idx="2"/>
          </p:cNvCxnSpPr>
          <p:nvPr/>
        </p:nvCxnSpPr>
        <p:spPr>
          <a:xfrm flipV="1">
            <a:off x="10088899" y="4507569"/>
            <a:ext cx="0" cy="26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37" idx="0"/>
            <a:endCxn id="38" idx="2"/>
          </p:cNvCxnSpPr>
          <p:nvPr/>
        </p:nvCxnSpPr>
        <p:spPr>
          <a:xfrm flipV="1">
            <a:off x="10088899" y="3583483"/>
            <a:ext cx="1016" cy="25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38" idx="0"/>
            <a:endCxn id="39" idx="2"/>
          </p:cNvCxnSpPr>
          <p:nvPr/>
        </p:nvCxnSpPr>
        <p:spPr>
          <a:xfrm flipV="1">
            <a:off x="10089915" y="2613041"/>
            <a:ext cx="3202" cy="22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39" idx="0"/>
            <a:endCxn id="40" idx="2"/>
          </p:cNvCxnSpPr>
          <p:nvPr/>
        </p:nvCxnSpPr>
        <p:spPr>
          <a:xfrm flipH="1" flipV="1">
            <a:off x="10090051" y="1669036"/>
            <a:ext cx="3066" cy="28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18" idx="3"/>
            <a:endCxn id="19" idx="1"/>
          </p:cNvCxnSpPr>
          <p:nvPr/>
        </p:nvCxnSpPr>
        <p:spPr>
          <a:xfrm>
            <a:off x="4735667" y="2524367"/>
            <a:ext cx="188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19" idx="0"/>
            <a:endCxn id="21" idx="2"/>
          </p:cNvCxnSpPr>
          <p:nvPr/>
        </p:nvCxnSpPr>
        <p:spPr>
          <a:xfrm rot="16200000" flipV="1">
            <a:off x="4727690" y="1164373"/>
            <a:ext cx="267969" cy="16791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4636460" y="2271980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3703533" y="1966029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cxnSp>
        <p:nvCxnSpPr>
          <p:cNvPr id="44" name="Conector angular 43"/>
          <p:cNvCxnSpPr>
            <a:stCxn id="21" idx="3"/>
            <a:endCxn id="24" idx="0"/>
          </p:cNvCxnSpPr>
          <p:nvPr/>
        </p:nvCxnSpPr>
        <p:spPr>
          <a:xfrm>
            <a:off x="4799169" y="1611297"/>
            <a:ext cx="2834625" cy="507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4960177" y="3306409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le captura bono en SOAL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95" name="AutoShape 320"/>
          <p:cNvSpPr>
            <a:spLocks noChangeArrowheads="1"/>
          </p:cNvSpPr>
          <p:nvPr/>
        </p:nvSpPr>
        <p:spPr bwMode="auto">
          <a:xfrm>
            <a:off x="6927675" y="5596044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Aplican bonos?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6848355" y="5624746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8177399" y="5661743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sp>
        <p:nvSpPr>
          <p:cNvPr id="114" name="Rectángulo 113"/>
          <p:cNvSpPr/>
          <p:nvPr/>
        </p:nvSpPr>
        <p:spPr>
          <a:xfrm>
            <a:off x="6826989" y="4349550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Carga la </a:t>
            </a:r>
            <a:r>
              <a:rPr lang="es-MX" sz="1000" dirty="0" err="1" smtClean="0">
                <a:solidFill>
                  <a:schemeClr val="bg1"/>
                </a:solidFill>
              </a:rPr>
              <a:t>preliquidación</a:t>
            </a:r>
            <a:r>
              <a:rPr lang="es-MX" sz="1000" dirty="0" smtClean="0">
                <a:solidFill>
                  <a:schemeClr val="bg1"/>
                </a:solidFill>
              </a:rPr>
              <a:t> en SOAL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52" name="Conector recto de flecha 51"/>
          <p:cNvCxnSpPr>
            <a:stCxn id="114" idx="2"/>
            <a:endCxn id="95" idx="0"/>
          </p:cNvCxnSpPr>
          <p:nvPr/>
        </p:nvCxnSpPr>
        <p:spPr>
          <a:xfrm>
            <a:off x="7639152" y="5022131"/>
            <a:ext cx="2104" cy="573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0" idx="2"/>
            <a:endCxn id="114" idx="0"/>
          </p:cNvCxnSpPr>
          <p:nvPr/>
        </p:nvCxnSpPr>
        <p:spPr>
          <a:xfrm flipH="1">
            <a:off x="7639152" y="3876287"/>
            <a:ext cx="2104" cy="473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/>
          <p:cNvSpPr/>
          <p:nvPr/>
        </p:nvSpPr>
        <p:spPr>
          <a:xfrm>
            <a:off x="4960177" y="4258194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Revisa ingreso semanal de cada operador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16" name="AutoShape 320"/>
          <p:cNvSpPr>
            <a:spLocks noChangeArrowheads="1"/>
          </p:cNvSpPr>
          <p:nvPr/>
        </p:nvSpPr>
        <p:spPr bwMode="auto">
          <a:xfrm>
            <a:off x="5053906" y="5397961"/>
            <a:ext cx="1427162" cy="666750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s-ES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Rebasa o iguala el </a:t>
            </a:r>
            <a:b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MX" altLang="es-MX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sueldo garantía?</a:t>
            </a:r>
            <a:endParaRPr lang="es-MX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s-E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5767486" y="6001891"/>
            <a:ext cx="35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120" name="Rectángulo 119"/>
          <p:cNvSpPr/>
          <p:nvPr/>
        </p:nvSpPr>
        <p:spPr>
          <a:xfrm>
            <a:off x="3058106" y="5801185"/>
            <a:ext cx="1624326" cy="6725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COORD DE LIQUIDACIONES</a:t>
            </a:r>
          </a:p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Se captura la diferencia</a:t>
            </a:r>
            <a:endParaRPr lang="es-MX" sz="1000" dirty="0">
              <a:solidFill>
                <a:schemeClr val="bg1"/>
              </a:solidFill>
            </a:endParaRPr>
          </a:p>
        </p:txBody>
      </p:sp>
      <p:cxnSp>
        <p:nvCxnSpPr>
          <p:cNvPr id="71" name="Conector angular 70"/>
          <p:cNvCxnSpPr>
            <a:stCxn id="95" idx="1"/>
            <a:endCxn id="93" idx="3"/>
          </p:cNvCxnSpPr>
          <p:nvPr/>
        </p:nvCxnSpPr>
        <p:spPr>
          <a:xfrm rot="10800000">
            <a:off x="6584503" y="3642701"/>
            <a:ext cx="343172" cy="22867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93" idx="2"/>
            <a:endCxn id="115" idx="0"/>
          </p:cNvCxnSpPr>
          <p:nvPr/>
        </p:nvCxnSpPr>
        <p:spPr>
          <a:xfrm>
            <a:off x="5772340" y="3978990"/>
            <a:ext cx="0" cy="27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15" idx="2"/>
            <a:endCxn id="116" idx="0"/>
          </p:cNvCxnSpPr>
          <p:nvPr/>
        </p:nvCxnSpPr>
        <p:spPr>
          <a:xfrm flipH="1">
            <a:off x="5767487" y="4930775"/>
            <a:ext cx="4853" cy="46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24" idx="2"/>
            <a:endCxn id="30" idx="0"/>
          </p:cNvCxnSpPr>
          <p:nvPr/>
        </p:nvCxnSpPr>
        <p:spPr>
          <a:xfrm>
            <a:off x="7633794" y="2636500"/>
            <a:ext cx="7462" cy="567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16" idx="1"/>
            <a:endCxn id="120" idx="3"/>
          </p:cNvCxnSpPr>
          <p:nvPr/>
        </p:nvCxnSpPr>
        <p:spPr>
          <a:xfrm rot="10800000" flipV="1">
            <a:off x="4682432" y="5731336"/>
            <a:ext cx="371474" cy="406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120" idx="2"/>
            <a:endCxn id="35" idx="2"/>
          </p:cNvCxnSpPr>
          <p:nvPr/>
        </p:nvCxnSpPr>
        <p:spPr>
          <a:xfrm rot="16200000" flipH="1">
            <a:off x="6993940" y="3350094"/>
            <a:ext cx="12700" cy="62473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116" idx="2"/>
            <a:endCxn id="35" idx="2"/>
          </p:cNvCxnSpPr>
          <p:nvPr/>
        </p:nvCxnSpPr>
        <p:spPr>
          <a:xfrm rot="16200000" flipH="1">
            <a:off x="7738022" y="4094175"/>
            <a:ext cx="409055" cy="4350125"/>
          </a:xfrm>
          <a:prstGeom prst="bentConnector3">
            <a:avLst>
              <a:gd name="adj1" fmla="val 155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4903415" y="5424693"/>
            <a:ext cx="47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</a:t>
            </a:r>
            <a:endParaRPr lang="es-MX" sz="1200" dirty="0"/>
          </a:p>
        </p:txBody>
      </p:sp>
      <p:cxnSp>
        <p:nvCxnSpPr>
          <p:cNvPr id="154" name="Conector angular 153"/>
          <p:cNvCxnSpPr>
            <a:stCxn id="95" idx="3"/>
            <a:endCxn id="35" idx="1"/>
          </p:cNvCxnSpPr>
          <p:nvPr/>
        </p:nvCxnSpPr>
        <p:spPr>
          <a:xfrm>
            <a:off x="8354837" y="5929419"/>
            <a:ext cx="950612" cy="2080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8" idx="2"/>
            <a:endCxn id="12" idx="0"/>
          </p:cNvCxnSpPr>
          <p:nvPr/>
        </p:nvCxnSpPr>
        <p:spPr>
          <a:xfrm flipH="1">
            <a:off x="1893556" y="3752913"/>
            <a:ext cx="3219" cy="1336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1022460" y="6341616"/>
            <a:ext cx="205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DT/OP PROC28 </a:t>
            </a:r>
            <a:r>
              <a:rPr lang="es-MX" sz="1200" dirty="0" smtClean="0"/>
              <a:t>Rev. 9 09-15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880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1634</Words>
  <Application>Microsoft Office PowerPoint</Application>
  <PresentationFormat>Panorámica</PresentationFormat>
  <Paragraphs>445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CMBURBOA</dc:creator>
  <cp:lastModifiedBy>Misael Burboa</cp:lastModifiedBy>
  <cp:revision>66</cp:revision>
  <dcterms:created xsi:type="dcterms:W3CDTF">2015-08-07T19:47:33Z</dcterms:created>
  <dcterms:modified xsi:type="dcterms:W3CDTF">2016-04-19T00:22:36Z</dcterms:modified>
</cp:coreProperties>
</file>