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sldIdLst>
    <p:sldId id="256" r:id="rId3"/>
    <p:sldId id="283" r:id="rId4"/>
    <p:sldId id="284" r:id="rId5"/>
    <p:sldId id="298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7" r:id="rId14"/>
    <p:sldId id="296" r:id="rId15"/>
    <p:sldId id="295" r:id="rId16"/>
  </p:sldIdLst>
  <p:sldSz cx="9144000" cy="6858000" type="screen4x3"/>
  <p:notesSz cx="7772400" cy="100584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MX" altLang="es-MX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MX" altLang="es-MX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MX" altLang="es-MX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MX" altLang="es-MX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MX" altLang="es-MX"/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MX" altLang="es-MX"/>
          </a:p>
        </p:txBody>
      </p:sp>
      <p:sp>
        <p:nvSpPr>
          <p:cNvPr id="3080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8088" cy="376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71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MX" altLang="es-MX" noProof="0" smtClean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FB8736B-4837-49B9-8F7B-B9E2471A3752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774075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6686EC-0E48-404C-B6E4-62982089BAB9}" type="slidenum">
              <a:rPr lang="es-MX" altLang="es-MX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s-MX" altLang="es-MX" sz="1400" smtClean="0"/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303128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DC7E8A-945F-4F0C-8A93-CB31F3DC9715}" type="slidenum">
              <a:rPr lang="es-MX" altLang="es-MX" sz="14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s-MX" altLang="es-MX" sz="1400" smtClean="0"/>
          </a:p>
        </p:txBody>
      </p:sp>
      <p:sp>
        <p:nvSpPr>
          <p:cNvPr id="9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114799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F41D4-28EF-40FD-BEC4-22F42C33CE6D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19115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7240F-3066-475F-B345-2849F4B108F5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1390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1463" y="1604963"/>
            <a:ext cx="2054225" cy="45148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1863" cy="45148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8468B-5421-4612-9DE7-0B4D8F8FF1F5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254144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1288" cy="145891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D5DB5-C699-43DE-9E32-A1D9EFE6D66F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61335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2E5E4-1152-4F42-B094-D1461DBDCC07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458281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C5040-DD46-4B83-86A5-88BC34EA3C52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909352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687C7-747E-4F7A-84B4-88188E692B5B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069077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2250" cy="45148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1850" y="1604963"/>
            <a:ext cx="4033838" cy="45148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D35A9-063C-4B3E-9847-7962A4ADF0D5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35440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52145-9CFD-424D-822B-BE644E6BD751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169215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27F4-2620-41C6-B372-CB6772BCAB19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129389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B227D-FDCB-4E09-BC57-6A2B64B5A1D3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65995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385D5-0EF6-4B4F-B87E-36E191E115EC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405294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1E0BA-97CE-4827-9B49-72BE6CD61B0F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547902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5E59B-6F6C-430C-BB42-87C265ABB50A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466510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696F5-7A16-4AF8-97B2-19E4B2BB1164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277186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1463" y="273050"/>
            <a:ext cx="2054225" cy="5846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1863" cy="5846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31FB9-0C9F-4466-B380-BB5CAA5E6039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90576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EB5B8-E454-422B-AADF-9ECD695FDB8F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98334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2250" cy="45148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1850" y="1604963"/>
            <a:ext cx="4033838" cy="45148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7A337-7F96-41C9-999D-FE5AF5243CD8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3859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3DDE3-34BC-4196-A4D5-5ABEA6699D11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61417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4D681-807A-41B7-87A2-990A934B5E7F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8593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FFC79-B89A-43C1-B3C8-D3ED2A895916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26188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A759E-DB0E-4F36-AC95-680F763CB744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19381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55423-F915-45F2-92D5-2C4D3AFA77E1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30982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61288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 smtClean="0"/>
              <a:t>Pulse para editar el formato del texto de título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24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MX" alt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24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B73D21E-A2BF-4BDD-B79B-99AF2D44A602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18488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 smtClean="0"/>
              <a:t>Pulse para editar los formatos del texto del esquema</a:t>
            </a:r>
          </a:p>
          <a:p>
            <a:pPr lvl="1"/>
            <a:r>
              <a:rPr lang="en-GB" altLang="es-MX" smtClean="0"/>
              <a:t>Segundo nivel del esquema</a:t>
            </a:r>
          </a:p>
          <a:p>
            <a:pPr lvl="2"/>
            <a:r>
              <a:rPr lang="en-GB" altLang="es-MX" smtClean="0"/>
              <a:t>Tercer nivel del esquema</a:t>
            </a:r>
          </a:p>
          <a:p>
            <a:pPr lvl="3"/>
            <a:r>
              <a:rPr lang="en-GB" altLang="es-MX" smtClean="0"/>
              <a:t>Cuarto nivel del esquema</a:t>
            </a:r>
          </a:p>
          <a:p>
            <a:pPr lvl="4"/>
            <a:r>
              <a:rPr lang="en-GB" altLang="es-MX" smtClean="0"/>
              <a:t>Quinto nivel del esquema</a:t>
            </a:r>
          </a:p>
          <a:p>
            <a:pPr lvl="4"/>
            <a:r>
              <a:rPr lang="en-GB" altLang="es-MX" smtClean="0"/>
              <a:t>Sexto nivel del esquema</a:t>
            </a:r>
          </a:p>
          <a:p>
            <a:pPr lvl="4"/>
            <a:r>
              <a:rPr lang="en-GB" altLang="es-MX" smtClean="0"/>
              <a:t>Séptimo nivel del esquema</a:t>
            </a:r>
          </a:p>
          <a:p>
            <a:pPr lvl="4"/>
            <a:r>
              <a:rPr lang="en-GB" altLang="es-MX" smtClean="0"/>
              <a:t>Octavo nivel del esquema</a:t>
            </a:r>
          </a:p>
          <a:p>
            <a:pPr lvl="4"/>
            <a:r>
              <a:rPr lang="en-GB" altLang="es-MX" smtClean="0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/>
  <p:txStyles>
    <p:titleStyle>
      <a:lvl1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5pPr>
      <a:lvl6pPr marL="2514600" indent="-2286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6pPr>
      <a:lvl7pPr marL="2971800" indent="-2286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7pPr>
      <a:lvl8pPr marL="3429000" indent="-2286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8pPr>
      <a:lvl9pPr marL="3886200" indent="-2286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24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MX" altLang="es-MX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24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6CE5FF1D-DF6C-4CB8-AC84-F8F5DDDC638C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18488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 smtClean="0"/>
              <a:t>Pulse para editar el formato del texto de título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18488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 smtClean="0"/>
              <a:t>Pulse para editar los formatos del texto del esquema</a:t>
            </a:r>
          </a:p>
          <a:p>
            <a:pPr lvl="1"/>
            <a:r>
              <a:rPr lang="en-GB" altLang="es-MX" smtClean="0"/>
              <a:t>Segundo nivel del esquema</a:t>
            </a:r>
          </a:p>
          <a:p>
            <a:pPr lvl="2"/>
            <a:r>
              <a:rPr lang="en-GB" altLang="es-MX" smtClean="0"/>
              <a:t>Tercer nivel del esquema</a:t>
            </a:r>
          </a:p>
          <a:p>
            <a:pPr lvl="3"/>
            <a:r>
              <a:rPr lang="en-GB" altLang="es-MX" smtClean="0"/>
              <a:t>Cuarto nivel del esquema</a:t>
            </a:r>
          </a:p>
          <a:p>
            <a:pPr lvl="4"/>
            <a:r>
              <a:rPr lang="en-GB" altLang="es-MX" smtClean="0"/>
              <a:t>Quinto nivel del esquema</a:t>
            </a:r>
          </a:p>
          <a:p>
            <a:pPr lvl="4"/>
            <a:r>
              <a:rPr lang="en-GB" altLang="es-MX" smtClean="0"/>
              <a:t>Sexto nivel del esquema</a:t>
            </a:r>
          </a:p>
          <a:p>
            <a:pPr lvl="4"/>
            <a:r>
              <a:rPr lang="en-GB" altLang="es-MX" smtClean="0"/>
              <a:t>Séptimo nivel del esquema</a:t>
            </a:r>
          </a:p>
          <a:p>
            <a:pPr lvl="4"/>
            <a:r>
              <a:rPr lang="en-GB" altLang="es-MX" smtClean="0"/>
              <a:t>Octavo nivel del esquema</a:t>
            </a:r>
          </a:p>
          <a:p>
            <a:pPr lvl="4"/>
            <a:r>
              <a:rPr lang="en-GB" altLang="es-MX" smtClean="0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5pPr>
      <a:lvl6pPr marL="2514600" indent="-2286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6pPr>
      <a:lvl7pPr marL="2971800" indent="-2286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7pPr>
      <a:lvl8pPr marL="3429000" indent="-2286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8pPr>
      <a:lvl9pPr marL="3886200" indent="-2286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1.xls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image" Target="../media/image5.emf"/><Relationship Id="rId4" Type="http://schemas.openxmlformats.org/officeDocument/2006/relationships/oleObject" Target="../embeddings/Microsoft_Excel_97-2003_Worksheet2.xls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ángulo 1"/>
          <p:cNvSpPr>
            <a:spLocks noChangeArrowheads="1"/>
          </p:cNvSpPr>
          <p:nvPr/>
        </p:nvSpPr>
        <p:spPr bwMode="auto">
          <a:xfrm>
            <a:off x="755650" y="2490788"/>
            <a:ext cx="7920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s-MX" altLang="es-MX" sz="4800" i="1"/>
              <a:t> Políticas de Diésel Actuales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43038" y="6093296"/>
            <a:ext cx="302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DTSOP POL5 Rev. 3 11-15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/>
        </p:nvGraphicFramePr>
        <p:xfrm>
          <a:off x="533400" y="152400"/>
          <a:ext cx="6846888" cy="719216"/>
        </p:xfrm>
        <a:graphic>
          <a:graphicData uri="http://schemas.openxmlformats.org/drawingml/2006/table">
            <a:tbl>
              <a:tblPr/>
              <a:tblGrid>
                <a:gridCol w="1396058"/>
                <a:gridCol w="4120812"/>
                <a:gridCol w="1330018"/>
              </a:tblGrid>
              <a:tr h="3595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L.A.G.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Dir. de Transporte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376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7338"/>
            <a:ext cx="8459788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886209" y="6281705"/>
            <a:ext cx="302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DTSOP POL5 Rev. 3 11-15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/>
        </p:nvGraphicFramePr>
        <p:xfrm>
          <a:off x="533400" y="152400"/>
          <a:ext cx="6846888" cy="719216"/>
        </p:xfrm>
        <a:graphic>
          <a:graphicData uri="http://schemas.openxmlformats.org/drawingml/2006/table">
            <a:tbl>
              <a:tblPr/>
              <a:tblGrid>
                <a:gridCol w="1396058"/>
                <a:gridCol w="4120812"/>
                <a:gridCol w="1330018"/>
              </a:tblGrid>
              <a:tr h="3595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L.A.G.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Dir. de Transporte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6400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492250"/>
            <a:ext cx="83597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856056" y="6367429"/>
            <a:ext cx="302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DTSOP POL5 Rev. 3 11-15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/>
        </p:nvGraphicFramePr>
        <p:xfrm>
          <a:off x="533400" y="152400"/>
          <a:ext cx="6846888" cy="719216"/>
        </p:xfrm>
        <a:graphic>
          <a:graphicData uri="http://schemas.openxmlformats.org/drawingml/2006/table">
            <a:tbl>
              <a:tblPr/>
              <a:tblGrid>
                <a:gridCol w="1396058"/>
                <a:gridCol w="4120812"/>
                <a:gridCol w="1330018"/>
              </a:tblGrid>
              <a:tr h="3595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L.A.G.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Dir. de Transporte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424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5588"/>
            <a:ext cx="8291513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868144" y="6107113"/>
            <a:ext cx="302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DTSOP POL5 Rev. 3 11-15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/>
        </p:nvGraphicFramePr>
        <p:xfrm>
          <a:off x="533400" y="152400"/>
          <a:ext cx="6846888" cy="719216"/>
        </p:xfrm>
        <a:graphic>
          <a:graphicData uri="http://schemas.openxmlformats.org/drawingml/2006/table">
            <a:tbl>
              <a:tblPr/>
              <a:tblGrid>
                <a:gridCol w="1396058"/>
                <a:gridCol w="4120812"/>
                <a:gridCol w="1330018"/>
              </a:tblGrid>
              <a:tr h="3595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L.A.G.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Dir. de Transporte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8448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495425"/>
            <a:ext cx="8497888" cy="42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868144" y="6107113"/>
            <a:ext cx="302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DTSOP POL5 Rev. 3 11-15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/>
        </p:nvGraphicFramePr>
        <p:xfrm>
          <a:off x="533400" y="152400"/>
          <a:ext cx="6846888" cy="719216"/>
        </p:xfrm>
        <a:graphic>
          <a:graphicData uri="http://schemas.openxmlformats.org/drawingml/2006/table">
            <a:tbl>
              <a:tblPr/>
              <a:tblGrid>
                <a:gridCol w="1396058"/>
                <a:gridCol w="4120812"/>
                <a:gridCol w="1330018"/>
              </a:tblGrid>
              <a:tr h="3595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L.A.G.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Dir. de Transporte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72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196975"/>
            <a:ext cx="831215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868144" y="6107113"/>
            <a:ext cx="302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DTSOP POL5 Rev. 3 11-15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25425" y="1196975"/>
            <a:ext cx="890905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30263" indent="-373063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7526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25527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33528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38100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42672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47244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51816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s-ES" altLang="es-MX" sz="1600">
                <a:solidFill>
                  <a:schemeClr val="tx1"/>
                </a:solidFill>
              </a:rPr>
              <a:t>Se revisará la información arrojada por el motor electrónico </a:t>
            </a:r>
            <a:r>
              <a:rPr lang="es-MX" altLang="es-MX" sz="1600">
                <a:solidFill>
                  <a:schemeClr val="tx1"/>
                </a:solidFill>
              </a:rPr>
              <a:t>vs la liquidación </a:t>
            </a:r>
            <a:r>
              <a:rPr lang="es-ES" altLang="es-MX" sz="160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" altLang="es-MX" sz="1600">
                <a:solidFill>
                  <a:schemeClr val="tx1"/>
                </a:solidFill>
              </a:rPr>
              <a:t>	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539750" y="1535113"/>
          <a:ext cx="93599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Worksheet" r:id="rId4" imgW="4772015" imgH="2333576" progId="Excel.Sheet.8">
                  <p:embed/>
                </p:oleObj>
              </mc:Choice>
              <mc:Fallback>
                <p:oleObj name="Worksheet" r:id="rId4" imgW="4772015" imgH="2333576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35113"/>
                        <a:ext cx="93599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4" name="Group 22"/>
          <p:cNvGraphicFramePr>
            <a:graphicFrameLocks noGrp="1"/>
          </p:cNvGraphicFramePr>
          <p:nvPr/>
        </p:nvGraphicFramePr>
        <p:xfrm>
          <a:off x="533400" y="152400"/>
          <a:ext cx="6775450" cy="670168"/>
        </p:xfrm>
        <a:graphic>
          <a:graphicData uri="http://schemas.openxmlformats.org/drawingml/2006/table">
            <a:tbl>
              <a:tblPr/>
              <a:tblGrid>
                <a:gridCol w="1381491"/>
                <a:gridCol w="4077818"/>
                <a:gridCol w="1316141"/>
              </a:tblGrid>
              <a:tr h="3349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47" marR="91447" marT="45622" marB="4562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L="91447" marR="91447" marT="45622" marB="4562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L="91447" marR="91447" marT="45622" marB="4562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1447" marR="91447" marT="45622" marB="4562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P.B.B.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Gte</a:t>
                      </a: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. De Seguridad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1447" marR="91447" marT="45622" marB="4562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61" name="Picture 20" descr="Logo oficial pit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1066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2" name="Text Box 23"/>
          <p:cNvSpPr txBox="1">
            <a:spLocks noChangeArrowheads="1"/>
          </p:cNvSpPr>
          <p:nvPr/>
        </p:nvSpPr>
        <p:spPr bwMode="auto">
          <a:xfrm>
            <a:off x="0" y="5300663"/>
            <a:ext cx="8909050" cy="178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30263" indent="-373063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7526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25527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33528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38100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42672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47244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51816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algn="just">
              <a:lnSpc>
                <a:spcPct val="90000"/>
              </a:lnSpc>
              <a:spcBef>
                <a:spcPct val="50000"/>
              </a:spcBef>
            </a:pPr>
            <a:r>
              <a:rPr lang="es-MX" altLang="es-MX" sz="1600">
                <a:solidFill>
                  <a:schemeClr val="tx1"/>
                </a:solidFill>
                <a:cs typeface="Times New Roman" panose="02020603050405020304" pitchFamily="18" charset="0"/>
              </a:rPr>
              <a:t>NOTA: No se debe de liquidar al operador si no se le a levantado el acta correspondiente, una vez clarado con el operador, el Gerente de debe de Firmar el acta.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</a:pPr>
            <a:r>
              <a:rPr lang="es-ES" altLang="es-MX" sz="1600">
                <a:solidFill>
                  <a:schemeClr val="tx1"/>
                </a:solidFill>
                <a:cs typeface="Times New Roman" panose="02020603050405020304" pitchFamily="18" charset="0"/>
              </a:rPr>
              <a:t>NOTA : La contabilización de las desviaciones por operador deberá controlarse diariamente </a:t>
            </a:r>
            <a:r>
              <a:rPr lang="es-ES" altLang="es-MX" sz="1600">
                <a:solidFill>
                  <a:schemeClr val="tx1"/>
                </a:solidFill>
              </a:rPr>
              <a:t>dentro del </a:t>
            </a:r>
            <a:r>
              <a:rPr lang="es-MX" altLang="es-MX" sz="1600">
                <a:solidFill>
                  <a:schemeClr val="tx1"/>
                </a:solidFill>
              </a:rPr>
              <a:t>mismo mes.</a:t>
            </a:r>
            <a:endParaRPr lang="es-MX" altLang="es-MX" sz="16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spcBef>
                <a:spcPct val="50000"/>
              </a:spcBef>
            </a:pPr>
            <a:r>
              <a:rPr lang="es-ES" altLang="es-MX" sz="1600">
                <a:solidFill>
                  <a:schemeClr val="tx1"/>
                </a:solidFill>
                <a:cs typeface="Times New Roman" panose="02020603050405020304" pitchFamily="18" charset="0"/>
              </a:rPr>
              <a:t>El acompañamiento se realizará a discreción y sólo en casos, donde existan fundamentos. 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</a:pPr>
            <a:r>
              <a:rPr lang="es-ES" altLang="es-MX" sz="160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r>
              <a:rPr lang="es-ES" altLang="es-MX" sz="1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868144" y="6107113"/>
            <a:ext cx="302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DTSOP POL5 Rev. 3 11-15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28600" y="1169988"/>
            <a:ext cx="89090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30263" indent="-373063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7526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25527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33528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38100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42672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47244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51816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s-ES" altLang="es-MX" sz="1200">
                <a:solidFill>
                  <a:schemeClr val="tx1"/>
                </a:solidFill>
              </a:rPr>
              <a:t>Se revisará la información arrojada por el motor electrónico </a:t>
            </a:r>
            <a:r>
              <a:rPr lang="es-MX" altLang="es-MX" sz="1200">
                <a:solidFill>
                  <a:schemeClr val="tx1"/>
                </a:solidFill>
              </a:rPr>
              <a:t>vs la liquidación </a:t>
            </a:r>
            <a:r>
              <a:rPr lang="es-ES" altLang="es-MX" sz="120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" altLang="es-MX" sz="1200">
                <a:solidFill>
                  <a:schemeClr val="tx1"/>
                </a:solidFill>
              </a:rPr>
              <a:t>	- Faltante de litros de diésel de acuerdo a las tolerancias</a:t>
            </a:r>
            <a:r>
              <a:rPr lang="es-MX" altLang="es-MX" sz="1200">
                <a:solidFill>
                  <a:schemeClr val="tx1"/>
                </a:solidFill>
              </a:rPr>
              <a:t> del 5%.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MX" sz="1200">
                <a:solidFill>
                  <a:schemeClr val="tx1"/>
                </a:solidFill>
              </a:rPr>
              <a:t>	- Liquidación que exceda el 20% de diferencia es baja definitiva de la empresa.</a:t>
            </a:r>
            <a:endParaRPr lang="es-ES" altLang="es-MX" sz="1200">
              <a:solidFill>
                <a:schemeClr val="tx1"/>
              </a:solidFill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0" y="5445125"/>
            <a:ext cx="89090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30263" indent="-373063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7526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25527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33528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38100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42672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47244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51816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algn="just"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s-ES" altLang="es-MX" sz="1200">
                <a:solidFill>
                  <a:schemeClr val="tx1"/>
                </a:solidFill>
                <a:cs typeface="Times New Roman" panose="02020603050405020304" pitchFamily="18" charset="0"/>
              </a:rPr>
              <a:t>El acompañamiento se realizará a discreción y sólo en casos, donde existan fundamentos..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</a:pPr>
            <a:r>
              <a:rPr lang="es-ES" altLang="es-MX" sz="1200">
                <a:solidFill>
                  <a:schemeClr val="tx1"/>
                </a:solidFill>
                <a:cs typeface="Times New Roman" panose="02020603050405020304" pitchFamily="18" charset="0"/>
              </a:rPr>
              <a:t>NOTA : La contabilización de las desviaciones por operador deberá controlarse diariamente </a:t>
            </a:r>
            <a:r>
              <a:rPr lang="es-ES" altLang="es-MX" sz="1200">
                <a:solidFill>
                  <a:schemeClr val="tx1"/>
                </a:solidFill>
              </a:rPr>
              <a:t>dentro del mismo</a:t>
            </a:r>
            <a:r>
              <a:rPr lang="es-MX" altLang="es-MX" sz="1200">
                <a:solidFill>
                  <a:schemeClr val="tx1"/>
                </a:solidFill>
              </a:rPr>
              <a:t>.</a:t>
            </a:r>
            <a:endParaRPr lang="es-ES" altLang="es-MX" sz="1200">
              <a:solidFill>
                <a:schemeClr val="tx1"/>
              </a:solidFill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838200" y="2151063"/>
          <a:ext cx="8774113" cy="389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Worksheet" r:id="rId4" imgW="4772015" imgH="2047986" progId="Excel.Sheet.8">
                  <p:embed/>
                </p:oleObj>
              </mc:Choice>
              <mc:Fallback>
                <p:oleObj name="Worksheet" r:id="rId4" imgW="4772015" imgH="2047986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51063"/>
                        <a:ext cx="8774113" cy="389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Group 6"/>
          <p:cNvGraphicFramePr>
            <a:graphicFrameLocks noGrp="1"/>
          </p:cNvGraphicFramePr>
          <p:nvPr/>
        </p:nvGraphicFramePr>
        <p:xfrm>
          <a:off x="533400" y="152400"/>
          <a:ext cx="6846888" cy="719216"/>
        </p:xfrm>
        <a:graphic>
          <a:graphicData uri="http://schemas.openxmlformats.org/drawingml/2006/table">
            <a:tbl>
              <a:tblPr/>
              <a:tblGrid>
                <a:gridCol w="1396058"/>
                <a:gridCol w="4120812"/>
                <a:gridCol w="1330018"/>
              </a:tblGrid>
              <a:tr h="3595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L.A.G.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Dir. de Transporte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187" name="Picture 19" descr="Logo oficial pit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1066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5868144" y="6107113"/>
            <a:ext cx="302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DTSOP POL5 Rev. 3 11-15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ángulo 1"/>
          <p:cNvSpPr>
            <a:spLocks noChangeArrowheads="1"/>
          </p:cNvSpPr>
          <p:nvPr/>
        </p:nvSpPr>
        <p:spPr bwMode="auto">
          <a:xfrm>
            <a:off x="755650" y="2490788"/>
            <a:ext cx="7561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s-MX" altLang="es-MX" sz="4800" i="1"/>
              <a:t>Nuevas Políticas de Diésel</a:t>
            </a:r>
          </a:p>
          <a:p>
            <a:pPr algn="ctr"/>
            <a:r>
              <a:rPr lang="es-MX" altLang="es-MX" sz="2400"/>
              <a:t>Propuesta Jefe Diésel | Septiembre 2015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11560" y="6215416"/>
            <a:ext cx="302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DTSOP POL5 Rev. 3 11-15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6"/>
          <p:cNvGraphicFramePr>
            <a:graphicFrameLocks noGrp="1"/>
          </p:cNvGraphicFramePr>
          <p:nvPr/>
        </p:nvGraphicFramePr>
        <p:xfrm>
          <a:off x="533400" y="152400"/>
          <a:ext cx="6846888" cy="719216"/>
        </p:xfrm>
        <a:graphic>
          <a:graphicData uri="http://schemas.openxmlformats.org/drawingml/2006/table">
            <a:tbl>
              <a:tblPr/>
              <a:tblGrid>
                <a:gridCol w="1396058"/>
                <a:gridCol w="4120812"/>
                <a:gridCol w="1330018"/>
              </a:tblGrid>
              <a:tr h="3595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L.A.G.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Dir. de Transporte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56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775"/>
            <a:ext cx="830738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865292" y="6337777"/>
            <a:ext cx="302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DTSOP POL5 Rev. 3 11-15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/>
        </p:nvGraphicFramePr>
        <p:xfrm>
          <a:off x="533400" y="152400"/>
          <a:ext cx="6846888" cy="719216"/>
        </p:xfrm>
        <a:graphic>
          <a:graphicData uri="http://schemas.openxmlformats.org/drawingml/2006/table">
            <a:tbl>
              <a:tblPr/>
              <a:tblGrid>
                <a:gridCol w="1396058"/>
                <a:gridCol w="4120812"/>
                <a:gridCol w="1330018"/>
              </a:tblGrid>
              <a:tr h="3595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L.A.G.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Dir. de Transporte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280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2213"/>
            <a:ext cx="842327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865292" y="6341031"/>
            <a:ext cx="302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DTSOP POL5 Rev. 3 11-15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/>
        </p:nvGraphicFramePr>
        <p:xfrm>
          <a:off x="533400" y="152400"/>
          <a:ext cx="6846888" cy="719216"/>
        </p:xfrm>
        <a:graphic>
          <a:graphicData uri="http://schemas.openxmlformats.org/drawingml/2006/table">
            <a:tbl>
              <a:tblPr/>
              <a:tblGrid>
                <a:gridCol w="1396058"/>
                <a:gridCol w="4120812"/>
                <a:gridCol w="1330018"/>
              </a:tblGrid>
              <a:tr h="3595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L.A.G.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Dir. de Transporte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304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84313"/>
            <a:ext cx="8599488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865292" y="6381328"/>
            <a:ext cx="302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DTSOP POL5 Rev. 3 11-15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/>
        </p:nvGraphicFramePr>
        <p:xfrm>
          <a:off x="533400" y="152400"/>
          <a:ext cx="6846888" cy="719216"/>
        </p:xfrm>
        <a:graphic>
          <a:graphicData uri="http://schemas.openxmlformats.org/drawingml/2006/table">
            <a:tbl>
              <a:tblPr/>
              <a:tblGrid>
                <a:gridCol w="1396058"/>
                <a:gridCol w="4120812"/>
                <a:gridCol w="1330018"/>
              </a:tblGrid>
              <a:tr h="3595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L.A.G.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Dir. de Transporte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28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484313"/>
            <a:ext cx="8448675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876279" y="6409215"/>
            <a:ext cx="302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DTSOP POL5 Rev. 3 11-15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/>
        </p:nvGraphicFramePr>
        <p:xfrm>
          <a:off x="533400" y="152400"/>
          <a:ext cx="6846888" cy="719216"/>
        </p:xfrm>
        <a:graphic>
          <a:graphicData uri="http://schemas.openxmlformats.org/drawingml/2006/table">
            <a:tbl>
              <a:tblPr/>
              <a:tblGrid>
                <a:gridCol w="1396058"/>
                <a:gridCol w="4120812"/>
                <a:gridCol w="1330018"/>
              </a:tblGrid>
              <a:tr h="3595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L.A.G.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Dir. de Transporte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52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775"/>
            <a:ext cx="8291513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865292" y="6379568"/>
            <a:ext cx="302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DTSOP POL5 Rev. 3 11-15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Verdana"/>
        <a:ea typeface="Microsoft YaHei"/>
        <a:cs typeface=""/>
      </a:majorFont>
      <a:minorFont>
        <a:latin typeface="Verdan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MX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MX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Verdana"/>
        <a:ea typeface="Microsoft YaHei"/>
        <a:cs typeface=""/>
      </a:majorFont>
      <a:minorFont>
        <a:latin typeface="Verdan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MX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MX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526</Words>
  <Application>Microsoft Office PowerPoint</Application>
  <PresentationFormat>Presentación en pantalla (4:3)</PresentationFormat>
  <Paragraphs>102</Paragraphs>
  <Slides>14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Microsoft YaHei</vt:lpstr>
      <vt:lpstr>Arial</vt:lpstr>
      <vt:lpstr>Times New Roman</vt:lpstr>
      <vt:lpstr>Trebuchet MS</vt:lpstr>
      <vt:lpstr>Verdana</vt:lpstr>
      <vt:lpstr>Wingdings</vt:lpstr>
      <vt:lpstr>Tema de Office</vt:lpstr>
      <vt:lpstr>Tema de Office</vt:lpstr>
      <vt:lpstr>Worksheet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iaguiar</dc:creator>
  <cp:lastModifiedBy>Misael Burboa</cp:lastModifiedBy>
  <cp:revision>54</cp:revision>
  <cp:lastPrinted>1601-01-01T00:00:00Z</cp:lastPrinted>
  <dcterms:created xsi:type="dcterms:W3CDTF">1601-01-01T00:00:00Z</dcterms:created>
  <dcterms:modified xsi:type="dcterms:W3CDTF">2015-11-26T01:20:19Z</dcterms:modified>
</cp:coreProperties>
</file>