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83" r:id="rId4"/>
    <p:sldId id="284" r:id="rId5"/>
    <p:sldId id="298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296" r:id="rId15"/>
    <p:sldId id="295" r:id="rId16"/>
  </p:sldIdLst>
  <p:sldSz cx="9144000" cy="6858000" type="screen4x3"/>
  <p:notesSz cx="7772400" cy="100584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080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8088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 noProof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A7CB80-F58A-4B6D-AB69-84C4AA32CCCC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865547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991D24-FF03-4828-BA74-65911AE2A47F}" type="slidenum">
              <a:rPr lang="es-MX" altLang="es-MX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MX" altLang="es-MX" sz="1400" smtClean="0"/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4320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E20BC4-DECB-4B65-8D03-E978AB7F41E9}" type="slidenum">
              <a:rPr lang="es-MX" altLang="es-MX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MX" altLang="es-MX" sz="1400" smtClean="0"/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18800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A0358-B1A7-4BD8-82CB-3E20C17A9BD8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454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D2058-2A0A-4FA8-A764-8911213565A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027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1463" y="1604963"/>
            <a:ext cx="2054225" cy="4514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1863" cy="4514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74A02-3B78-46D9-95D0-4D6501700859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812705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1288" cy="145891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BBD85-9F58-4474-AF34-0E4A2D9160D7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37558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53A7A-EDA1-4DCD-91B5-F4674895D58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10831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1C57E-68A5-4E4E-B39E-C02F6C801C6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5820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5059E-15FE-4DF4-9182-37702C46F126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629864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3838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E15EE-3387-47FE-B689-943E04A48EA3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92416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B5664-C15C-41B5-ABFE-CBF7A2013191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16521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F774E-D9E7-4A1A-AF72-A2B8F06C6A8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876995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07D0A-7CE5-4F83-B5FE-16793CDEE7EA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732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2D4AA-9C3D-4AFD-9DBB-A48158114DC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457860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42B37-1231-4E4C-9C87-A4B7D863AF47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39990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E9E06-C56B-4BE3-81FC-1D2DBDF2D1EA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886890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7888-760A-4F2E-851D-D503F6DB76B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447197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1463" y="273050"/>
            <a:ext cx="2054225" cy="5846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1863" cy="5846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F9B57-1AD5-498F-AFF4-D04D26B1362E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859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5802D-B27A-4C8F-9579-BF1728ADAF6E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01671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3838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EA2F-7F9E-47E8-9C4A-78D693AEEA77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60481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1327A-8529-43FB-9113-3AD71F34EF27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70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E4339-E756-45B7-8427-30BBA0E735EA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72170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4D87C-36C6-4F28-84DE-FBBC9CFA742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4210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0384-1FFE-44EF-BFF8-4A433637832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6655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7CEF-BAC1-401A-ACC3-B5555136948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9902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1288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 smtClean="0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24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E9659E5-A2AA-47F0-B623-2F607D17760D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848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 smtClean="0"/>
              <a:t>Pulse para editar los formatos del texto del esquema</a:t>
            </a:r>
          </a:p>
          <a:p>
            <a:pPr lvl="1"/>
            <a:r>
              <a:rPr lang="en-GB" altLang="es-MX" smtClean="0"/>
              <a:t>Segundo nivel del esquema</a:t>
            </a:r>
          </a:p>
          <a:p>
            <a:pPr lvl="2"/>
            <a:r>
              <a:rPr lang="en-GB" altLang="es-MX" smtClean="0"/>
              <a:t>Tercer nivel del esquema</a:t>
            </a:r>
          </a:p>
          <a:p>
            <a:pPr lvl="3"/>
            <a:r>
              <a:rPr lang="en-GB" altLang="es-MX" smtClean="0"/>
              <a:t>Cuarto nivel del esquema</a:t>
            </a:r>
          </a:p>
          <a:p>
            <a:pPr lvl="4"/>
            <a:r>
              <a:rPr lang="en-GB" altLang="es-MX" smtClean="0"/>
              <a:t>Quinto nivel del esquema</a:t>
            </a:r>
          </a:p>
          <a:p>
            <a:pPr lvl="4"/>
            <a:r>
              <a:rPr lang="en-GB" altLang="es-MX" smtClean="0"/>
              <a:t>Sexto nivel del esquema</a:t>
            </a:r>
          </a:p>
          <a:p>
            <a:pPr lvl="4"/>
            <a:r>
              <a:rPr lang="en-GB" altLang="es-MX" smtClean="0"/>
              <a:t>Séptimo nivel del esquema</a:t>
            </a:r>
          </a:p>
          <a:p>
            <a:pPr lvl="4"/>
            <a:r>
              <a:rPr lang="en-GB" altLang="es-MX" smtClean="0"/>
              <a:t>Octavo nivel del esquema</a:t>
            </a:r>
          </a:p>
          <a:p>
            <a:pPr lvl="4"/>
            <a:r>
              <a:rPr lang="en-GB" altLang="es-MX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MX" altLang="es-MX"/>
              <a:t>28/10/13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MX" altLang="es-MX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24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FF2B11DA-E6C8-4013-986C-E07B1AE7D88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18488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 smtClean="0"/>
              <a:t>Pulse para editar el formato del texto de título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848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 smtClean="0"/>
              <a:t>Pulse para editar los formatos del texto del esquema</a:t>
            </a:r>
          </a:p>
          <a:p>
            <a:pPr lvl="1"/>
            <a:r>
              <a:rPr lang="en-GB" altLang="es-MX" smtClean="0"/>
              <a:t>Segundo nivel del esquema</a:t>
            </a:r>
          </a:p>
          <a:p>
            <a:pPr lvl="2"/>
            <a:r>
              <a:rPr lang="en-GB" altLang="es-MX" smtClean="0"/>
              <a:t>Tercer nivel del esquema</a:t>
            </a:r>
          </a:p>
          <a:p>
            <a:pPr lvl="3"/>
            <a:r>
              <a:rPr lang="en-GB" altLang="es-MX" smtClean="0"/>
              <a:t>Cuarto nivel del esquema</a:t>
            </a:r>
          </a:p>
          <a:p>
            <a:pPr lvl="4"/>
            <a:r>
              <a:rPr lang="en-GB" altLang="es-MX" smtClean="0"/>
              <a:t>Quinto nivel del esquema</a:t>
            </a:r>
          </a:p>
          <a:p>
            <a:pPr lvl="4"/>
            <a:r>
              <a:rPr lang="en-GB" altLang="es-MX" smtClean="0"/>
              <a:t>Sexto nivel del esquema</a:t>
            </a:r>
          </a:p>
          <a:p>
            <a:pPr lvl="4"/>
            <a:r>
              <a:rPr lang="en-GB" altLang="es-MX" smtClean="0"/>
              <a:t>Séptimo nivel del esquema</a:t>
            </a:r>
          </a:p>
          <a:p>
            <a:pPr lvl="4"/>
            <a:r>
              <a:rPr lang="en-GB" altLang="es-MX" smtClean="0"/>
              <a:t>Octavo nivel del esquema</a:t>
            </a:r>
          </a:p>
          <a:p>
            <a:pPr lvl="4"/>
            <a:r>
              <a:rPr lang="en-GB" altLang="es-MX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Verdana" panose="020B060403050404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5.emf"/><Relationship Id="rId4" Type="http://schemas.openxmlformats.org/officeDocument/2006/relationships/oleObject" Target="../embeddings/Microsoft_Excel_97-2003_Worksheet2.xls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ángulo 1"/>
          <p:cNvSpPr>
            <a:spLocks noChangeArrowheads="1"/>
          </p:cNvSpPr>
          <p:nvPr/>
        </p:nvSpPr>
        <p:spPr bwMode="auto">
          <a:xfrm>
            <a:off x="755650" y="2490788"/>
            <a:ext cx="7920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4800" i="1"/>
              <a:t> Políticas de Diésel Actuales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6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845978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3466728" cy="354013"/>
          </a:xfrm>
        </p:spPr>
        <p:txBody>
          <a:bodyPr/>
          <a:lstStyle/>
          <a:p>
            <a:pPr>
              <a:defRPr/>
            </a:pPr>
            <a:r>
              <a:rPr lang="es-MX" dirty="0" smtClean="0"/>
              <a:t>DT-SOP-POL6 Rev. 2/05-16</a:t>
            </a:r>
            <a:endParaRPr lang="es-MX" alt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400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492250"/>
            <a:ext cx="83597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3466728" cy="354013"/>
          </a:xfrm>
        </p:spPr>
        <p:txBody>
          <a:bodyPr/>
          <a:lstStyle/>
          <a:p>
            <a:pPr>
              <a:defRPr/>
            </a:pPr>
            <a:r>
              <a:rPr lang="es-MX" dirty="0" smtClean="0"/>
              <a:t>DT-SOP-POL6 Rev. 2/05-16</a:t>
            </a:r>
            <a:endParaRPr lang="es-MX" altLang="es-MX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4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5588"/>
            <a:ext cx="829151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3466728" cy="354013"/>
          </a:xfrm>
        </p:spPr>
        <p:txBody>
          <a:bodyPr/>
          <a:lstStyle/>
          <a:p>
            <a:pPr>
              <a:defRPr/>
            </a:pPr>
            <a:r>
              <a:rPr lang="es-MX" dirty="0" smtClean="0"/>
              <a:t>DT-SOP-POL6 Rev. 2/05-16</a:t>
            </a:r>
            <a:endParaRPr lang="es-MX" alt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448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95425"/>
            <a:ext cx="8497888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3466728" cy="354013"/>
          </a:xfrm>
        </p:spPr>
        <p:txBody>
          <a:bodyPr/>
          <a:lstStyle/>
          <a:p>
            <a:pPr>
              <a:defRPr/>
            </a:pPr>
            <a:r>
              <a:rPr lang="es-MX" dirty="0" smtClean="0"/>
              <a:t>DT-SOP-POL6 Rev. 2/05-16</a:t>
            </a:r>
            <a:endParaRPr lang="es-MX" alt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72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196975"/>
            <a:ext cx="83121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3466728" cy="354013"/>
          </a:xfrm>
        </p:spPr>
        <p:txBody>
          <a:bodyPr/>
          <a:lstStyle/>
          <a:p>
            <a:pPr>
              <a:defRPr/>
            </a:pPr>
            <a:r>
              <a:rPr lang="es-MX" dirty="0" smtClean="0"/>
              <a:t>DT-SOP-POL6 Rev. 2/05-16</a:t>
            </a:r>
            <a:endParaRPr lang="es-MX" alt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5425" y="1196975"/>
            <a:ext cx="890905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30263" indent="-373063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752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25527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33528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38100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42672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47244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51816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</a:rPr>
              <a:t>Se revisará la información arrojada por el motor electrónico </a:t>
            </a:r>
            <a:r>
              <a:rPr lang="es-MX" altLang="es-MX" sz="1600">
                <a:solidFill>
                  <a:schemeClr val="tx1"/>
                </a:solidFill>
              </a:rPr>
              <a:t>vs la liquidación </a:t>
            </a:r>
            <a:r>
              <a:rPr lang="es-ES" altLang="es-MX" sz="160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539750" y="1535113"/>
          <a:ext cx="93599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Worksheet" r:id="rId4" imgW="4772015" imgH="2333576" progId="Excel.Sheet.8">
                  <p:embed/>
                </p:oleObj>
              </mc:Choice>
              <mc:Fallback>
                <p:oleObj name="Worksheet" r:id="rId4" imgW="4772015" imgH="233357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35113"/>
                        <a:ext cx="93599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Group 22"/>
          <p:cNvGraphicFramePr>
            <a:graphicFrameLocks noGrp="1"/>
          </p:cNvGraphicFramePr>
          <p:nvPr/>
        </p:nvGraphicFramePr>
        <p:xfrm>
          <a:off x="533400" y="152400"/>
          <a:ext cx="6775450" cy="670168"/>
        </p:xfrm>
        <a:graphic>
          <a:graphicData uri="http://schemas.openxmlformats.org/drawingml/2006/table">
            <a:tbl>
              <a:tblPr/>
              <a:tblGrid>
                <a:gridCol w="1381491"/>
                <a:gridCol w="4077818"/>
                <a:gridCol w="1316141"/>
              </a:tblGrid>
              <a:tr h="3349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47" marR="91447" marT="45622" marB="4562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47" marR="91447" marT="45622" marB="4562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1447" marR="91447" marT="45622" marB="4562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1447" marR="91447" marT="45622" marB="4562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P.B.B.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Gte</a:t>
                      </a: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. De Seguridad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1447" marR="91447" marT="45622" marB="4562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61" name="Picture 20" descr="Logo oficial pit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Text Box 23"/>
          <p:cNvSpPr txBox="1">
            <a:spLocks noChangeArrowheads="1"/>
          </p:cNvSpPr>
          <p:nvPr/>
        </p:nvSpPr>
        <p:spPr bwMode="auto">
          <a:xfrm>
            <a:off x="0" y="5300663"/>
            <a:ext cx="8909050" cy="178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30263" indent="-373063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752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25527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33528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38100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42672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47244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51816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MX" altLang="es-MX" sz="1600">
                <a:solidFill>
                  <a:schemeClr val="tx1"/>
                </a:solidFill>
                <a:cs typeface="Times New Roman" panose="02020603050405020304" pitchFamily="18" charset="0"/>
              </a:rPr>
              <a:t>NOTA: No se debe de liquidar al operador si no se le a levantado el acta correspondiente, una vez clarado con el operador, el Gerente de debe de Firmar el acta.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  <a:cs typeface="Times New Roman" panose="02020603050405020304" pitchFamily="18" charset="0"/>
              </a:rPr>
              <a:t>NOTA : La contabilización de las desviaciones por operador deberá controlarse diariamente </a:t>
            </a:r>
            <a:r>
              <a:rPr lang="es-ES" altLang="es-MX" sz="1600">
                <a:solidFill>
                  <a:schemeClr val="tx1"/>
                </a:solidFill>
              </a:rPr>
              <a:t>dentro del </a:t>
            </a:r>
            <a:r>
              <a:rPr lang="es-MX" altLang="es-MX" sz="1600">
                <a:solidFill>
                  <a:schemeClr val="tx1"/>
                </a:solidFill>
              </a:rPr>
              <a:t>mismo mes.</a:t>
            </a:r>
            <a:endParaRPr lang="es-MX" altLang="es-MX" sz="16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  <a:cs typeface="Times New Roman" panose="02020603050405020304" pitchFamily="18" charset="0"/>
              </a:rPr>
              <a:t>El acompañamiento se realizará a discreción y sólo en casos, donde existan fundamentos. 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60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s-ES" altLang="es-MX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4965585" y="4777581"/>
            <a:ext cx="3974405" cy="354013"/>
          </a:xfrm>
        </p:spPr>
        <p:txBody>
          <a:bodyPr/>
          <a:lstStyle/>
          <a:p>
            <a:pPr>
              <a:defRPr/>
            </a:pPr>
            <a:r>
              <a:rPr lang="es-ES" altLang="es-MX" dirty="0"/>
              <a:t>DT/SOP POL5 Rev.2/04-11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309563" y="6134100"/>
            <a:ext cx="3974405" cy="354013"/>
          </a:xfrm>
        </p:spPr>
        <p:txBody>
          <a:bodyPr/>
          <a:lstStyle/>
          <a:p>
            <a:pPr>
              <a:defRPr/>
            </a:pPr>
            <a:r>
              <a:rPr lang="es-ES" altLang="es-MX" dirty="0"/>
              <a:t>DT/SOP POL5 Rev.2/04-11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28600" y="1169988"/>
            <a:ext cx="8909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30263" indent="-373063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752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25527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33528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38100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42672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47244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51816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200">
                <a:solidFill>
                  <a:schemeClr val="tx1"/>
                </a:solidFill>
              </a:rPr>
              <a:t>Se revisará la información arrojada por el motor electrónico </a:t>
            </a:r>
            <a:r>
              <a:rPr lang="es-MX" altLang="es-MX" sz="1200">
                <a:solidFill>
                  <a:schemeClr val="tx1"/>
                </a:solidFill>
              </a:rPr>
              <a:t>vs la liquidación </a:t>
            </a:r>
            <a:r>
              <a:rPr lang="es-ES" altLang="es-MX" sz="120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MX" sz="1200">
                <a:solidFill>
                  <a:schemeClr val="tx1"/>
                </a:solidFill>
              </a:rPr>
              <a:t>	- Faltante de litros de diésel de acuerdo a las tolerancias</a:t>
            </a:r>
            <a:r>
              <a:rPr lang="es-MX" altLang="es-MX" sz="1200">
                <a:solidFill>
                  <a:schemeClr val="tx1"/>
                </a:solidFill>
              </a:rPr>
              <a:t> del 5%.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MX" sz="1200">
                <a:solidFill>
                  <a:schemeClr val="tx1"/>
                </a:solidFill>
              </a:rPr>
              <a:t>	- Liquidación que exceda el 20% de diferencia es baja definitiva de la empresa.</a:t>
            </a:r>
            <a:endParaRPr lang="es-ES" altLang="es-MX" sz="1200">
              <a:solidFill>
                <a:schemeClr val="tx1"/>
              </a:solidFill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0" y="5445125"/>
            <a:ext cx="8909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30263" indent="-373063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7526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25527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3352800" indent="-6096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38100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42672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47244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5181600" indent="-609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s-ES" altLang="es-MX" sz="1200">
                <a:solidFill>
                  <a:schemeClr val="tx1"/>
                </a:solidFill>
                <a:cs typeface="Times New Roman" panose="02020603050405020304" pitchFamily="18" charset="0"/>
              </a:rPr>
              <a:t>El acompañamiento se realizará a discreción y sólo en casos, donde existan fundamentos..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s-ES" altLang="es-MX" sz="1200">
                <a:solidFill>
                  <a:schemeClr val="tx1"/>
                </a:solidFill>
                <a:cs typeface="Times New Roman" panose="02020603050405020304" pitchFamily="18" charset="0"/>
              </a:rPr>
              <a:t>NOTA : La contabilización de las desviaciones por operador deberá controlarse diariamente </a:t>
            </a:r>
            <a:r>
              <a:rPr lang="es-ES" altLang="es-MX" sz="1200">
                <a:solidFill>
                  <a:schemeClr val="tx1"/>
                </a:solidFill>
              </a:rPr>
              <a:t>dentro del mismo</a:t>
            </a:r>
            <a:r>
              <a:rPr lang="es-MX" altLang="es-MX" sz="1200">
                <a:solidFill>
                  <a:schemeClr val="tx1"/>
                </a:solidFill>
              </a:rPr>
              <a:t>.</a:t>
            </a:r>
            <a:endParaRPr lang="es-ES" altLang="es-MX" sz="1200">
              <a:solidFill>
                <a:schemeClr val="tx1"/>
              </a:solidFill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838200" y="2151063"/>
          <a:ext cx="8774113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Worksheet" r:id="rId4" imgW="4772015" imgH="2047986" progId="Excel.Sheet.8">
                  <p:embed/>
                </p:oleObj>
              </mc:Choice>
              <mc:Fallback>
                <p:oleObj name="Worksheet" r:id="rId4" imgW="4772015" imgH="204798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51063"/>
                        <a:ext cx="8774113" cy="389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87" name="Picture 19" descr="Logo oficial pit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ángulo 1"/>
          <p:cNvSpPr>
            <a:spLocks noChangeArrowheads="1"/>
          </p:cNvSpPr>
          <p:nvPr/>
        </p:nvSpPr>
        <p:spPr bwMode="auto">
          <a:xfrm>
            <a:off x="755650" y="2490788"/>
            <a:ext cx="7561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4800" i="1"/>
              <a:t>Nuevas Políticas de Diésel</a:t>
            </a:r>
          </a:p>
          <a:p>
            <a:pPr algn="ctr"/>
            <a:r>
              <a:rPr lang="es-MX" altLang="es-MX" sz="2400"/>
              <a:t>Propuesta Jefe Diésel | Septiembre 2015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6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775"/>
            <a:ext cx="83073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309563" y="6134100"/>
            <a:ext cx="3974405" cy="354013"/>
          </a:xfrm>
        </p:spPr>
        <p:txBody>
          <a:bodyPr/>
          <a:lstStyle/>
          <a:p>
            <a:pPr>
              <a:defRPr/>
            </a:pPr>
            <a:r>
              <a:rPr lang="es-ES" altLang="es-MX" dirty="0"/>
              <a:t>DT/SOP POL5 Rev.2/04-11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80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2213"/>
            <a:ext cx="842327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323528" y="6387306"/>
            <a:ext cx="3974405" cy="354013"/>
          </a:xfrm>
        </p:spPr>
        <p:txBody>
          <a:bodyPr/>
          <a:lstStyle/>
          <a:p>
            <a:pPr>
              <a:defRPr/>
            </a:pPr>
            <a:r>
              <a:rPr lang="es-ES" altLang="es-MX" dirty="0"/>
              <a:t>DT/SOP POL5 Rev.2/04-11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04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313"/>
            <a:ext cx="85994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309563" y="6134100"/>
            <a:ext cx="3974405" cy="354013"/>
          </a:xfrm>
        </p:spPr>
        <p:txBody>
          <a:bodyPr/>
          <a:lstStyle/>
          <a:p>
            <a:pPr>
              <a:defRPr/>
            </a:pPr>
            <a:r>
              <a:rPr lang="es-ES" altLang="es-MX" dirty="0"/>
              <a:t>DT/SOP POL5 Rev.2/04-11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 dirty="0"/>
              <a:t>0</a:t>
            </a:r>
            <a:r>
              <a:rPr lang="es-MX" altLang="es-MX" dirty="0" smtClean="0"/>
              <a:t>8/09/15</a:t>
            </a:r>
            <a:endParaRPr lang="es-MX" altLang="es-MX" dirty="0"/>
          </a:p>
        </p:txBody>
      </p:sp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8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84313"/>
            <a:ext cx="8448675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3466728" cy="354013"/>
          </a:xfrm>
        </p:spPr>
        <p:txBody>
          <a:bodyPr/>
          <a:lstStyle/>
          <a:p>
            <a:pPr>
              <a:defRPr/>
            </a:pPr>
            <a:r>
              <a:rPr lang="es-MX" dirty="0" smtClean="0"/>
              <a:t>DT-SOP-POL6 Rev. 2/05-16</a:t>
            </a:r>
            <a:endParaRPr lang="es-MX" altLang="es-MX" dirty="0"/>
          </a:p>
        </p:txBody>
      </p:sp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533400" y="152400"/>
          <a:ext cx="6846888" cy="719216"/>
        </p:xfrm>
        <a:graphic>
          <a:graphicData uri="http://schemas.openxmlformats.org/drawingml/2006/table">
            <a:tbl>
              <a:tblPr/>
              <a:tblGrid>
                <a:gridCol w="1396058"/>
                <a:gridCol w="4120812"/>
                <a:gridCol w="1330018"/>
              </a:tblGrid>
              <a:tr h="35956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TRANSPORTES PITIC S.A. DE C.V.</a:t>
                      </a:r>
                      <a:endParaRPr kumimoji="0" lang="es-ES" altLang="es-MX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REVISÓ: D.M.O.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Coord. De Calidad</a:t>
                      </a:r>
                      <a:endParaRPr kumimoji="0" lang="es-ES" altLang="es-MX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6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POLÍTICAS DIESEL</a:t>
                      </a:r>
                      <a:endParaRPr kumimoji="0" lang="es-ES" alt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anchor="ctr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APROBÓ: L.A.G.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rebuchet MS" panose="020B0603020202020204" pitchFamily="34" charset="0"/>
                        </a:rPr>
                        <a:t>Dir. de Transporte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2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775"/>
            <a:ext cx="8291513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482</Words>
  <Application>Microsoft Office PowerPoint</Application>
  <PresentationFormat>Presentación en pantalla (4:3)</PresentationFormat>
  <Paragraphs>100</Paragraphs>
  <Slides>14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Microsoft YaHei</vt:lpstr>
      <vt:lpstr>Arial</vt:lpstr>
      <vt:lpstr>Times New Roman</vt:lpstr>
      <vt:lpstr>Trebuchet MS</vt:lpstr>
      <vt:lpstr>Verdana</vt:lpstr>
      <vt:lpstr>Wingdings</vt:lpstr>
      <vt:lpstr>Tema de Office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iaguiar</dc:creator>
  <cp:lastModifiedBy>Misael Burboa</cp:lastModifiedBy>
  <cp:revision>55</cp:revision>
  <cp:lastPrinted>1601-01-01T00:00:00Z</cp:lastPrinted>
  <dcterms:created xsi:type="dcterms:W3CDTF">1601-01-01T00:00:00Z</dcterms:created>
  <dcterms:modified xsi:type="dcterms:W3CDTF">2016-05-21T00:24:31Z</dcterms:modified>
</cp:coreProperties>
</file>