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56" r:id="rId4"/>
    <p:sldId id="262" r:id="rId5"/>
    <p:sldId id="261" r:id="rId6"/>
    <p:sldId id="264" r:id="rId7"/>
  </p:sldIdLst>
  <p:sldSz cx="9144000" cy="6858000" type="screen4x3"/>
  <p:notesSz cx="6623050" cy="981075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0">
          <p15:clr>
            <a:srgbClr val="A4A3A4"/>
          </p15:clr>
        </p15:guide>
        <p15:guide id="2" pos="20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6600CC"/>
    <a:srgbClr val="660033"/>
    <a:srgbClr val="00660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 autoAdjust="0"/>
    <p:restoredTop sz="94472" autoAdjust="0"/>
  </p:normalViewPr>
  <p:slideViewPr>
    <p:cSldViewPr>
      <p:cViewPr varScale="1">
        <p:scale>
          <a:sx n="72" d="100"/>
          <a:sy n="72" d="100"/>
        </p:scale>
        <p:origin x="1518" y="2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100" y="-90"/>
      </p:cViewPr>
      <p:guideLst>
        <p:guide orient="horz" pos="3090"/>
        <p:guide pos="20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686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4438" y="0"/>
            <a:ext cx="28686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0213"/>
            <a:ext cx="28686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4438" y="9320213"/>
            <a:ext cx="28686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 smtClean="0"/>
            </a:lvl1pPr>
          </a:lstStyle>
          <a:p>
            <a:pPr>
              <a:defRPr/>
            </a:pPr>
            <a:fld id="{D834A718-AA92-402D-BB1A-3FC88C7B57B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4047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3013" y="0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2000"/>
            <a:ext cx="4870450" cy="3652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43438"/>
            <a:ext cx="4843463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49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/>
            </a:lvl1pPr>
          </a:lstStyle>
          <a:p>
            <a:pPr>
              <a:defRPr/>
            </a:pPr>
            <a:r>
              <a:rPr lang="es-ES"/>
              <a:t>Rev.3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3013" y="9286875"/>
            <a:ext cx="2876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 smtClean="0"/>
            </a:lvl1pPr>
          </a:lstStyle>
          <a:p>
            <a:pPr>
              <a:defRPr/>
            </a:pPr>
            <a:fld id="{7517421A-4F1E-47D5-B2A7-69247F976B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570101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AA536-13BE-4802-8020-DF8F1253567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9812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8D37-32BE-45CE-97FD-461651CB79C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563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9F563-4939-4E02-9F05-A8696340AFD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5615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2A220-901B-4EFE-A5D8-1FD18F1020AE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1776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E605A-7286-4EAF-BAFD-15AA394739D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398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DAE00-4289-4E66-9D71-EE47AB5B2C5E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1073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DF25D-7ACC-41AD-9EBC-3E0F3D30B9BE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E828D-C340-4EF6-AE75-7EB9FCFA20F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6880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5188B-6B5E-469A-B48D-4C03997138AA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727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0CB65-E7FD-4C29-B8D5-B8DA52547CE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953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6C0C-83B9-4218-A5EE-2FDE5A75133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47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DT/SOP PROC32 Rev.3/06-07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7A9ECBA-3A35-46B5-B003-56CA5F69781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000" dirty="0" smtClean="0">
                <a:latin typeface="Arial" panose="020B0604020202020204" pitchFamily="34" charset="0"/>
              </a:rPr>
              <a:t>DT/SOP PROC32 Rev. 5/Ene-2016</a:t>
            </a:r>
          </a:p>
        </p:txBody>
      </p:sp>
      <p:graphicFrame>
        <p:nvGraphicFramePr>
          <p:cNvPr id="112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50143"/>
              </p:ext>
            </p:extLst>
          </p:nvPr>
        </p:nvGraphicFramePr>
        <p:xfrm>
          <a:off x="533400" y="152400"/>
          <a:ext cx="8229600" cy="719244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Coord. De Calidad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PROCEDIMIENTO DE ASCENSOS, CAMBIO DE FLOTILLA y CAMBIO DE MANOS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P.C.G.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52400" y="1030288"/>
            <a:ext cx="8763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1.0 OBJETIVO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Describir los pasos para llevar a cabo el procedimiento de promoción de operadores</a:t>
            </a:r>
            <a:r>
              <a:rPr lang="es-MX" alt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Cambios de tracto o cambio de flotilla</a:t>
            </a:r>
            <a:endParaRPr lang="es-MX" alt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2.0 ALCANCE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Este procedimiento aplica desde que el operador entra a la empresa como 2do operador, hasta que se le asigna tracto como primer operador</a:t>
            </a:r>
            <a:r>
              <a:rPr lang="es-MX" alt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Aplica también en caso de cambio de tracto</a:t>
            </a:r>
            <a:endParaRPr lang="es-MX" alt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3.0 CAMPO DE APLICACION 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Este procedimiento es aplicable a todos los operadores de transportes </a:t>
            </a:r>
            <a:r>
              <a:rPr lang="es-MX" alt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pitic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4.0 DEFINICIONES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Segundo Operador: Operador que trabaja como auxiliar de un Primer operador.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Posturero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: Operador al que se solicita que realice las funciones de primer operador, cuando el operador asignado al tracto se encuentra indispuesto para realizar su trabajo.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Primer Operador: Operador que cuenta con un tracto asignado.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5.0 REFERENCIAS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Relación de Personal</a:t>
            </a:r>
            <a:endParaRPr lang="es-MX" altLang="es-MX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6.0 RESPONSABILIDADES Y POLÍTICAS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*Es responsabilidad del jefe de flotilla seguir este procedimiento tal y como está estipulado.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*Es responsabilidad del instructor que realiza el examen inicial de contratación a operadores, que los solicitantes cumplan con los requisitos de manejo de TP, para que al operador se le pueda asignar tracto en el momento que la operación los requiera.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*En caso de que una flotilla no cuente con 2dos operadores o </a:t>
            </a:r>
            <a:r>
              <a:rPr lang="es-MX" alt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postureros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se lleva a cabo el procedimiento de Cambios entre Flotillas. (Ver diapositiva 4)</a:t>
            </a:r>
            <a:endParaRPr lang="en-US" altLang="es-MX" sz="1400" dirty="0">
              <a:cs typeface="Times New Roman" panose="02020603050405020304" pitchFamily="18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04800" y="6019800"/>
            <a:ext cx="1676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s-MX" sz="800" dirty="0">
                <a:latin typeface="Arial" panose="020B0604020202020204" pitchFamily="34" charset="0"/>
                <a:cs typeface="Times New Roman" panose="02020603050405020304" pitchFamily="18" charset="0"/>
              </a:rPr>
              <a:t>DT/OP JF8</a:t>
            </a:r>
            <a:endParaRPr lang="es-ES" altLang="es-MX" sz="2400" dirty="0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381000" y="5943600"/>
            <a:ext cx="8382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4115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65113"/>
            <a:ext cx="132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064"/>
          <p:cNvSpPr>
            <a:spLocks noChangeArrowheads="1"/>
          </p:cNvSpPr>
          <p:nvPr/>
        </p:nvSpPr>
        <p:spPr bwMode="auto">
          <a:xfrm>
            <a:off x="228600" y="1304925"/>
            <a:ext cx="86106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Arial" panose="020B0604020202020204" pitchFamily="34" charset="0"/>
                <a:cs typeface="Arial" panose="020B0604020202020204" pitchFamily="34" charset="0"/>
              </a:rPr>
              <a:t>7.0 DESARROLLO- </a:t>
            </a:r>
            <a:r>
              <a:rPr lang="es-MX" altLang="es-MX" sz="1400">
                <a:latin typeface="Arial" panose="020B0604020202020204" pitchFamily="34" charset="0"/>
                <a:cs typeface="Arial" panose="020B0604020202020204" pitchFamily="34" charset="0"/>
              </a:rPr>
              <a:t>Ver diagrama de flujo en las siguientes diapositivas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Arial" panose="020B0604020202020204" pitchFamily="34" charset="0"/>
                <a:cs typeface="Arial" panose="020B0604020202020204" pitchFamily="34" charset="0"/>
              </a:rPr>
              <a:t>8.0 MEDICION</a:t>
            </a:r>
            <a:endParaRPr lang="en-US" altLang="es-MX" sz="1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Arial" panose="020B0604020202020204" pitchFamily="34" charset="0"/>
                <a:cs typeface="Arial" panose="020B0604020202020204" pitchFamily="34" charset="0"/>
              </a:rPr>
              <a:t>Se verificará la operación de este procedimiento mediante auditorías internas.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MX" sz="1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Arial" panose="020B0604020202020204" pitchFamily="34" charset="0"/>
                <a:cs typeface="Arial" panose="020B0604020202020204" pitchFamily="34" charset="0"/>
              </a:rPr>
              <a:t>9.0 REGISTROS</a:t>
            </a:r>
            <a:endParaRPr lang="en-US" altLang="es-MX" sz="1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Arial" panose="020B0604020202020204" pitchFamily="34" charset="0"/>
                <a:cs typeface="Arial" panose="020B0604020202020204" pitchFamily="34" charset="0"/>
              </a:rPr>
              <a:t>Ver lista maestra de registros.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s-MX" sz="1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Arial" panose="020B0604020202020204" pitchFamily="34" charset="0"/>
                <a:cs typeface="Arial" panose="020B0604020202020204" pitchFamily="34" charset="0"/>
              </a:rPr>
              <a:t>10. ANEXOS </a:t>
            </a:r>
            <a:endParaRPr lang="en-US" altLang="es-MX" sz="1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MX" sz="1400">
                <a:cs typeface="Times New Roman" panose="02020603050405020304" pitchFamily="18" charset="0"/>
              </a:rPr>
              <a:t>AVISO PUBLICADO PARA 2DOS OPERADORES</a:t>
            </a:r>
            <a:endParaRPr lang="es-ES" altLang="es-MX" sz="1400"/>
          </a:p>
        </p:txBody>
      </p:sp>
      <p:sp>
        <p:nvSpPr>
          <p:cNvPr id="5124" name="Line 2067"/>
          <p:cNvSpPr>
            <a:spLocks noChangeShapeType="1"/>
          </p:cNvSpPr>
          <p:nvPr/>
        </p:nvSpPr>
        <p:spPr bwMode="auto">
          <a:xfrm>
            <a:off x="381000" y="5410200"/>
            <a:ext cx="8382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aphicFrame>
        <p:nvGraphicFramePr>
          <p:cNvPr id="12308" name="Group 2068"/>
          <p:cNvGraphicFramePr>
            <a:graphicFrameLocks noGrp="1"/>
          </p:cNvGraphicFramePr>
          <p:nvPr/>
        </p:nvGraphicFramePr>
        <p:xfrm>
          <a:off x="528638" y="188913"/>
          <a:ext cx="8229600" cy="719244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L.I.F.C.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Coord. De Calidad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DE PROMOCION A OPERADORES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A.C.Q.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8" name="Text Box 2081"/>
          <p:cNvSpPr txBox="1">
            <a:spLocks noChangeArrowheads="1"/>
          </p:cNvSpPr>
          <p:nvPr/>
        </p:nvSpPr>
        <p:spPr bwMode="auto">
          <a:xfrm>
            <a:off x="381000" y="4038600"/>
            <a:ext cx="5410200" cy="9525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1400" b="1">
                <a:latin typeface="Arial" panose="020B0604020202020204" pitchFamily="34" charset="0"/>
              </a:rPr>
              <a:t>NOTA:</a:t>
            </a:r>
            <a:r>
              <a:rPr lang="es-ES" altLang="es-MX" sz="1400">
                <a:latin typeface="Arial" panose="020B0604020202020204" pitchFamily="34" charset="0"/>
              </a:rPr>
              <a:t> En caso de tener 2 o más candidatos para asignación de tractos se le da un 70% de importancia a la calificación obtenida en la evaluación de desempeño y certificación de operadores y el 30% restante se otorga a la antigüedad.</a:t>
            </a:r>
          </a:p>
        </p:txBody>
      </p:sp>
      <p:pic>
        <p:nvPicPr>
          <p:cNvPr id="513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65113"/>
            <a:ext cx="132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Marcador de fecha"/>
          <p:cNvSpPr>
            <a:spLocks noGrp="1"/>
          </p:cNvSpPr>
          <p:nvPr>
            <p:ph type="dt" sz="quarter" idx="10"/>
          </p:nvPr>
        </p:nvSpPr>
        <p:spPr>
          <a:xfrm>
            <a:off x="685800" y="6477000"/>
            <a:ext cx="22098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000" dirty="0" smtClean="0">
                <a:latin typeface="Arial" panose="020B0604020202020204" pitchFamily="34" charset="0"/>
              </a:rPr>
              <a:t>DT/SOP PROC32 Rev. 5/Ene-2016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2"/>
          <p:cNvSpPr>
            <a:spLocks noChangeArrowheads="1"/>
          </p:cNvSpPr>
          <p:nvPr/>
        </p:nvSpPr>
        <p:spPr bwMode="auto">
          <a:xfrm>
            <a:off x="1406525" y="1678686"/>
            <a:ext cx="990600" cy="21272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>
                <a:latin typeface="Arial" panose="020B0604020202020204" pitchFamily="34" charset="0"/>
              </a:rPr>
              <a:t>Inicio</a:t>
            </a:r>
            <a:endParaRPr lang="es-ES" altLang="es-MX" sz="1000">
              <a:latin typeface="Arial" panose="020B0604020202020204" pitchFamily="34" charset="0"/>
            </a:endParaRPr>
          </a:p>
        </p:txBody>
      </p:sp>
      <p:sp>
        <p:nvSpPr>
          <p:cNvPr id="6148" name="Line 100"/>
          <p:cNvSpPr>
            <a:spLocks noChangeShapeType="1"/>
          </p:cNvSpPr>
          <p:nvPr/>
        </p:nvSpPr>
        <p:spPr bwMode="auto">
          <a:xfrm>
            <a:off x="1901825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49" name="AutoShape 121"/>
          <p:cNvSpPr>
            <a:spLocks noChangeArrowheads="1"/>
          </p:cNvSpPr>
          <p:nvPr/>
        </p:nvSpPr>
        <p:spPr bwMode="auto">
          <a:xfrm>
            <a:off x="1066800" y="2209800"/>
            <a:ext cx="1800225" cy="6858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Selecciona 2dos operadores para postura. </a:t>
            </a:r>
          </a:p>
        </p:txBody>
      </p:sp>
      <p:sp>
        <p:nvSpPr>
          <p:cNvPr id="6150" name="Text Box 276"/>
          <p:cNvSpPr txBox="1">
            <a:spLocks noChangeArrowheads="1"/>
          </p:cNvSpPr>
          <p:nvPr/>
        </p:nvSpPr>
        <p:spPr bwMode="auto">
          <a:xfrm>
            <a:off x="8258175" y="6537325"/>
            <a:ext cx="914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1000">
                <a:latin typeface="Tahoma" panose="020B0604030504040204" pitchFamily="34" charset="0"/>
              </a:rPr>
              <a:t>Hoja 1 de 3</a:t>
            </a:r>
          </a:p>
        </p:txBody>
      </p:sp>
      <p:graphicFrame>
        <p:nvGraphicFramePr>
          <p:cNvPr id="2328" name="Group 280"/>
          <p:cNvGraphicFramePr>
            <a:graphicFrameLocks noGrp="1"/>
          </p:cNvGraphicFramePr>
          <p:nvPr/>
        </p:nvGraphicFramePr>
        <p:xfrm>
          <a:off x="525463" y="180975"/>
          <a:ext cx="8229600" cy="719244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L.I.F.C.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Coord. De Calidad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DE ASENSOS A OPERADORES: DE 2DO OPERADOR A POSTURERO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A.C.Q.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AutoShape 328"/>
          <p:cNvSpPr>
            <a:spLocks noChangeArrowheads="1"/>
          </p:cNvSpPr>
          <p:nvPr/>
        </p:nvSpPr>
        <p:spPr bwMode="auto">
          <a:xfrm>
            <a:off x="4718050" y="4343400"/>
            <a:ext cx="1800225" cy="6477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Asigna  tracto al operador</a:t>
            </a:r>
          </a:p>
        </p:txBody>
      </p:sp>
      <p:sp>
        <p:nvSpPr>
          <p:cNvPr id="6165" name="AutoShape 337"/>
          <p:cNvSpPr>
            <a:spLocks noChangeArrowheads="1"/>
          </p:cNvSpPr>
          <p:nvPr/>
        </p:nvSpPr>
        <p:spPr bwMode="auto">
          <a:xfrm>
            <a:off x="5113338" y="3140075"/>
            <a:ext cx="990600" cy="21272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>
                <a:latin typeface="Arial" panose="020B0604020202020204" pitchFamily="34" charset="0"/>
              </a:rPr>
              <a:t>Fin</a:t>
            </a:r>
            <a:endParaRPr lang="es-ES" altLang="es-MX" sz="1000">
              <a:latin typeface="Arial" panose="020B0604020202020204" pitchFamily="34" charset="0"/>
            </a:endParaRPr>
          </a:p>
        </p:txBody>
      </p:sp>
      <p:sp>
        <p:nvSpPr>
          <p:cNvPr id="6166" name="Text Box 350"/>
          <p:cNvSpPr txBox="1">
            <a:spLocks noChangeArrowheads="1"/>
          </p:cNvSpPr>
          <p:nvPr/>
        </p:nvSpPr>
        <p:spPr bwMode="auto">
          <a:xfrm>
            <a:off x="2133600" y="50292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10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6167" name="Text Box 380"/>
          <p:cNvSpPr txBox="1">
            <a:spLocks noChangeArrowheads="1"/>
          </p:cNvSpPr>
          <p:nvPr/>
        </p:nvSpPr>
        <p:spPr bwMode="auto">
          <a:xfrm>
            <a:off x="2874963" y="4343400"/>
            <a:ext cx="3254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Si</a:t>
            </a:r>
          </a:p>
        </p:txBody>
      </p:sp>
      <p:sp>
        <p:nvSpPr>
          <p:cNvPr id="6168" name="Line 385"/>
          <p:cNvSpPr>
            <a:spLocks noChangeShapeType="1"/>
          </p:cNvSpPr>
          <p:nvPr/>
        </p:nvSpPr>
        <p:spPr bwMode="auto">
          <a:xfrm>
            <a:off x="1901825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69" name="AutoShape 386"/>
          <p:cNvSpPr>
            <a:spLocks noChangeArrowheads="1"/>
          </p:cNvSpPr>
          <p:nvPr/>
        </p:nvSpPr>
        <p:spPr bwMode="auto">
          <a:xfrm>
            <a:off x="1066800" y="3124200"/>
            <a:ext cx="1800225" cy="9144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Verifica que los operadores seleccionados hayan tomado el curso de manejo defensivo y conducción técnica</a:t>
            </a:r>
          </a:p>
        </p:txBody>
      </p:sp>
      <p:sp>
        <p:nvSpPr>
          <p:cNvPr id="6170" name="Line 387"/>
          <p:cNvSpPr>
            <a:spLocks noChangeShapeType="1"/>
          </p:cNvSpPr>
          <p:nvPr/>
        </p:nvSpPr>
        <p:spPr bwMode="auto">
          <a:xfrm>
            <a:off x="1901825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71" name="AutoShape 389"/>
          <p:cNvSpPr>
            <a:spLocks noChangeArrowheads="1"/>
          </p:cNvSpPr>
          <p:nvPr/>
        </p:nvSpPr>
        <p:spPr bwMode="auto">
          <a:xfrm>
            <a:off x="838200" y="4267200"/>
            <a:ext cx="2286000" cy="7620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Los operadores seleccionados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Han llevado dichos cursos?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72" name="AutoShape 390"/>
          <p:cNvSpPr>
            <a:spLocks noChangeArrowheads="1"/>
          </p:cNvSpPr>
          <p:nvPr/>
        </p:nvSpPr>
        <p:spPr bwMode="auto">
          <a:xfrm>
            <a:off x="1066800" y="5257800"/>
            <a:ext cx="1800225" cy="609600"/>
          </a:xfrm>
          <a:prstGeom prst="foldedCorner">
            <a:avLst>
              <a:gd name="adj" fmla="val 12500"/>
            </a:avLst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MX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OPERADOR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Llevar curso de manejo defensivo y conducción técnica</a:t>
            </a:r>
          </a:p>
        </p:txBody>
      </p:sp>
      <p:sp>
        <p:nvSpPr>
          <p:cNvPr id="6173" name="Line 392"/>
          <p:cNvSpPr>
            <a:spLocks noChangeShapeType="1"/>
          </p:cNvSpPr>
          <p:nvPr/>
        </p:nvSpPr>
        <p:spPr bwMode="auto">
          <a:xfrm flipH="1">
            <a:off x="1966912" y="5029200"/>
            <a:ext cx="1428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74" name="Line 393"/>
          <p:cNvSpPr>
            <a:spLocks noChangeShapeType="1"/>
          </p:cNvSpPr>
          <p:nvPr/>
        </p:nvSpPr>
        <p:spPr bwMode="auto">
          <a:xfrm>
            <a:off x="3124200" y="4648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6175" name="AutoShape 394"/>
          <p:cNvCxnSpPr>
            <a:cxnSpLocks noChangeShapeType="1"/>
            <a:stCxn id="6172" idx="2"/>
            <a:endCxn id="6174" idx="0"/>
          </p:cNvCxnSpPr>
          <p:nvPr/>
        </p:nvCxnSpPr>
        <p:spPr bwMode="auto">
          <a:xfrm rot="5400000" flipH="1" flipV="1">
            <a:off x="1935956" y="4679156"/>
            <a:ext cx="1219200" cy="1157287"/>
          </a:xfrm>
          <a:prstGeom prst="bentConnector3">
            <a:avLst>
              <a:gd name="adj1" fmla="val -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6" name="Line 398"/>
          <p:cNvSpPr>
            <a:spLocks noChangeShapeType="1"/>
          </p:cNvSpPr>
          <p:nvPr/>
        </p:nvSpPr>
        <p:spPr bwMode="auto">
          <a:xfrm flipV="1">
            <a:off x="5608638" y="4122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78" name="AutoShape 406"/>
          <p:cNvSpPr>
            <a:spLocks noChangeArrowheads="1"/>
          </p:cNvSpPr>
          <p:nvPr/>
        </p:nvSpPr>
        <p:spPr bwMode="auto">
          <a:xfrm>
            <a:off x="4808538" y="3581400"/>
            <a:ext cx="1600200" cy="533400"/>
          </a:xfrm>
          <a:prstGeom prst="hexagon">
            <a:avLst>
              <a:gd name="adj" fmla="val 75000"/>
              <a:gd name="vf" fmla="val 11547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PROC. CAMBIO DE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MANOS. HOJA 5</a:t>
            </a:r>
          </a:p>
        </p:txBody>
      </p:sp>
      <p:sp>
        <p:nvSpPr>
          <p:cNvPr id="6179" name="Line 398"/>
          <p:cNvSpPr>
            <a:spLocks noChangeShapeType="1"/>
          </p:cNvSpPr>
          <p:nvPr/>
        </p:nvSpPr>
        <p:spPr bwMode="auto">
          <a:xfrm flipV="1">
            <a:off x="5580063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6180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65113"/>
            <a:ext cx="132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1 Marcador de fecha"/>
          <p:cNvSpPr>
            <a:spLocks noGrp="1"/>
          </p:cNvSpPr>
          <p:nvPr>
            <p:ph type="dt" sz="quarter" idx="10"/>
          </p:nvPr>
        </p:nvSpPr>
        <p:spPr>
          <a:xfrm>
            <a:off x="685800" y="6477000"/>
            <a:ext cx="22098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000" dirty="0" smtClean="0">
                <a:latin typeface="Arial" panose="020B0604020202020204" pitchFamily="34" charset="0"/>
              </a:rPr>
              <a:t>DT/SOP PROC32 Rev. 5/Ene-2016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2743200" y="5257800"/>
            <a:ext cx="2103438" cy="8001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El operador está de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acuerdo?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911225" y="990600"/>
            <a:ext cx="990600" cy="21272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>
                <a:latin typeface="Arial" panose="020B0604020202020204" pitchFamily="34" charset="0"/>
              </a:rPr>
              <a:t>Inicio</a:t>
            </a:r>
            <a:endParaRPr lang="es-ES" altLang="es-MX" sz="1000">
              <a:latin typeface="Arial" panose="020B0604020202020204" pitchFamily="34" charset="0"/>
            </a:endParaRP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1368425" y="1209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530225" y="1447800"/>
            <a:ext cx="1800225" cy="762000"/>
          </a:xfrm>
          <a:prstGeom prst="foldedCorner">
            <a:avLst>
              <a:gd name="adj" fmla="val 12500"/>
            </a:avLst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OPERADOR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Solicita cambio de fllotilla verbalmente a su jefe de flotilla</a:t>
            </a: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1368425" y="2209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533400" y="2819400"/>
            <a:ext cx="1800225" cy="5334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Evalúa la posibilidad de cambio de flotilla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258175" y="6537325"/>
            <a:ext cx="914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1000">
                <a:latin typeface="Tahoma" panose="020B0604030504040204" pitchFamily="34" charset="0"/>
              </a:rPr>
              <a:t>Hoja 1 de 3</a:t>
            </a:r>
          </a:p>
        </p:txBody>
      </p:sp>
      <p:graphicFrame>
        <p:nvGraphicFramePr>
          <p:cNvPr id="15370" name="Group 10"/>
          <p:cNvGraphicFramePr>
            <a:graphicFrameLocks noGrp="1"/>
          </p:cNvGraphicFramePr>
          <p:nvPr/>
        </p:nvGraphicFramePr>
        <p:xfrm>
          <a:off x="504825" y="163513"/>
          <a:ext cx="8229600" cy="720726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603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00" marB="45800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800" marB="45800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L.I.F.C.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Coord. De Calidad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800" marB="45800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DE CAMBIO DE OPERADORES ENTRE FLOTILLAS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800" marB="45800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A.C.Q.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800" marB="45800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1" name="AutoShape 24"/>
          <p:cNvSpPr>
            <a:spLocks noChangeArrowheads="1"/>
          </p:cNvSpPr>
          <p:nvPr/>
        </p:nvSpPr>
        <p:spPr bwMode="auto">
          <a:xfrm>
            <a:off x="304800" y="3581400"/>
            <a:ext cx="2286000" cy="7620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Hay un inconveniente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para que el operador  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cambie?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92" name="AutoShape 27"/>
          <p:cNvSpPr>
            <a:spLocks noChangeArrowheads="1"/>
          </p:cNvSpPr>
          <p:nvPr/>
        </p:nvSpPr>
        <p:spPr bwMode="auto">
          <a:xfrm>
            <a:off x="2971800" y="1371600"/>
            <a:ext cx="1800225" cy="647700"/>
          </a:xfrm>
          <a:prstGeom prst="foldedCorner">
            <a:avLst>
              <a:gd name="adj" fmla="val 12500"/>
            </a:avLst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GERENTE DE TRÁFICO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Evalúa la solicitud del operador</a:t>
            </a:r>
          </a:p>
        </p:txBody>
      </p:sp>
      <p:sp>
        <p:nvSpPr>
          <p:cNvPr id="7193" name="AutoShape 28"/>
          <p:cNvSpPr>
            <a:spLocks noChangeArrowheads="1"/>
          </p:cNvSpPr>
          <p:nvPr/>
        </p:nvSpPr>
        <p:spPr bwMode="auto">
          <a:xfrm>
            <a:off x="7620000" y="6035675"/>
            <a:ext cx="990600" cy="21272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>
                <a:latin typeface="Arial" panose="020B0604020202020204" pitchFamily="34" charset="0"/>
              </a:rPr>
              <a:t>Fin</a:t>
            </a:r>
            <a:endParaRPr lang="es-ES" altLang="es-MX" sz="1000">
              <a:latin typeface="Arial" panose="020B0604020202020204" pitchFamily="34" charset="0"/>
            </a:endParaRPr>
          </a:p>
        </p:txBody>
      </p:sp>
      <p:sp>
        <p:nvSpPr>
          <p:cNvPr id="7194" name="Line 30"/>
          <p:cNvSpPr>
            <a:spLocks noChangeShapeType="1"/>
          </p:cNvSpPr>
          <p:nvPr/>
        </p:nvSpPr>
        <p:spPr bwMode="auto">
          <a:xfrm>
            <a:off x="13716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5" name="Line 31"/>
          <p:cNvSpPr>
            <a:spLocks noChangeShapeType="1"/>
          </p:cNvSpPr>
          <p:nvPr/>
        </p:nvSpPr>
        <p:spPr bwMode="auto">
          <a:xfrm>
            <a:off x="8077200" y="2971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6" name="Text Box 32"/>
          <p:cNvSpPr txBox="1">
            <a:spLocks noChangeArrowheads="1"/>
          </p:cNvSpPr>
          <p:nvPr/>
        </p:nvSpPr>
        <p:spPr bwMode="auto">
          <a:xfrm>
            <a:off x="2286000" y="3657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197" name="AutoShape 33"/>
          <p:cNvSpPr>
            <a:spLocks noChangeArrowheads="1"/>
          </p:cNvSpPr>
          <p:nvPr/>
        </p:nvSpPr>
        <p:spPr bwMode="auto">
          <a:xfrm>
            <a:off x="609600" y="5295900"/>
            <a:ext cx="1800225" cy="6477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Explicar al operador la razón de su negativa</a:t>
            </a:r>
          </a:p>
        </p:txBody>
      </p:sp>
      <p:sp>
        <p:nvSpPr>
          <p:cNvPr id="7198" name="AutoShape 34"/>
          <p:cNvSpPr>
            <a:spLocks noChangeArrowheads="1"/>
          </p:cNvSpPr>
          <p:nvPr/>
        </p:nvSpPr>
        <p:spPr bwMode="auto">
          <a:xfrm>
            <a:off x="2943225" y="4419600"/>
            <a:ext cx="1800225" cy="647700"/>
          </a:xfrm>
          <a:prstGeom prst="foldedCorner">
            <a:avLst>
              <a:gd name="adj" fmla="val 12500"/>
            </a:avLst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OPERADOR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Explicar su solicitud al Gte. de Tráfico</a:t>
            </a:r>
          </a:p>
        </p:txBody>
      </p:sp>
      <p:sp>
        <p:nvSpPr>
          <p:cNvPr id="7199" name="AutoShape 35"/>
          <p:cNvSpPr>
            <a:spLocks noChangeArrowheads="1"/>
          </p:cNvSpPr>
          <p:nvPr/>
        </p:nvSpPr>
        <p:spPr bwMode="auto">
          <a:xfrm>
            <a:off x="4953000" y="1295400"/>
            <a:ext cx="2057400" cy="762000"/>
          </a:xfrm>
          <a:prstGeom prst="diamond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Hay un inconveniente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para que el operador  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cambie?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200" name="AutoShape 36"/>
          <p:cNvSpPr>
            <a:spLocks noChangeArrowheads="1"/>
          </p:cNvSpPr>
          <p:nvPr/>
        </p:nvSpPr>
        <p:spPr bwMode="auto">
          <a:xfrm>
            <a:off x="7267575" y="1371600"/>
            <a:ext cx="1800225" cy="647700"/>
          </a:xfrm>
          <a:prstGeom prst="foldedCorner">
            <a:avLst>
              <a:gd name="adj" fmla="val 12500"/>
            </a:avLst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GERENTE DE TRÁFICO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Informar a los jefes de flotilla conrrespondientes de la formalidad del cambio</a:t>
            </a:r>
          </a:p>
        </p:txBody>
      </p:sp>
      <p:sp>
        <p:nvSpPr>
          <p:cNvPr id="7201" name="Line 37"/>
          <p:cNvSpPr>
            <a:spLocks noChangeShapeType="1"/>
          </p:cNvSpPr>
          <p:nvPr/>
        </p:nvSpPr>
        <p:spPr bwMode="auto">
          <a:xfrm>
            <a:off x="1447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02" name="Line 38"/>
          <p:cNvSpPr>
            <a:spLocks noChangeShapeType="1"/>
          </p:cNvSpPr>
          <p:nvPr/>
        </p:nvSpPr>
        <p:spPr bwMode="auto">
          <a:xfrm>
            <a:off x="2514600" y="3962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03" name="Line 39"/>
          <p:cNvSpPr>
            <a:spLocks noChangeShapeType="1"/>
          </p:cNvSpPr>
          <p:nvPr/>
        </p:nvSpPr>
        <p:spPr bwMode="auto">
          <a:xfrm>
            <a:off x="2362200" y="563880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04" name="AutoShape 41"/>
          <p:cNvSpPr>
            <a:spLocks noChangeArrowheads="1"/>
          </p:cNvSpPr>
          <p:nvPr/>
        </p:nvSpPr>
        <p:spPr bwMode="auto">
          <a:xfrm>
            <a:off x="5105400" y="2247900"/>
            <a:ext cx="1800225" cy="647700"/>
          </a:xfrm>
          <a:prstGeom prst="foldedCorner">
            <a:avLst>
              <a:gd name="adj" fmla="val 12500"/>
            </a:avLst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GERENTE DE TRÁFICO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Explica al operador la razón de su negativa</a:t>
            </a:r>
          </a:p>
        </p:txBody>
      </p:sp>
      <p:sp>
        <p:nvSpPr>
          <p:cNvPr id="7205" name="AutoShape 42"/>
          <p:cNvSpPr>
            <a:spLocks noChangeArrowheads="1"/>
          </p:cNvSpPr>
          <p:nvPr/>
        </p:nvSpPr>
        <p:spPr bwMode="auto">
          <a:xfrm>
            <a:off x="7239000" y="2324100"/>
            <a:ext cx="1800225" cy="6477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Actualiza el registro de Relación de Personal</a:t>
            </a:r>
          </a:p>
        </p:txBody>
      </p:sp>
      <p:sp>
        <p:nvSpPr>
          <p:cNvPr id="7206" name="Line 46"/>
          <p:cNvSpPr>
            <a:spLocks noChangeShapeType="1"/>
          </p:cNvSpPr>
          <p:nvPr/>
        </p:nvSpPr>
        <p:spPr bwMode="auto">
          <a:xfrm flipH="1" flipV="1">
            <a:off x="3857625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07" name="Line 47"/>
          <p:cNvSpPr>
            <a:spLocks noChangeShapeType="1"/>
          </p:cNvSpPr>
          <p:nvPr/>
        </p:nvSpPr>
        <p:spPr bwMode="auto">
          <a:xfrm>
            <a:off x="8153400" y="2019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08" name="Text Box 48"/>
          <p:cNvSpPr txBox="1">
            <a:spLocks noChangeArrowheads="1"/>
          </p:cNvSpPr>
          <p:nvPr/>
        </p:nvSpPr>
        <p:spPr bwMode="auto">
          <a:xfrm>
            <a:off x="6705600" y="14478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209" name="Text Box 49"/>
          <p:cNvSpPr txBox="1">
            <a:spLocks noChangeArrowheads="1"/>
          </p:cNvSpPr>
          <p:nvPr/>
        </p:nvSpPr>
        <p:spPr bwMode="auto">
          <a:xfrm>
            <a:off x="1524000" y="4953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SI</a:t>
            </a:r>
          </a:p>
        </p:txBody>
      </p:sp>
      <p:sp>
        <p:nvSpPr>
          <p:cNvPr id="7210" name="Text Box 50"/>
          <p:cNvSpPr txBox="1">
            <a:spLocks noChangeArrowheads="1"/>
          </p:cNvSpPr>
          <p:nvPr/>
        </p:nvSpPr>
        <p:spPr bwMode="auto">
          <a:xfrm>
            <a:off x="3857625" y="6019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SI</a:t>
            </a:r>
          </a:p>
        </p:txBody>
      </p:sp>
      <p:sp>
        <p:nvSpPr>
          <p:cNvPr id="7211" name="Text Box 51"/>
          <p:cNvSpPr txBox="1">
            <a:spLocks noChangeArrowheads="1"/>
          </p:cNvSpPr>
          <p:nvPr/>
        </p:nvSpPr>
        <p:spPr bwMode="auto">
          <a:xfrm>
            <a:off x="4010025" y="51054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212" name="Text Box 52"/>
          <p:cNvSpPr txBox="1">
            <a:spLocks noChangeArrowheads="1"/>
          </p:cNvSpPr>
          <p:nvPr/>
        </p:nvSpPr>
        <p:spPr bwMode="auto">
          <a:xfrm>
            <a:off x="6172200" y="1905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SI</a:t>
            </a:r>
          </a:p>
        </p:txBody>
      </p:sp>
      <p:cxnSp>
        <p:nvCxnSpPr>
          <p:cNvPr id="7213" name="AutoShape 54"/>
          <p:cNvCxnSpPr>
            <a:cxnSpLocks noChangeShapeType="1"/>
            <a:stCxn id="7192" idx="3"/>
            <a:endCxn id="7199" idx="1"/>
          </p:cNvCxnSpPr>
          <p:nvPr/>
        </p:nvCxnSpPr>
        <p:spPr bwMode="auto">
          <a:xfrm flipV="1">
            <a:off x="4772025" y="1676400"/>
            <a:ext cx="180975" cy="19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4" name="Line 61"/>
          <p:cNvSpPr>
            <a:spLocks noChangeShapeType="1"/>
          </p:cNvSpPr>
          <p:nvPr/>
        </p:nvSpPr>
        <p:spPr bwMode="auto">
          <a:xfrm>
            <a:off x="68580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5" name="Line 62"/>
          <p:cNvSpPr>
            <a:spLocks noChangeShapeType="1"/>
          </p:cNvSpPr>
          <p:nvPr/>
        </p:nvSpPr>
        <p:spPr bwMode="auto">
          <a:xfrm flipV="1">
            <a:off x="38100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6" name="Line 63"/>
          <p:cNvSpPr>
            <a:spLocks noChangeShapeType="1"/>
          </p:cNvSpPr>
          <p:nvPr/>
        </p:nvSpPr>
        <p:spPr bwMode="auto">
          <a:xfrm>
            <a:off x="59436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7" name="Line 64"/>
          <p:cNvSpPr>
            <a:spLocks noChangeShapeType="1"/>
          </p:cNvSpPr>
          <p:nvPr/>
        </p:nvSpPr>
        <p:spPr bwMode="auto">
          <a:xfrm>
            <a:off x="4876800" y="5638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3" name="2 Conector angular"/>
          <p:cNvCxnSpPr>
            <a:stCxn id="7204" idx="2"/>
          </p:cNvCxnSpPr>
          <p:nvPr/>
        </p:nvCxnSpPr>
        <p:spPr>
          <a:xfrm rot="16200000" flipH="1">
            <a:off x="6507957" y="2393156"/>
            <a:ext cx="1066800" cy="20716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19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65113"/>
            <a:ext cx="132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1 Marcador de fecha"/>
          <p:cNvSpPr>
            <a:spLocks noGrp="1"/>
          </p:cNvSpPr>
          <p:nvPr>
            <p:ph type="dt" sz="quarter" idx="10"/>
          </p:nvPr>
        </p:nvSpPr>
        <p:spPr>
          <a:xfrm>
            <a:off x="685800" y="6477000"/>
            <a:ext cx="22098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000" dirty="0" smtClean="0">
                <a:latin typeface="Arial" panose="020B0604020202020204" pitchFamily="34" charset="0"/>
              </a:rPr>
              <a:t>DT/SOP PROC32 Rev. 5/Ene-2016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34963" y="4876800"/>
            <a:ext cx="2103437" cy="533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Lo encontró?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911225" y="990600"/>
            <a:ext cx="990600" cy="21272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>
                <a:latin typeface="Arial" panose="020B0604020202020204" pitchFamily="34" charset="0"/>
              </a:rPr>
              <a:t>Inicio</a:t>
            </a:r>
            <a:endParaRPr lang="es-ES" altLang="es-MX" sz="1000">
              <a:latin typeface="Arial" panose="020B0604020202020204" pitchFamily="34" charset="0"/>
            </a:endParaRP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1368425" y="1209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530225" y="2133600"/>
            <a:ext cx="1800225" cy="533400"/>
          </a:xfrm>
          <a:prstGeom prst="foldedCorner">
            <a:avLst>
              <a:gd name="adj" fmla="val 12500"/>
            </a:avLst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PRIMER OPERADOR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Se encuentra indispuesto para realizar un viaje.</a:t>
            </a:r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1368425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0" name="AutoShape 11"/>
          <p:cNvSpPr>
            <a:spLocks noChangeArrowheads="1"/>
          </p:cNvSpPr>
          <p:nvPr/>
        </p:nvSpPr>
        <p:spPr bwMode="auto">
          <a:xfrm>
            <a:off x="533400" y="3978275"/>
            <a:ext cx="1800225" cy="669925"/>
          </a:xfrm>
          <a:prstGeom prst="foldedCorner">
            <a:avLst>
              <a:gd name="adj" fmla="val 12500"/>
            </a:avLst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PRIMER OPERADOR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Solicita la presencia del operador que utilizará su tracto.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8258175" y="6537325"/>
            <a:ext cx="914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1000">
                <a:latin typeface="Tahoma" panose="020B0604030504040204" pitchFamily="34" charset="0"/>
              </a:rPr>
              <a:t>Hoja 1 de 3</a:t>
            </a:r>
          </a:p>
        </p:txBody>
      </p:sp>
      <p:graphicFrame>
        <p:nvGraphicFramePr>
          <p:cNvPr id="13326" name="Group 14"/>
          <p:cNvGraphicFramePr>
            <a:graphicFrameLocks noGrp="1"/>
          </p:cNvGraphicFramePr>
          <p:nvPr/>
        </p:nvGraphicFramePr>
        <p:xfrm>
          <a:off x="530225" y="165100"/>
          <a:ext cx="8229600" cy="719244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L.I.F.C.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Coord. De Calidad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DE CAMBIO DE MANOS DE TRACTO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A.C.Q.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5" name="AutoShape 27"/>
          <p:cNvSpPr>
            <a:spLocks noChangeArrowheads="1"/>
          </p:cNvSpPr>
          <p:nvPr/>
        </p:nvSpPr>
        <p:spPr bwMode="auto">
          <a:xfrm>
            <a:off x="561975" y="2946400"/>
            <a:ext cx="1800225" cy="7112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Solicita a otro operador (de preferencia un posturero) que realice dicho  viaje</a:t>
            </a:r>
          </a:p>
        </p:txBody>
      </p:sp>
      <p:sp>
        <p:nvSpPr>
          <p:cNvPr id="8216" name="AutoShape 39"/>
          <p:cNvSpPr>
            <a:spLocks noChangeArrowheads="1"/>
          </p:cNvSpPr>
          <p:nvPr/>
        </p:nvSpPr>
        <p:spPr bwMode="auto">
          <a:xfrm>
            <a:off x="6019800" y="3581400"/>
            <a:ext cx="990600" cy="21272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>
                <a:latin typeface="Arial" panose="020B0604020202020204" pitchFamily="34" charset="0"/>
              </a:rPr>
              <a:t>Fin</a:t>
            </a:r>
            <a:endParaRPr lang="es-ES" altLang="es-MX" sz="1000">
              <a:latin typeface="Arial" panose="020B0604020202020204" pitchFamily="34" charset="0"/>
            </a:endParaRPr>
          </a:p>
        </p:txBody>
      </p:sp>
      <p:sp>
        <p:nvSpPr>
          <p:cNvPr id="8217" name="Line 40"/>
          <p:cNvSpPr>
            <a:spLocks noChangeShapeType="1"/>
          </p:cNvSpPr>
          <p:nvPr/>
        </p:nvSpPr>
        <p:spPr bwMode="auto">
          <a:xfrm>
            <a:off x="13970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18" name="Line 46"/>
          <p:cNvSpPr>
            <a:spLocks noChangeShapeType="1"/>
          </p:cNvSpPr>
          <p:nvPr/>
        </p:nvSpPr>
        <p:spPr bwMode="auto">
          <a:xfrm>
            <a:off x="13716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19" name="Line 57"/>
          <p:cNvSpPr>
            <a:spLocks noChangeShapeType="1"/>
          </p:cNvSpPr>
          <p:nvPr/>
        </p:nvSpPr>
        <p:spPr bwMode="auto">
          <a:xfrm>
            <a:off x="6553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20" name="AutoShape 67"/>
          <p:cNvSpPr>
            <a:spLocks noChangeArrowheads="1"/>
          </p:cNvSpPr>
          <p:nvPr/>
        </p:nvSpPr>
        <p:spPr bwMode="auto">
          <a:xfrm>
            <a:off x="3457575" y="4784725"/>
            <a:ext cx="1876425" cy="777875"/>
          </a:xfrm>
          <a:prstGeom prst="foldedCorner">
            <a:avLst>
              <a:gd name="adj" fmla="val 12500"/>
            </a:avLst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OPERADORES , JEFE DE FLOTILLA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Realizan revisión física del  tracto</a:t>
            </a:r>
          </a:p>
        </p:txBody>
      </p:sp>
      <p:sp>
        <p:nvSpPr>
          <p:cNvPr id="8221" name="AutoShape 75"/>
          <p:cNvSpPr>
            <a:spLocks noChangeArrowheads="1"/>
          </p:cNvSpPr>
          <p:nvPr/>
        </p:nvSpPr>
        <p:spPr bwMode="auto">
          <a:xfrm>
            <a:off x="3352800" y="2590800"/>
            <a:ext cx="1800225" cy="6477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Saca copias del formato y entrega una a cada involucrado</a:t>
            </a:r>
          </a:p>
        </p:txBody>
      </p:sp>
      <p:sp>
        <p:nvSpPr>
          <p:cNvPr id="8222" name="Line 80"/>
          <p:cNvSpPr>
            <a:spLocks noChangeShapeType="1"/>
          </p:cNvSpPr>
          <p:nvPr/>
        </p:nvSpPr>
        <p:spPr bwMode="auto">
          <a:xfrm flipV="1">
            <a:off x="4267200" y="4403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23" name="Line 81"/>
          <p:cNvSpPr>
            <a:spLocks noChangeShapeType="1"/>
          </p:cNvSpPr>
          <p:nvPr/>
        </p:nvSpPr>
        <p:spPr bwMode="auto">
          <a:xfrm flipH="1" flipV="1">
            <a:off x="4267200" y="3260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24" name="Text Box 88"/>
          <p:cNvSpPr txBox="1">
            <a:spLocks noChangeArrowheads="1"/>
          </p:cNvSpPr>
          <p:nvPr/>
        </p:nvSpPr>
        <p:spPr bwMode="auto">
          <a:xfrm>
            <a:off x="2209800" y="4876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SI</a:t>
            </a:r>
          </a:p>
        </p:txBody>
      </p:sp>
      <p:sp>
        <p:nvSpPr>
          <p:cNvPr id="8225" name="Text Box 89"/>
          <p:cNvSpPr txBox="1">
            <a:spLocks noChangeArrowheads="1"/>
          </p:cNvSpPr>
          <p:nvPr/>
        </p:nvSpPr>
        <p:spPr bwMode="auto">
          <a:xfrm>
            <a:off x="1371600" y="54102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226" name="Line 108"/>
          <p:cNvSpPr>
            <a:spLocks noChangeShapeType="1"/>
          </p:cNvSpPr>
          <p:nvPr/>
        </p:nvSpPr>
        <p:spPr bwMode="auto">
          <a:xfrm>
            <a:off x="1371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27" name="AutoShape 109"/>
          <p:cNvSpPr>
            <a:spLocks noChangeArrowheads="1"/>
          </p:cNvSpPr>
          <p:nvPr/>
        </p:nvSpPr>
        <p:spPr bwMode="auto">
          <a:xfrm>
            <a:off x="533400" y="5791200"/>
            <a:ext cx="1800225" cy="533400"/>
          </a:xfrm>
          <a:prstGeom prst="foldedCorner">
            <a:avLst>
              <a:gd name="adj" fmla="val 12500"/>
            </a:avLst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POSTURERO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Se lleva el tracto bajo su propio riesgo</a:t>
            </a:r>
          </a:p>
        </p:txBody>
      </p:sp>
      <p:sp>
        <p:nvSpPr>
          <p:cNvPr id="8228" name="Text Box 110"/>
          <p:cNvSpPr txBox="1">
            <a:spLocks noChangeArrowheads="1"/>
          </p:cNvSpPr>
          <p:nvPr/>
        </p:nvSpPr>
        <p:spPr bwMode="auto">
          <a:xfrm>
            <a:off x="5562600" y="5105400"/>
            <a:ext cx="3124200" cy="13795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1200" b="1">
                <a:latin typeface="Arial" panose="020B0604020202020204" pitchFamily="34" charset="0"/>
              </a:rPr>
              <a:t>NOTA:</a:t>
            </a:r>
            <a:r>
              <a:rPr lang="es-ES" altLang="es-MX" sz="1200">
                <a:latin typeface="Arial" panose="020B0604020202020204" pitchFamily="34" charset="0"/>
              </a:rPr>
              <a:t> En caso de que PRIMER OPERADOR y POSTURERO no se hayan encontrado y no hayan llenado y firmado el formato de Solicitud Entrega de Tractocamión, el posturero será responsable de cualquier golpe o problema por ser el último que utilizó el tracto.</a:t>
            </a:r>
          </a:p>
        </p:txBody>
      </p:sp>
      <p:sp>
        <p:nvSpPr>
          <p:cNvPr id="8229" name="AutoShape 112"/>
          <p:cNvSpPr>
            <a:spLocks noChangeArrowheads="1"/>
          </p:cNvSpPr>
          <p:nvPr/>
        </p:nvSpPr>
        <p:spPr bwMode="auto">
          <a:xfrm>
            <a:off x="3429000" y="3603625"/>
            <a:ext cx="1800225" cy="800100"/>
          </a:xfrm>
          <a:prstGeom prst="foldedCorner">
            <a:avLst>
              <a:gd name="adj" fmla="val 12500"/>
            </a:avLst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OPERADORES Y 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Llenan y firman el formato Solicitud – Entrega-Recibo de Tractocamión</a:t>
            </a:r>
          </a:p>
        </p:txBody>
      </p:sp>
      <p:sp>
        <p:nvSpPr>
          <p:cNvPr id="8230" name="AutoShape 113"/>
          <p:cNvSpPr>
            <a:spLocks noChangeArrowheads="1"/>
          </p:cNvSpPr>
          <p:nvPr/>
        </p:nvSpPr>
        <p:spPr bwMode="auto">
          <a:xfrm>
            <a:off x="5638800" y="2590800"/>
            <a:ext cx="1800225" cy="647700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JEFE DE FLOTILLA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Archiva el formato original</a:t>
            </a:r>
          </a:p>
        </p:txBody>
      </p:sp>
      <p:sp>
        <p:nvSpPr>
          <p:cNvPr id="8231" name="Line 114"/>
          <p:cNvSpPr>
            <a:spLocks noChangeShapeType="1"/>
          </p:cNvSpPr>
          <p:nvPr/>
        </p:nvSpPr>
        <p:spPr bwMode="auto">
          <a:xfrm>
            <a:off x="1371600" y="6324600"/>
            <a:ext cx="0" cy="228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32" name="Line 116"/>
          <p:cNvSpPr>
            <a:spLocks noChangeShapeType="1"/>
          </p:cNvSpPr>
          <p:nvPr/>
        </p:nvSpPr>
        <p:spPr bwMode="auto">
          <a:xfrm>
            <a:off x="24384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33" name="Text Box 117"/>
          <p:cNvSpPr txBox="1">
            <a:spLocks noChangeArrowheads="1"/>
          </p:cNvSpPr>
          <p:nvPr/>
        </p:nvSpPr>
        <p:spPr bwMode="auto">
          <a:xfrm>
            <a:off x="2362200" y="13716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1000" b="1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234" name="Text Box 118"/>
          <p:cNvSpPr txBox="1">
            <a:spLocks noChangeArrowheads="1"/>
          </p:cNvSpPr>
          <p:nvPr/>
        </p:nvSpPr>
        <p:spPr bwMode="auto">
          <a:xfrm>
            <a:off x="1600200" y="1905000"/>
            <a:ext cx="3254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MX" sz="900" b="1">
                <a:latin typeface="Arial" panose="020B0604020202020204" pitchFamily="34" charset="0"/>
              </a:rPr>
              <a:t>Si</a:t>
            </a:r>
          </a:p>
        </p:txBody>
      </p:sp>
      <p:sp>
        <p:nvSpPr>
          <p:cNvPr id="8235" name="AutoShape 119"/>
          <p:cNvSpPr>
            <a:spLocks noChangeArrowheads="1"/>
          </p:cNvSpPr>
          <p:nvPr/>
        </p:nvSpPr>
        <p:spPr bwMode="auto">
          <a:xfrm>
            <a:off x="304800" y="1447800"/>
            <a:ext cx="2103438" cy="533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El tracto tiene asignado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Un 1er operador?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36" name="Line 120"/>
          <p:cNvSpPr>
            <a:spLocks noChangeShapeType="1"/>
          </p:cNvSpPr>
          <p:nvPr/>
        </p:nvSpPr>
        <p:spPr bwMode="auto">
          <a:xfrm>
            <a:off x="23622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37" name="Line 121"/>
          <p:cNvSpPr>
            <a:spLocks noChangeShapeType="1"/>
          </p:cNvSpPr>
          <p:nvPr/>
        </p:nvSpPr>
        <p:spPr bwMode="auto">
          <a:xfrm>
            <a:off x="13716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38" name="AutoShape 122"/>
          <p:cNvSpPr>
            <a:spLocks noChangeArrowheads="1"/>
          </p:cNvSpPr>
          <p:nvPr/>
        </p:nvSpPr>
        <p:spPr bwMode="auto">
          <a:xfrm>
            <a:off x="2819400" y="1447800"/>
            <a:ext cx="1600200" cy="533400"/>
          </a:xfrm>
          <a:prstGeom prst="hexagon">
            <a:avLst>
              <a:gd name="adj" fmla="val 75000"/>
              <a:gd name="vf" fmla="val 11547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PROC. DE ASCENSOS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000">
                <a:solidFill>
                  <a:schemeClr val="bg1"/>
                </a:solidFill>
                <a:latin typeface="Arial" panose="020B0604020202020204" pitchFamily="34" charset="0"/>
              </a:rPr>
              <a:t>A OPERADORES</a:t>
            </a:r>
          </a:p>
        </p:txBody>
      </p:sp>
      <p:cxnSp>
        <p:nvCxnSpPr>
          <p:cNvPr id="8239" name="AutoShape 123"/>
          <p:cNvCxnSpPr>
            <a:cxnSpLocks noChangeShapeType="1"/>
            <a:stCxn id="8238" idx="2"/>
          </p:cNvCxnSpPr>
          <p:nvPr/>
        </p:nvCxnSpPr>
        <p:spPr bwMode="auto">
          <a:xfrm rot="5400000">
            <a:off x="1733550" y="2990850"/>
            <a:ext cx="2895600" cy="876300"/>
          </a:xfrm>
          <a:prstGeom prst="bentConnector3">
            <a:avLst>
              <a:gd name="adj1" fmla="val 123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0" name="AutoShape 124"/>
          <p:cNvCxnSpPr>
            <a:cxnSpLocks noChangeShapeType="1"/>
            <a:stCxn id="8221" idx="0"/>
            <a:endCxn id="8230" idx="0"/>
          </p:cNvCxnSpPr>
          <p:nvPr/>
        </p:nvCxnSpPr>
        <p:spPr bwMode="auto">
          <a:xfrm rot="5400000" flipV="1">
            <a:off x="5395119" y="1448594"/>
            <a:ext cx="1588" cy="22860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241" name="Imagen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65113"/>
            <a:ext cx="132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1 Marcador de fecha"/>
          <p:cNvSpPr>
            <a:spLocks noGrp="1"/>
          </p:cNvSpPr>
          <p:nvPr>
            <p:ph type="dt" sz="quarter" idx="10"/>
          </p:nvPr>
        </p:nvSpPr>
        <p:spPr>
          <a:xfrm>
            <a:off x="685800" y="6477000"/>
            <a:ext cx="22098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000" dirty="0" smtClean="0">
                <a:latin typeface="Arial" panose="020B0604020202020204" pitchFamily="34" charset="0"/>
              </a:rPr>
              <a:t>DT/SOP PROC32 Rev. 5/Ene-2016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ángulo 2"/>
          <p:cNvSpPr>
            <a:spLocks noChangeArrowheads="1"/>
          </p:cNvSpPr>
          <p:nvPr/>
        </p:nvSpPr>
        <p:spPr bwMode="auto">
          <a:xfrm>
            <a:off x="555625" y="1042988"/>
            <a:ext cx="82073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400" b="1">
                <a:latin typeface="Calibri" panose="020F0502020204030204" pitchFamily="34" charset="0"/>
              </a:rPr>
              <a:t>REQUERIMIENTOS PARA PASAR DE SEGUNDO OP. A POSTURERO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Capacitación Inicial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Resultado en Conducción Técnica ( Aprobado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Resultado en Manejo Defensivo ( Aprobado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Resultado en Maniobras ( Aprobado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Actitud Positiva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Manejo de Evidencia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Manejo de Macros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Comprobación de Gastos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Prueba de Postura con Instructor ( Aprobado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 </a:t>
            </a:r>
          </a:p>
          <a:p>
            <a:pPr eaLnBrk="1" hangingPunct="1"/>
            <a:r>
              <a:rPr lang="es-MX" altLang="es-MX" sz="1400" b="1">
                <a:latin typeface="Calibri" panose="020F0502020204030204" pitchFamily="34" charset="0"/>
              </a:rPr>
              <a:t>REQUERIMIENTOS PARA PASAR DE POSTURERO A PRIMERO OPERADOR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Capacitación Inicial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Resultado en Conducción Técnica ( Aprobado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Resultado en Manejo Defensivo ( Aprobado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Resultado en Maniobras ( Aprobado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Actitud Positiva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Manejo de Evidencia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Manejo de Macros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Comprobación de Gastos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Prueba de Postura con Instructor ( Aprobado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Cumplimiento de Puntualidad ( Cero Demoras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Siniestralidad ( Cero Accidentes )	 </a:t>
            </a:r>
          </a:p>
          <a:p>
            <a:pPr eaLnBrk="1" hangingPunct="1"/>
            <a:r>
              <a:rPr lang="es-MX" altLang="es-MX" sz="1400">
                <a:latin typeface="Calibri" panose="020F0502020204030204" pitchFamily="34" charset="0"/>
              </a:rPr>
              <a:t>Cumplimiento de Rendimiento ( Meta por Modelo de Unidad )</a:t>
            </a:r>
            <a:r>
              <a:rPr lang="es-MX" altLang="es-MX" sz="1000">
                <a:latin typeface="Calibri" panose="020F0502020204030204" pitchFamily="34" charset="0"/>
              </a:rPr>
              <a:t>	 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533400" y="152400"/>
          <a:ext cx="8229600" cy="719244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L.I.F.C.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Coord. De Calidad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ANEXO 2: REQUERIMIENTOS PARA ASCENSO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A.C.Q.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699" marB="45699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81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65113"/>
            <a:ext cx="132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Marcador de fecha"/>
          <p:cNvSpPr>
            <a:spLocks noGrp="1"/>
          </p:cNvSpPr>
          <p:nvPr>
            <p:ph type="dt" sz="quarter" idx="10"/>
          </p:nvPr>
        </p:nvSpPr>
        <p:spPr>
          <a:xfrm>
            <a:off x="685800" y="6477000"/>
            <a:ext cx="22098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000" dirty="0" smtClean="0">
                <a:latin typeface="Arial" panose="020B0604020202020204" pitchFamily="34" charset="0"/>
              </a:rPr>
              <a:t>DT/SOP PROC32 Rev. 5/Ene-2016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691</Words>
  <Application>Microsoft Office PowerPoint</Application>
  <PresentationFormat>Presentación en pantalla (4:3)</PresentationFormat>
  <Paragraphs>180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Trebuchet MS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Rubio &amp; Felix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Alma Hidalgo</dc:creator>
  <cp:lastModifiedBy>Misael Burboa</cp:lastModifiedBy>
  <cp:revision>100</cp:revision>
  <dcterms:created xsi:type="dcterms:W3CDTF">2004-06-17T15:22:54Z</dcterms:created>
  <dcterms:modified xsi:type="dcterms:W3CDTF">2016-05-31T17:32:53Z</dcterms:modified>
</cp:coreProperties>
</file>