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5"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660"/>
  </p:normalViewPr>
  <p:slideViewPr>
    <p:cSldViewPr snapToGrid="0">
      <p:cViewPr varScale="1">
        <p:scale>
          <a:sx n="80" d="100"/>
          <a:sy n="80" d="100"/>
        </p:scale>
        <p:origin x="1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11/14/2014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479338" y="2506508"/>
            <a:ext cx="7622936" cy="2262781"/>
          </a:xfrm>
        </p:spPr>
        <p:txBody>
          <a:bodyPr/>
          <a:lstStyle/>
          <a:p>
            <a:r>
              <a:rPr lang="es-ES" u="sng" dirty="0" smtClean="0"/>
              <a:t>Memoria Compartida</a:t>
            </a:r>
            <a:endParaRPr lang="es-ES" u="sng" dirty="0"/>
          </a:p>
        </p:txBody>
      </p:sp>
      <p:sp>
        <p:nvSpPr>
          <p:cNvPr id="3" name="Subtítulo 2"/>
          <p:cNvSpPr>
            <a:spLocks noGrp="1"/>
          </p:cNvSpPr>
          <p:nvPr>
            <p:ph type="subTitle" idx="1"/>
          </p:nvPr>
        </p:nvSpPr>
        <p:spPr>
          <a:xfrm>
            <a:off x="4482750" y="6407924"/>
            <a:ext cx="7590568" cy="450076"/>
          </a:xfrm>
        </p:spPr>
        <p:txBody>
          <a:bodyPr/>
          <a:lstStyle/>
          <a:p>
            <a:r>
              <a:rPr lang="es-ES" dirty="0" smtClean="0"/>
              <a:t>Aguilar Federico, Anderson Pablo, Franco Carlos, </a:t>
            </a:r>
            <a:r>
              <a:rPr lang="es-ES" dirty="0" err="1" smtClean="0"/>
              <a:t>Oshiro</a:t>
            </a:r>
            <a:r>
              <a:rPr lang="es-ES" dirty="0" smtClean="0"/>
              <a:t> Alejandro</a:t>
            </a:r>
          </a:p>
        </p:txBody>
      </p:sp>
    </p:spTree>
    <p:extLst>
      <p:ext uri="{BB962C8B-B14F-4D97-AF65-F5344CB8AC3E}">
        <p14:creationId xmlns:p14="http://schemas.microsoft.com/office/powerpoint/2010/main" val="607434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678708"/>
          </a:xfrm>
        </p:spPr>
        <p:txBody>
          <a:bodyPr>
            <a:noAutofit/>
          </a:bodyPr>
          <a:lstStyle/>
          <a:p>
            <a:r>
              <a:rPr lang="es-ES" sz="4000" u="sng" dirty="0" smtClean="0"/>
              <a:t>Características</a:t>
            </a:r>
            <a:endParaRPr lang="es-ES" sz="4000" u="sng" dirty="0"/>
          </a:p>
        </p:txBody>
      </p:sp>
      <p:sp>
        <p:nvSpPr>
          <p:cNvPr id="3" name="Marcador de contenido 2"/>
          <p:cNvSpPr>
            <a:spLocks noGrp="1"/>
          </p:cNvSpPr>
          <p:nvPr>
            <p:ph idx="1"/>
          </p:nvPr>
        </p:nvSpPr>
        <p:spPr>
          <a:xfrm>
            <a:off x="2589212" y="1367554"/>
            <a:ext cx="8915400" cy="1684404"/>
          </a:xfrm>
        </p:spPr>
        <p:txBody>
          <a:bodyPr>
            <a:normAutofit/>
          </a:bodyPr>
          <a:lstStyle/>
          <a:p>
            <a:pPr marL="0" indent="0">
              <a:buNone/>
            </a:pPr>
            <a:r>
              <a:rPr lang="es-ES" sz="2000" dirty="0"/>
              <a:t>Tipo de memoria que puede ser accedida por múltiples </a:t>
            </a:r>
            <a:r>
              <a:rPr lang="es-ES" sz="2000" dirty="0" smtClean="0"/>
              <a:t>programas</a:t>
            </a:r>
          </a:p>
          <a:p>
            <a:pPr lvl="1">
              <a:buFont typeface="Wingdings" panose="05000000000000000000" pitchFamily="2" charset="2"/>
              <a:buChar char="Ø"/>
            </a:pPr>
            <a:r>
              <a:rPr lang="es-ES" sz="1800" dirty="0"/>
              <a:t>Método de comunicación entre </a:t>
            </a:r>
            <a:r>
              <a:rPr lang="es-ES" sz="1800" dirty="0" smtClean="0"/>
              <a:t>procesos</a:t>
            </a:r>
          </a:p>
          <a:p>
            <a:pPr lvl="1">
              <a:buFont typeface="Wingdings" panose="05000000000000000000" pitchFamily="2" charset="2"/>
              <a:buChar char="Ø"/>
            </a:pPr>
            <a:r>
              <a:rPr lang="es-ES" sz="1800" dirty="0" smtClean="0"/>
              <a:t>Para </a:t>
            </a:r>
            <a:r>
              <a:rPr lang="es-ES" sz="1800" dirty="0"/>
              <a:t>evitar la duplicación de datos</a:t>
            </a:r>
          </a:p>
          <a:p>
            <a:pPr lvl="1">
              <a:buFont typeface="Wingdings" panose="05000000000000000000" pitchFamily="2" charset="2"/>
              <a:buChar char="Ø"/>
            </a:pPr>
            <a:r>
              <a:rPr lang="es-ES" sz="1800" dirty="0" smtClean="0"/>
              <a:t>Modo </a:t>
            </a:r>
            <a:r>
              <a:rPr lang="es-ES" sz="1800" dirty="0"/>
              <a:t>eficaz de pasar datos entre </a:t>
            </a:r>
            <a:r>
              <a:rPr lang="es-ES" sz="1800" dirty="0" smtClean="0"/>
              <a:t>aplicaciones</a:t>
            </a:r>
          </a:p>
          <a:p>
            <a:pPr lvl="1">
              <a:buFont typeface="Wingdings" panose="05000000000000000000" pitchFamily="2" charset="2"/>
              <a:buChar char="Ø"/>
            </a:pPr>
            <a:endParaRPr lang="es-ES" sz="1800" dirty="0"/>
          </a:p>
          <a:p>
            <a:pPr lvl="1">
              <a:buFont typeface="Wingdings" panose="05000000000000000000" pitchFamily="2" charset="2"/>
              <a:buChar char="§"/>
            </a:pPr>
            <a:endParaRPr lang="es-ES" sz="1800" dirty="0" smtClean="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0896" y="3136284"/>
            <a:ext cx="6426258" cy="3579079"/>
          </a:xfrm>
          <a:prstGeom prst="rect">
            <a:avLst/>
          </a:prstGeom>
        </p:spPr>
      </p:pic>
    </p:spTree>
    <p:extLst>
      <p:ext uri="{BB962C8B-B14F-4D97-AF65-F5344CB8AC3E}">
        <p14:creationId xmlns:p14="http://schemas.microsoft.com/office/powerpoint/2010/main" val="1446695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678708"/>
          </a:xfrm>
        </p:spPr>
        <p:txBody>
          <a:bodyPr>
            <a:noAutofit/>
          </a:bodyPr>
          <a:lstStyle/>
          <a:p>
            <a:r>
              <a:rPr lang="es-ES" sz="4000" u="sng" dirty="0" smtClean="0"/>
              <a:t>Características</a:t>
            </a:r>
            <a:endParaRPr lang="es-ES" sz="4000" u="sng" dirty="0"/>
          </a:p>
        </p:txBody>
      </p:sp>
      <p:sp>
        <p:nvSpPr>
          <p:cNvPr id="3" name="Marcador de contenido 2"/>
          <p:cNvSpPr>
            <a:spLocks noGrp="1"/>
          </p:cNvSpPr>
          <p:nvPr>
            <p:ph idx="1"/>
          </p:nvPr>
        </p:nvSpPr>
        <p:spPr>
          <a:xfrm>
            <a:off x="2589212" y="1367554"/>
            <a:ext cx="8915400" cy="1416106"/>
          </a:xfrm>
        </p:spPr>
        <p:txBody>
          <a:bodyPr>
            <a:normAutofit/>
          </a:bodyPr>
          <a:lstStyle/>
          <a:p>
            <a:pPr algn="just">
              <a:buFont typeface="Wingdings" panose="05000000000000000000" pitchFamily="2" charset="2"/>
              <a:buChar char="Ø"/>
            </a:pPr>
            <a:r>
              <a:rPr lang="es-ES" sz="1600" dirty="0" smtClean="0"/>
              <a:t>La memoria compartida es una de las formas mas eficaces que tienen los procesos para comunicarse entre si. Para lograr esto, se debe compartir una zona de la memoria, donde los procesos van a poder enviar información. Esta información que esté escrita en dicha memoria compartida, va a estar disponible para cualquier otro proceso. </a:t>
            </a:r>
            <a:endParaRPr lang="es-ES" sz="1600" dirty="0"/>
          </a:p>
          <a:p>
            <a:pPr marL="0" indent="0" algn="just">
              <a:buNone/>
            </a:pPr>
            <a:endParaRPr lang="es-ES" sz="1800" dirty="0" smtClean="0"/>
          </a:p>
        </p:txBody>
      </p:sp>
      <p:sp>
        <p:nvSpPr>
          <p:cNvPr id="4" name="Marcador de contenido 2"/>
          <p:cNvSpPr txBox="1">
            <a:spLocks/>
          </p:cNvSpPr>
          <p:nvPr/>
        </p:nvSpPr>
        <p:spPr>
          <a:xfrm>
            <a:off x="2589212" y="3092418"/>
            <a:ext cx="8915400" cy="14161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endParaRPr lang="es-ES" dirty="0" smtClean="0"/>
          </a:p>
          <a:p>
            <a:pPr marL="0" indent="0" algn="just">
              <a:buFont typeface="Wingdings 3" charset="2"/>
              <a:buNone/>
            </a:pPr>
            <a:endParaRPr lang="es-ES" dirty="0" smtClean="0"/>
          </a:p>
        </p:txBody>
      </p:sp>
      <p:sp>
        <p:nvSpPr>
          <p:cNvPr id="5" name="Marcador de contenido 2"/>
          <p:cNvSpPr txBox="1">
            <a:spLocks/>
          </p:cNvSpPr>
          <p:nvPr/>
        </p:nvSpPr>
        <p:spPr>
          <a:xfrm>
            <a:off x="2589212" y="2783660"/>
            <a:ext cx="8915400" cy="197834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Ø"/>
            </a:pPr>
            <a:r>
              <a:rPr lang="es-ES" sz="1600" dirty="0" smtClean="0"/>
              <a:t>La memoria común que </a:t>
            </a:r>
            <a:r>
              <a:rPr lang="es-ES" sz="1600" dirty="0"/>
              <a:t>puede direccionar un proceso a través de su </a:t>
            </a:r>
            <a:r>
              <a:rPr lang="es-ES" sz="1600" dirty="0" smtClean="0"/>
              <a:t>espacio </a:t>
            </a:r>
            <a:r>
              <a:rPr lang="es-ES" sz="1600" dirty="0"/>
              <a:t>de direcciones virtuales es local a ese proceso y cualquier intento de direccionar </a:t>
            </a:r>
            <a:r>
              <a:rPr lang="es-ES" sz="1600" dirty="0" smtClean="0"/>
              <a:t>esa </a:t>
            </a:r>
            <a:r>
              <a:rPr lang="es-ES" sz="1600" dirty="0"/>
              <a:t>memoria desde otro proceso va a provocar una violación de segmento. </a:t>
            </a:r>
            <a:r>
              <a:rPr lang="es-ES" sz="1600" dirty="0" smtClean="0"/>
              <a:t/>
            </a:r>
            <a:br>
              <a:rPr lang="es-ES" sz="1600" dirty="0" smtClean="0"/>
            </a:br>
            <a:r>
              <a:rPr lang="es-ES" sz="1600" dirty="0" smtClean="0"/>
              <a:t>Es decir que realiza una duplicación de todas las variables usadas, pero si se realiza alguna modificación de esas variables los demás procesos no la ven, por mas que el nombre de la variable sea el mismo ya que la ubicación de la memoria no es la misma. Esto se debe porque cada nuevo proceso se reserva una zona de memoria inaccesible  por los demás procesos.  </a:t>
            </a:r>
          </a:p>
          <a:p>
            <a:pPr marL="0" indent="0" algn="just">
              <a:buFont typeface="Wingdings 3" charset="2"/>
              <a:buNone/>
            </a:pPr>
            <a:endParaRPr lang="es-ES" sz="1600" dirty="0" smtClean="0"/>
          </a:p>
        </p:txBody>
      </p:sp>
      <p:sp>
        <p:nvSpPr>
          <p:cNvPr id="6" name="Marcador de contenido 2"/>
          <p:cNvSpPr txBox="1">
            <a:spLocks/>
          </p:cNvSpPr>
          <p:nvPr/>
        </p:nvSpPr>
        <p:spPr>
          <a:xfrm>
            <a:off x="2589212" y="4852908"/>
            <a:ext cx="8915400" cy="16191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Ø"/>
            </a:pPr>
            <a:r>
              <a:rPr lang="es-ES" sz="1600" dirty="0" smtClean="0"/>
              <a:t>Para solucionar este problema Linux ofrece crear zonas de memoria con la característica de poder ser direccionadas por varios procesos simultáneamente.  A estas zonas de memoria se les denomina segmentos de memoria compartida. </a:t>
            </a:r>
            <a:br>
              <a:rPr lang="es-ES" sz="1600" dirty="0" smtClean="0"/>
            </a:br>
            <a:r>
              <a:rPr lang="es-ES" sz="1600" dirty="0" smtClean="0"/>
              <a:t>Como el </a:t>
            </a:r>
            <a:r>
              <a:rPr lang="es-ES" sz="1600" dirty="0" err="1" smtClean="0"/>
              <a:t>kernel</a:t>
            </a:r>
            <a:r>
              <a:rPr lang="es-ES" sz="1600" dirty="0" smtClean="0"/>
              <a:t> no gestiona de forma automática los segmentos de memoria compartida, es necesario asociar a cada segmento un conjunto especificaciones de forma que evite los típicos choques entre los procesos. </a:t>
            </a:r>
          </a:p>
          <a:p>
            <a:pPr marL="0" indent="0" algn="just">
              <a:buFont typeface="Wingdings 3" charset="2"/>
              <a:buNone/>
            </a:pPr>
            <a:endParaRPr lang="es-ES" dirty="0" smtClean="0"/>
          </a:p>
        </p:txBody>
      </p:sp>
    </p:spTree>
    <p:extLst>
      <p:ext uri="{BB962C8B-B14F-4D97-AF65-F5344CB8AC3E}">
        <p14:creationId xmlns:p14="http://schemas.microsoft.com/office/powerpoint/2010/main" val="1255235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385015"/>
            <a:ext cx="8911687" cy="683764"/>
          </a:xfrm>
        </p:spPr>
        <p:txBody>
          <a:bodyPr/>
          <a:lstStyle/>
          <a:p>
            <a:r>
              <a:rPr lang="es-ES" u="sng" dirty="0" smtClean="0"/>
              <a:t>Comandos</a:t>
            </a:r>
            <a:endParaRPr lang="es-ES" u="sng" dirty="0"/>
          </a:p>
        </p:txBody>
      </p:sp>
      <p:sp>
        <p:nvSpPr>
          <p:cNvPr id="5" name="Marcador de contenido 2"/>
          <p:cNvSpPr>
            <a:spLocks noGrp="1"/>
          </p:cNvSpPr>
          <p:nvPr>
            <p:ph idx="1"/>
          </p:nvPr>
        </p:nvSpPr>
        <p:spPr>
          <a:xfrm>
            <a:off x="2589211" y="1112326"/>
            <a:ext cx="9428617" cy="663127"/>
          </a:xfrm>
        </p:spPr>
        <p:txBody>
          <a:bodyPr>
            <a:noAutofit/>
          </a:bodyPr>
          <a:lstStyle/>
          <a:p>
            <a:pPr algn="just"/>
            <a:r>
              <a:rPr lang="es-ES" dirty="0" err="1" smtClean="0"/>
              <a:t>key_t</a:t>
            </a:r>
            <a:r>
              <a:rPr lang="es-ES" dirty="0" smtClean="0"/>
              <a:t> </a:t>
            </a:r>
            <a:r>
              <a:rPr lang="es-ES" dirty="0" err="1" smtClean="0"/>
              <a:t>ftok</a:t>
            </a:r>
            <a:r>
              <a:rPr lang="es-ES" dirty="0" smtClean="0"/>
              <a:t>(): crea una clave que funciona como identificador. Esta clave tiene que ser igual para todos los programas que quieran compartir la memoria. </a:t>
            </a:r>
            <a:endParaRPr lang="es-ES" sz="2000" dirty="0" smtClean="0"/>
          </a:p>
        </p:txBody>
      </p:sp>
      <p:sp>
        <p:nvSpPr>
          <p:cNvPr id="6" name="Rectángulo 5"/>
          <p:cNvSpPr/>
          <p:nvPr/>
        </p:nvSpPr>
        <p:spPr>
          <a:xfrm>
            <a:off x="5380100" y="1819000"/>
            <a:ext cx="2964851" cy="400110"/>
          </a:xfrm>
          <a:prstGeom prst="rect">
            <a:avLst/>
          </a:prstGeom>
        </p:spPr>
        <p:txBody>
          <a:bodyPr wrap="none">
            <a:spAutoFit/>
          </a:bodyPr>
          <a:lstStyle/>
          <a:p>
            <a:r>
              <a:rPr lang="es-ES" sz="2000" b="1" dirty="0" err="1">
                <a:solidFill>
                  <a:srgbClr val="000000"/>
                </a:solidFill>
                <a:latin typeface="Cambria" panose="02040503050406030204" pitchFamily="18" charset="0"/>
              </a:rPr>
              <a:t>key_t</a:t>
            </a:r>
            <a:r>
              <a:rPr lang="es-ES" sz="2000" b="1" dirty="0">
                <a:solidFill>
                  <a:srgbClr val="000000"/>
                </a:solidFill>
                <a:latin typeface="Cambria" panose="02040503050406030204" pitchFamily="18" charset="0"/>
              </a:rPr>
              <a:t>  </a:t>
            </a:r>
            <a:r>
              <a:rPr lang="es-ES" sz="2000" b="1" dirty="0" err="1">
                <a:solidFill>
                  <a:srgbClr val="000000"/>
                </a:solidFill>
                <a:latin typeface="Cambria" panose="02040503050406030204" pitchFamily="18" charset="0"/>
              </a:rPr>
              <a:t>ftok</a:t>
            </a:r>
            <a:r>
              <a:rPr lang="es-ES" sz="2000" b="1" dirty="0">
                <a:solidFill>
                  <a:srgbClr val="000000"/>
                </a:solidFill>
                <a:latin typeface="Cambria" panose="02040503050406030204" pitchFamily="18" charset="0"/>
              </a:rPr>
              <a:t> </a:t>
            </a:r>
            <a:r>
              <a:rPr lang="es-ES" sz="2000" b="1" dirty="0" smtClean="0">
                <a:solidFill>
                  <a:srgbClr val="000000"/>
                </a:solidFill>
                <a:latin typeface="Cambria" panose="02040503050406030204" pitchFamily="18" charset="0"/>
              </a:rPr>
              <a:t>( </a:t>
            </a:r>
            <a:r>
              <a:rPr lang="es-ES" sz="2000" b="1" dirty="0" err="1" smtClean="0">
                <a:solidFill>
                  <a:srgbClr val="000000"/>
                </a:solidFill>
                <a:latin typeface="Cambria" panose="02040503050406030204" pitchFamily="18" charset="0"/>
              </a:rPr>
              <a:t>char</a:t>
            </a:r>
            <a:r>
              <a:rPr lang="es-ES" sz="2000" b="1" dirty="0" smtClean="0">
                <a:solidFill>
                  <a:srgbClr val="000000"/>
                </a:solidFill>
                <a:latin typeface="Cambria" panose="02040503050406030204" pitchFamily="18" charset="0"/>
              </a:rPr>
              <a:t> </a:t>
            </a:r>
            <a:r>
              <a:rPr lang="es-ES" sz="2000" b="1" dirty="0">
                <a:solidFill>
                  <a:srgbClr val="000000"/>
                </a:solidFill>
                <a:latin typeface="Cambria" panose="02040503050406030204" pitchFamily="18" charset="0"/>
              </a:rPr>
              <a:t>*, </a:t>
            </a:r>
            <a:r>
              <a:rPr lang="es-ES" sz="2000" b="1" dirty="0" err="1" smtClean="0">
                <a:solidFill>
                  <a:srgbClr val="000000"/>
                </a:solidFill>
                <a:latin typeface="Cambria" panose="02040503050406030204" pitchFamily="18" charset="0"/>
              </a:rPr>
              <a:t>int</a:t>
            </a:r>
            <a:r>
              <a:rPr lang="es-ES" sz="2000" b="1" dirty="0" smtClean="0">
                <a:solidFill>
                  <a:srgbClr val="000000"/>
                </a:solidFill>
                <a:latin typeface="Cambria" panose="02040503050406030204" pitchFamily="18" charset="0"/>
              </a:rPr>
              <a:t> );</a:t>
            </a:r>
            <a:endParaRPr lang="es-ES" sz="2000" dirty="0">
              <a:latin typeface="Cambria" panose="02040503050406030204" pitchFamily="18" charset="0"/>
            </a:endParaRPr>
          </a:p>
        </p:txBody>
      </p:sp>
      <p:sp>
        <p:nvSpPr>
          <p:cNvPr id="8" name="Rectángulo 7"/>
          <p:cNvSpPr/>
          <p:nvPr/>
        </p:nvSpPr>
        <p:spPr>
          <a:xfrm>
            <a:off x="2949652" y="2219110"/>
            <a:ext cx="8355657" cy="400110"/>
          </a:xfrm>
          <a:prstGeom prst="rect">
            <a:avLst/>
          </a:prstGeom>
        </p:spPr>
        <p:txBody>
          <a:bodyPr wrap="square">
            <a:spAutoFit/>
          </a:bodyPr>
          <a:lstStyle/>
          <a:p>
            <a:r>
              <a:rPr lang="es-ES" sz="2000" b="1" dirty="0" smtClean="0">
                <a:solidFill>
                  <a:srgbClr val="000000"/>
                </a:solidFill>
                <a:latin typeface="Cambria" panose="02040503050406030204" pitchFamily="18" charset="0"/>
              </a:rPr>
              <a:t>Clave = </a:t>
            </a:r>
            <a:r>
              <a:rPr lang="es-ES" sz="2000" b="1" dirty="0" err="1" smtClean="0">
                <a:solidFill>
                  <a:srgbClr val="000000"/>
                </a:solidFill>
                <a:latin typeface="Cambria" panose="02040503050406030204" pitchFamily="18" charset="0"/>
              </a:rPr>
              <a:t>key_t</a:t>
            </a:r>
            <a:r>
              <a:rPr lang="es-ES" sz="2000" b="1" dirty="0" smtClean="0">
                <a:solidFill>
                  <a:srgbClr val="000000"/>
                </a:solidFill>
                <a:latin typeface="Cambria" panose="02040503050406030204" pitchFamily="18" charset="0"/>
              </a:rPr>
              <a:t> </a:t>
            </a:r>
            <a:r>
              <a:rPr lang="es-ES" sz="2000" b="1" dirty="0">
                <a:solidFill>
                  <a:srgbClr val="000000"/>
                </a:solidFill>
                <a:latin typeface="Cambria" panose="02040503050406030204" pitchFamily="18" charset="0"/>
              </a:rPr>
              <a:t> </a:t>
            </a:r>
            <a:r>
              <a:rPr lang="es-ES" sz="2000" b="1" dirty="0" err="1">
                <a:solidFill>
                  <a:srgbClr val="000000"/>
                </a:solidFill>
                <a:latin typeface="Cambria" panose="02040503050406030204" pitchFamily="18" charset="0"/>
              </a:rPr>
              <a:t>ftok</a:t>
            </a:r>
            <a:r>
              <a:rPr lang="es-ES" sz="2000" b="1" dirty="0">
                <a:solidFill>
                  <a:srgbClr val="000000"/>
                </a:solidFill>
                <a:latin typeface="Cambria" panose="02040503050406030204" pitchFamily="18" charset="0"/>
              </a:rPr>
              <a:t> </a:t>
            </a:r>
            <a:r>
              <a:rPr lang="es-ES" sz="2000" b="1" dirty="0" smtClean="0">
                <a:solidFill>
                  <a:srgbClr val="000000"/>
                </a:solidFill>
                <a:latin typeface="Cambria" panose="02040503050406030204" pitchFamily="18" charset="0"/>
              </a:rPr>
              <a:t>( /home/</a:t>
            </a:r>
            <a:r>
              <a:rPr lang="es-ES" sz="2000" b="1" dirty="0" err="1" smtClean="0">
                <a:solidFill>
                  <a:srgbClr val="000000"/>
                </a:solidFill>
                <a:latin typeface="Cambria" panose="02040503050406030204" pitchFamily="18" charset="0"/>
              </a:rPr>
              <a:t>davinci</a:t>
            </a:r>
            <a:r>
              <a:rPr lang="es-ES" sz="2000" b="1" dirty="0" smtClean="0">
                <a:solidFill>
                  <a:srgbClr val="000000"/>
                </a:solidFill>
                <a:latin typeface="Cambria" panose="02040503050406030204" pitchFamily="18" charset="0"/>
              </a:rPr>
              <a:t>/Documentos/</a:t>
            </a:r>
            <a:r>
              <a:rPr lang="es-ES" sz="2000" b="1" dirty="0" err="1" smtClean="0">
                <a:solidFill>
                  <a:srgbClr val="000000"/>
                </a:solidFill>
                <a:latin typeface="Cambria" panose="02040503050406030204" pitchFamily="18" charset="0"/>
              </a:rPr>
              <a:t>memoria.o</a:t>
            </a:r>
            <a:r>
              <a:rPr lang="es-ES" sz="2000" b="1" dirty="0" smtClean="0">
                <a:solidFill>
                  <a:srgbClr val="000000"/>
                </a:solidFill>
                <a:latin typeface="Cambria" panose="02040503050406030204" pitchFamily="18" charset="0"/>
              </a:rPr>
              <a:t> , 33 );</a:t>
            </a:r>
            <a:endParaRPr lang="es-ES" sz="2000" dirty="0">
              <a:latin typeface="Cambria" panose="02040503050406030204" pitchFamily="18" charset="0"/>
            </a:endParaRPr>
          </a:p>
        </p:txBody>
      </p:sp>
      <p:sp>
        <p:nvSpPr>
          <p:cNvPr id="9" name="Marcador de contenido 2"/>
          <p:cNvSpPr txBox="1">
            <a:spLocks/>
          </p:cNvSpPr>
          <p:nvPr/>
        </p:nvSpPr>
        <p:spPr>
          <a:xfrm>
            <a:off x="2589211" y="3095976"/>
            <a:ext cx="8915400" cy="6631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ES" dirty="0" err="1" smtClean="0"/>
              <a:t>Shmget</a:t>
            </a:r>
            <a:r>
              <a:rPr lang="es-ES" dirty="0" smtClean="0"/>
              <a:t>(): permite crear un segmento de memoria compartida o habilitar el acceso a una que ya fue creada. </a:t>
            </a:r>
            <a:endParaRPr lang="es-ES" dirty="0" smtClean="0"/>
          </a:p>
        </p:txBody>
      </p:sp>
      <p:sp>
        <p:nvSpPr>
          <p:cNvPr id="10" name="Rectángulo 9"/>
          <p:cNvSpPr/>
          <p:nvPr/>
        </p:nvSpPr>
        <p:spPr>
          <a:xfrm>
            <a:off x="4302888" y="3873229"/>
            <a:ext cx="5491760" cy="400110"/>
          </a:xfrm>
          <a:prstGeom prst="rect">
            <a:avLst/>
          </a:prstGeom>
        </p:spPr>
        <p:txBody>
          <a:bodyPr wrap="none">
            <a:spAutoFit/>
          </a:bodyPr>
          <a:lstStyle/>
          <a:p>
            <a:r>
              <a:rPr lang="es-ES" sz="2000" b="1" dirty="0" err="1">
                <a:latin typeface="Cambria" panose="02040503050406030204" pitchFamily="18" charset="0"/>
                <a:cs typeface="Arial" panose="020B0604020202020204" pitchFamily="34" charset="0"/>
              </a:rPr>
              <a:t>int</a:t>
            </a:r>
            <a:r>
              <a:rPr lang="es-ES" sz="2000" b="1" dirty="0">
                <a:latin typeface="Cambria" panose="02040503050406030204" pitchFamily="18" charset="0"/>
              </a:rPr>
              <a:t> </a:t>
            </a:r>
            <a:r>
              <a:rPr lang="es-ES" sz="2000" b="1" dirty="0" err="1" smtClean="0">
                <a:latin typeface="Cambria" panose="02040503050406030204" pitchFamily="18" charset="0"/>
              </a:rPr>
              <a:t>shmget</a:t>
            </a:r>
            <a:r>
              <a:rPr lang="es-ES" sz="2000" b="1" dirty="0" smtClean="0">
                <a:latin typeface="Cambria" panose="02040503050406030204" pitchFamily="18" charset="0"/>
              </a:rPr>
              <a:t> ( </a:t>
            </a:r>
            <a:r>
              <a:rPr lang="es-ES" sz="2000" b="1" dirty="0" err="1" smtClean="0">
                <a:latin typeface="Cambria" panose="02040503050406030204" pitchFamily="18" charset="0"/>
              </a:rPr>
              <a:t>key_t</a:t>
            </a:r>
            <a:r>
              <a:rPr lang="es-ES" sz="2000" b="1" dirty="0" smtClean="0">
                <a:latin typeface="Cambria" panose="02040503050406030204" pitchFamily="18" charset="0"/>
              </a:rPr>
              <a:t> </a:t>
            </a:r>
            <a:r>
              <a:rPr lang="es-ES" sz="2000" b="1" dirty="0" err="1">
                <a:latin typeface="Cambria" panose="02040503050406030204" pitchFamily="18" charset="0"/>
              </a:rPr>
              <a:t>key</a:t>
            </a:r>
            <a:r>
              <a:rPr lang="es-ES" sz="2000" b="1" dirty="0">
                <a:latin typeface="Cambria" panose="02040503050406030204" pitchFamily="18" charset="0"/>
              </a:rPr>
              <a:t>, </a:t>
            </a:r>
            <a:r>
              <a:rPr lang="es-ES" sz="2000" b="1" dirty="0" err="1">
                <a:latin typeface="Cambria" panose="02040503050406030204" pitchFamily="18" charset="0"/>
              </a:rPr>
              <a:t>size_t</a:t>
            </a:r>
            <a:r>
              <a:rPr lang="es-ES" sz="2000" b="1" dirty="0">
                <a:latin typeface="Cambria" panose="02040503050406030204" pitchFamily="18" charset="0"/>
              </a:rPr>
              <a:t> </a:t>
            </a:r>
            <a:r>
              <a:rPr lang="es-ES" sz="2000" b="1" dirty="0" err="1">
                <a:latin typeface="Cambria" panose="02040503050406030204" pitchFamily="18" charset="0"/>
              </a:rPr>
              <a:t>size</a:t>
            </a:r>
            <a:r>
              <a:rPr lang="es-ES" sz="2000" b="1" dirty="0">
                <a:latin typeface="Cambria" panose="02040503050406030204" pitchFamily="18" charset="0"/>
              </a:rPr>
              <a:t>, </a:t>
            </a:r>
            <a:r>
              <a:rPr lang="es-ES" sz="2000" b="1" dirty="0" err="1">
                <a:latin typeface="Cambria" panose="02040503050406030204" pitchFamily="18" charset="0"/>
              </a:rPr>
              <a:t>int</a:t>
            </a:r>
            <a:r>
              <a:rPr lang="es-ES" sz="2000" b="1" dirty="0">
                <a:latin typeface="Cambria" panose="02040503050406030204" pitchFamily="18" charset="0"/>
              </a:rPr>
              <a:t> </a:t>
            </a:r>
            <a:r>
              <a:rPr lang="es-ES" sz="2000" b="1" dirty="0" err="1" smtClean="0">
                <a:latin typeface="Cambria" panose="02040503050406030204" pitchFamily="18" charset="0"/>
              </a:rPr>
              <a:t>shmflg</a:t>
            </a:r>
            <a:r>
              <a:rPr lang="es-ES" sz="2000" b="1" dirty="0" smtClean="0">
                <a:latin typeface="Cambria" panose="02040503050406030204" pitchFamily="18" charset="0"/>
              </a:rPr>
              <a:t> );</a:t>
            </a:r>
            <a:endParaRPr lang="es-ES" sz="2000" b="1" dirty="0">
              <a:latin typeface="Cambria" panose="02040503050406030204" pitchFamily="18" charset="0"/>
            </a:endParaRPr>
          </a:p>
        </p:txBody>
      </p:sp>
      <p:sp>
        <p:nvSpPr>
          <p:cNvPr id="11" name="Rectángulo 10"/>
          <p:cNvSpPr/>
          <p:nvPr/>
        </p:nvSpPr>
        <p:spPr>
          <a:xfrm>
            <a:off x="3557549" y="4338429"/>
            <a:ext cx="6609951" cy="400110"/>
          </a:xfrm>
          <a:prstGeom prst="rect">
            <a:avLst/>
          </a:prstGeom>
        </p:spPr>
        <p:txBody>
          <a:bodyPr wrap="none">
            <a:spAutoFit/>
          </a:bodyPr>
          <a:lstStyle/>
          <a:p>
            <a:r>
              <a:rPr lang="es-ES" sz="2000" b="1" dirty="0" smtClean="0">
                <a:latin typeface="Cambria" panose="02040503050406030204" pitchFamily="18" charset="0"/>
              </a:rPr>
              <a:t> </a:t>
            </a:r>
            <a:r>
              <a:rPr lang="es-ES" sz="2000" b="1" dirty="0" err="1" smtClean="0">
                <a:latin typeface="Cambria" panose="02040503050406030204" pitchFamily="18" charset="0"/>
              </a:rPr>
              <a:t>Id_Memoria</a:t>
            </a:r>
            <a:r>
              <a:rPr lang="es-ES" sz="2000" b="1" dirty="0" smtClean="0">
                <a:latin typeface="Cambria" panose="02040503050406030204" pitchFamily="18" charset="0"/>
              </a:rPr>
              <a:t> = </a:t>
            </a:r>
            <a:r>
              <a:rPr lang="es-ES" sz="2000" b="1" dirty="0" err="1" smtClean="0">
                <a:latin typeface="Cambria" panose="02040503050406030204" pitchFamily="18" charset="0"/>
              </a:rPr>
              <a:t>shmget</a:t>
            </a:r>
            <a:r>
              <a:rPr lang="es-ES" sz="2000" b="1" dirty="0" smtClean="0">
                <a:latin typeface="Cambria" panose="02040503050406030204" pitchFamily="18" charset="0"/>
              </a:rPr>
              <a:t> ( Clave , 1024, </a:t>
            </a:r>
            <a:r>
              <a:rPr lang="es-ES" sz="2000" b="1" dirty="0">
                <a:latin typeface="Cambria" panose="02040503050406030204" pitchFamily="18" charset="0"/>
              </a:rPr>
              <a:t>0777 | IPC_CREAT)</a:t>
            </a:r>
          </a:p>
        </p:txBody>
      </p:sp>
      <p:sp>
        <p:nvSpPr>
          <p:cNvPr id="12" name="Rectángulo 11"/>
          <p:cNvSpPr/>
          <p:nvPr/>
        </p:nvSpPr>
        <p:spPr>
          <a:xfrm>
            <a:off x="2949652" y="4852665"/>
            <a:ext cx="9068176" cy="923330"/>
          </a:xfrm>
          <a:prstGeom prst="rect">
            <a:avLst/>
          </a:prstGeom>
        </p:spPr>
        <p:txBody>
          <a:bodyPr wrap="square">
            <a:spAutoFit/>
          </a:bodyPr>
          <a:lstStyle/>
          <a:p>
            <a:r>
              <a:rPr lang="es-ES" dirty="0" smtClean="0"/>
              <a:t>Los </a:t>
            </a:r>
            <a:r>
              <a:rPr lang="es-ES" dirty="0"/>
              <a:t>9 bits menos significativos del número están reservados para el </a:t>
            </a:r>
            <a:r>
              <a:rPr lang="es-ES" dirty="0" smtClean="0"/>
              <a:t>establecimiento </a:t>
            </a:r>
            <a:r>
              <a:rPr lang="es-ES" dirty="0"/>
              <a:t>de permisos de acceso. </a:t>
            </a:r>
            <a:r>
              <a:rPr lang="es-ES" dirty="0" smtClean="0"/>
              <a:t/>
            </a:r>
            <a:br>
              <a:rPr lang="es-ES" dirty="0" smtClean="0"/>
            </a:br>
            <a:endParaRPr lang="es-ES" dirty="0"/>
          </a:p>
        </p:txBody>
      </p:sp>
      <p:pic>
        <p:nvPicPr>
          <p:cNvPr id="13" name="Imagen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7403" y="5700818"/>
            <a:ext cx="5540154" cy="811992"/>
          </a:xfrm>
          <a:prstGeom prst="rect">
            <a:avLst/>
          </a:prstGeom>
        </p:spPr>
      </p:pic>
    </p:spTree>
    <p:extLst>
      <p:ext uri="{BB962C8B-B14F-4D97-AF65-F5344CB8AC3E}">
        <p14:creationId xmlns:p14="http://schemas.microsoft.com/office/powerpoint/2010/main" val="760661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385015"/>
            <a:ext cx="8911687" cy="683764"/>
          </a:xfrm>
        </p:spPr>
        <p:txBody>
          <a:bodyPr/>
          <a:lstStyle/>
          <a:p>
            <a:r>
              <a:rPr lang="es-ES" u="sng" dirty="0" smtClean="0"/>
              <a:t>Comandos</a:t>
            </a:r>
            <a:endParaRPr lang="es-ES" u="sng" dirty="0"/>
          </a:p>
        </p:txBody>
      </p:sp>
      <p:sp>
        <p:nvSpPr>
          <p:cNvPr id="5" name="Marcador de contenido 2"/>
          <p:cNvSpPr>
            <a:spLocks noGrp="1"/>
          </p:cNvSpPr>
          <p:nvPr>
            <p:ph idx="1"/>
          </p:nvPr>
        </p:nvSpPr>
        <p:spPr>
          <a:xfrm>
            <a:off x="2589211" y="1112326"/>
            <a:ext cx="9428617" cy="663127"/>
          </a:xfrm>
        </p:spPr>
        <p:txBody>
          <a:bodyPr>
            <a:noAutofit/>
          </a:bodyPr>
          <a:lstStyle/>
          <a:p>
            <a:pPr algn="just"/>
            <a:r>
              <a:rPr lang="es-ES" dirty="0" err="1" smtClean="0"/>
              <a:t>Shmat</a:t>
            </a:r>
            <a:r>
              <a:rPr lang="es-ES" dirty="0" smtClean="0"/>
              <a:t>(): una vez que creamos el segmento de memoria compartida, hacemos que el puntero apunte a ese segmento, para esto utilizamos </a:t>
            </a:r>
            <a:r>
              <a:rPr lang="es-ES" dirty="0" err="1" smtClean="0"/>
              <a:t>shmat</a:t>
            </a:r>
            <a:r>
              <a:rPr lang="es-ES" dirty="0" smtClean="0"/>
              <a:t>(). </a:t>
            </a:r>
            <a:endParaRPr lang="es-ES" sz="2000" dirty="0" smtClean="0"/>
          </a:p>
        </p:txBody>
      </p:sp>
      <p:sp>
        <p:nvSpPr>
          <p:cNvPr id="6" name="Rectángulo 5"/>
          <p:cNvSpPr/>
          <p:nvPr/>
        </p:nvSpPr>
        <p:spPr>
          <a:xfrm>
            <a:off x="3828048" y="1857184"/>
            <a:ext cx="6399252" cy="400110"/>
          </a:xfrm>
          <a:prstGeom prst="rect">
            <a:avLst/>
          </a:prstGeom>
        </p:spPr>
        <p:txBody>
          <a:bodyPr wrap="none">
            <a:spAutoFit/>
          </a:bodyPr>
          <a:lstStyle/>
          <a:p>
            <a:r>
              <a:rPr lang="en-US" sz="2000" b="1" dirty="0">
                <a:solidFill>
                  <a:srgbClr val="000000"/>
                </a:solidFill>
                <a:latin typeface="Cambria" panose="02040503050406030204" pitchFamily="18" charset="0"/>
              </a:rPr>
              <a:t> </a:t>
            </a:r>
            <a:r>
              <a:rPr lang="en-US" sz="2000" b="1" dirty="0" err="1">
                <a:solidFill>
                  <a:srgbClr val="000000"/>
                </a:solidFill>
                <a:latin typeface="Cambria" panose="02040503050406030204" pitchFamily="18" charset="0"/>
              </a:rPr>
              <a:t>shmat</a:t>
            </a:r>
            <a:r>
              <a:rPr lang="en-US" sz="2000" b="1" dirty="0">
                <a:solidFill>
                  <a:srgbClr val="000000"/>
                </a:solidFill>
                <a:latin typeface="Cambria" panose="02040503050406030204" pitchFamily="18" charset="0"/>
              </a:rPr>
              <a:t> </a:t>
            </a:r>
            <a:r>
              <a:rPr lang="en-US" sz="2000" b="1" dirty="0" smtClean="0">
                <a:solidFill>
                  <a:srgbClr val="000000"/>
                </a:solidFill>
                <a:latin typeface="Cambria" panose="02040503050406030204" pitchFamily="18" charset="0"/>
              </a:rPr>
              <a:t>( </a:t>
            </a:r>
            <a:r>
              <a:rPr lang="en-US" sz="2000" b="1" dirty="0" err="1" smtClean="0">
                <a:solidFill>
                  <a:srgbClr val="000000"/>
                </a:solidFill>
                <a:latin typeface="Cambria" panose="02040503050406030204" pitchFamily="18" charset="0"/>
              </a:rPr>
              <a:t>int</a:t>
            </a:r>
            <a:r>
              <a:rPr lang="en-US" sz="2000" b="1" dirty="0" smtClean="0">
                <a:solidFill>
                  <a:srgbClr val="000000"/>
                </a:solidFill>
                <a:latin typeface="Cambria" panose="02040503050406030204" pitchFamily="18" charset="0"/>
              </a:rPr>
              <a:t> </a:t>
            </a:r>
            <a:r>
              <a:rPr lang="en-US" sz="2000" b="1" dirty="0" err="1">
                <a:solidFill>
                  <a:srgbClr val="000000"/>
                </a:solidFill>
                <a:latin typeface="Cambria" panose="02040503050406030204" pitchFamily="18" charset="0"/>
              </a:rPr>
              <a:t>shmid</a:t>
            </a:r>
            <a:r>
              <a:rPr lang="en-US" sz="2000" b="1" dirty="0" smtClean="0">
                <a:solidFill>
                  <a:srgbClr val="000000"/>
                </a:solidFill>
                <a:latin typeface="Cambria" panose="02040503050406030204" pitchFamily="18" charset="0"/>
              </a:rPr>
              <a:t>,  </a:t>
            </a:r>
            <a:r>
              <a:rPr lang="en-US" sz="2000" b="1" dirty="0" err="1">
                <a:solidFill>
                  <a:srgbClr val="000000"/>
                </a:solidFill>
                <a:latin typeface="Cambria" panose="02040503050406030204" pitchFamily="18" charset="0"/>
              </a:rPr>
              <a:t>const</a:t>
            </a:r>
            <a:r>
              <a:rPr lang="en-US" sz="2000" b="1" dirty="0">
                <a:solidFill>
                  <a:srgbClr val="000000"/>
                </a:solidFill>
                <a:latin typeface="Cambria" panose="02040503050406030204" pitchFamily="18" charset="0"/>
              </a:rPr>
              <a:t> void *</a:t>
            </a:r>
            <a:r>
              <a:rPr lang="en-US" sz="2000" b="1" dirty="0" err="1">
                <a:solidFill>
                  <a:srgbClr val="000000"/>
                </a:solidFill>
                <a:latin typeface="Cambria" panose="02040503050406030204" pitchFamily="18" charset="0"/>
              </a:rPr>
              <a:t>shmaddr</a:t>
            </a:r>
            <a:r>
              <a:rPr lang="en-US" sz="2000" b="1" dirty="0" smtClean="0">
                <a:solidFill>
                  <a:srgbClr val="000000"/>
                </a:solidFill>
                <a:latin typeface="Cambria" panose="02040503050406030204" pitchFamily="18" charset="0"/>
              </a:rPr>
              <a:t>,  </a:t>
            </a:r>
            <a:r>
              <a:rPr lang="en-US" sz="2000" b="1" dirty="0" err="1">
                <a:solidFill>
                  <a:srgbClr val="000000"/>
                </a:solidFill>
                <a:latin typeface="Cambria" panose="02040503050406030204" pitchFamily="18" charset="0"/>
              </a:rPr>
              <a:t>int</a:t>
            </a:r>
            <a:r>
              <a:rPr lang="en-US" sz="2000" b="1" dirty="0">
                <a:solidFill>
                  <a:srgbClr val="000000"/>
                </a:solidFill>
                <a:latin typeface="Cambria" panose="02040503050406030204" pitchFamily="18" charset="0"/>
              </a:rPr>
              <a:t> </a:t>
            </a:r>
            <a:r>
              <a:rPr lang="en-US" sz="2000" b="1" dirty="0" err="1" smtClean="0">
                <a:solidFill>
                  <a:srgbClr val="000000"/>
                </a:solidFill>
                <a:latin typeface="Cambria" panose="02040503050406030204" pitchFamily="18" charset="0"/>
              </a:rPr>
              <a:t>shmflg</a:t>
            </a:r>
            <a:r>
              <a:rPr lang="en-US" sz="2000" b="1" dirty="0" smtClean="0">
                <a:solidFill>
                  <a:srgbClr val="000000"/>
                </a:solidFill>
                <a:latin typeface="Cambria" panose="02040503050406030204" pitchFamily="18" charset="0"/>
              </a:rPr>
              <a:t>);</a:t>
            </a:r>
            <a:endParaRPr lang="es-ES" sz="2000" dirty="0">
              <a:latin typeface="Cambria" panose="02040503050406030204" pitchFamily="18" charset="0"/>
            </a:endParaRPr>
          </a:p>
        </p:txBody>
      </p:sp>
      <p:sp>
        <p:nvSpPr>
          <p:cNvPr id="8" name="Rectángulo 7"/>
          <p:cNvSpPr/>
          <p:nvPr/>
        </p:nvSpPr>
        <p:spPr>
          <a:xfrm>
            <a:off x="3543039" y="4140898"/>
            <a:ext cx="8355657" cy="400110"/>
          </a:xfrm>
          <a:prstGeom prst="rect">
            <a:avLst/>
          </a:prstGeom>
        </p:spPr>
        <p:txBody>
          <a:bodyPr wrap="square">
            <a:spAutoFit/>
          </a:bodyPr>
          <a:lstStyle/>
          <a:p>
            <a:r>
              <a:rPr lang="es-ES" sz="2000" b="1" dirty="0">
                <a:solidFill>
                  <a:srgbClr val="000000"/>
                </a:solidFill>
                <a:latin typeface="Cambria" panose="02040503050406030204" pitchFamily="18" charset="0"/>
              </a:rPr>
              <a:t>Memoria = </a:t>
            </a:r>
            <a:r>
              <a:rPr lang="es-ES" sz="2000" b="1" dirty="0" smtClean="0">
                <a:solidFill>
                  <a:srgbClr val="000000"/>
                </a:solidFill>
                <a:latin typeface="Cambria" panose="02040503050406030204" pitchFamily="18" charset="0"/>
              </a:rPr>
              <a:t>( </a:t>
            </a:r>
            <a:r>
              <a:rPr lang="es-ES" sz="2000" b="1" dirty="0" err="1" smtClean="0">
                <a:solidFill>
                  <a:srgbClr val="000000"/>
                </a:solidFill>
                <a:latin typeface="Cambria" panose="02040503050406030204" pitchFamily="18" charset="0"/>
              </a:rPr>
              <a:t>int</a:t>
            </a:r>
            <a:r>
              <a:rPr lang="es-ES" sz="2000" b="1" dirty="0" smtClean="0">
                <a:solidFill>
                  <a:srgbClr val="000000"/>
                </a:solidFill>
                <a:latin typeface="Cambria" panose="02040503050406030204" pitchFamily="18" charset="0"/>
              </a:rPr>
              <a:t> * ) </a:t>
            </a:r>
            <a:r>
              <a:rPr lang="es-ES" sz="2000" b="1" dirty="0" err="1" smtClean="0">
                <a:solidFill>
                  <a:srgbClr val="000000"/>
                </a:solidFill>
                <a:latin typeface="Cambria" panose="02040503050406030204" pitchFamily="18" charset="0"/>
              </a:rPr>
              <a:t>shmat</a:t>
            </a:r>
            <a:r>
              <a:rPr lang="es-ES" sz="2000" b="1" dirty="0" smtClean="0">
                <a:solidFill>
                  <a:srgbClr val="000000"/>
                </a:solidFill>
                <a:latin typeface="Cambria" panose="02040503050406030204" pitchFamily="18" charset="0"/>
              </a:rPr>
              <a:t> ( </a:t>
            </a:r>
            <a:r>
              <a:rPr lang="es-ES" sz="2000" b="1" dirty="0" err="1" smtClean="0">
                <a:solidFill>
                  <a:srgbClr val="000000"/>
                </a:solidFill>
                <a:latin typeface="Cambria" panose="02040503050406030204" pitchFamily="18" charset="0"/>
              </a:rPr>
              <a:t>Id_Memoria</a:t>
            </a:r>
            <a:r>
              <a:rPr lang="es-ES" sz="2000" b="1" dirty="0">
                <a:solidFill>
                  <a:srgbClr val="000000"/>
                </a:solidFill>
                <a:latin typeface="Cambria" panose="02040503050406030204" pitchFamily="18" charset="0"/>
              </a:rPr>
              <a:t>, </a:t>
            </a:r>
            <a:r>
              <a:rPr lang="es-ES" sz="2000" b="1" dirty="0" smtClean="0">
                <a:solidFill>
                  <a:srgbClr val="000000"/>
                </a:solidFill>
                <a:latin typeface="Cambria" panose="02040503050406030204" pitchFamily="18" charset="0"/>
              </a:rPr>
              <a:t>( </a:t>
            </a:r>
            <a:r>
              <a:rPr lang="es-ES" sz="2000" b="1" dirty="0" err="1" smtClean="0">
                <a:solidFill>
                  <a:srgbClr val="000000"/>
                </a:solidFill>
                <a:latin typeface="Cambria" panose="02040503050406030204" pitchFamily="18" charset="0"/>
              </a:rPr>
              <a:t>char</a:t>
            </a:r>
            <a:r>
              <a:rPr lang="es-ES" sz="2000" b="1" dirty="0" smtClean="0">
                <a:solidFill>
                  <a:srgbClr val="000000"/>
                </a:solidFill>
                <a:latin typeface="Cambria" panose="02040503050406030204" pitchFamily="18" charset="0"/>
              </a:rPr>
              <a:t>* ) 0</a:t>
            </a:r>
            <a:r>
              <a:rPr lang="es-ES" sz="2000" b="1" dirty="0">
                <a:solidFill>
                  <a:srgbClr val="000000"/>
                </a:solidFill>
                <a:latin typeface="Cambria" panose="02040503050406030204" pitchFamily="18" charset="0"/>
              </a:rPr>
              <a:t>, </a:t>
            </a:r>
            <a:r>
              <a:rPr lang="es-ES" sz="2000" b="1" dirty="0" smtClean="0">
                <a:solidFill>
                  <a:srgbClr val="000000"/>
                </a:solidFill>
                <a:latin typeface="Cambria" panose="02040503050406030204" pitchFamily="18" charset="0"/>
              </a:rPr>
              <a:t>0 );</a:t>
            </a:r>
            <a:endParaRPr lang="es-ES" sz="2000" dirty="0">
              <a:latin typeface="Cambria" panose="02040503050406030204" pitchFamily="18" charset="0"/>
            </a:endParaRPr>
          </a:p>
        </p:txBody>
      </p:sp>
      <p:sp>
        <p:nvSpPr>
          <p:cNvPr id="9" name="Marcador de contenido 2"/>
          <p:cNvSpPr txBox="1">
            <a:spLocks/>
          </p:cNvSpPr>
          <p:nvPr/>
        </p:nvSpPr>
        <p:spPr>
          <a:xfrm>
            <a:off x="2589212" y="2447383"/>
            <a:ext cx="8915400" cy="19035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ES" dirty="0" smtClean="0"/>
              <a:t>Recibe tres parámetros: </a:t>
            </a:r>
          </a:p>
          <a:p>
            <a:pPr lvl="1" algn="just">
              <a:buFont typeface="+mj-lt"/>
              <a:buAutoNum type="arabicPeriod"/>
            </a:pPr>
            <a:r>
              <a:rPr lang="es-ES" dirty="0" smtClean="0"/>
              <a:t>el identificador del segmento (</a:t>
            </a:r>
            <a:r>
              <a:rPr lang="es-ES" dirty="0" err="1" smtClean="0"/>
              <a:t>shmid</a:t>
            </a:r>
            <a:r>
              <a:rPr lang="es-ES" dirty="0" smtClean="0"/>
              <a:t>)</a:t>
            </a:r>
          </a:p>
          <a:p>
            <a:pPr lvl="1" algn="just">
              <a:buFont typeface="+mj-lt"/>
              <a:buAutoNum type="arabicPeriod"/>
            </a:pPr>
            <a:r>
              <a:rPr lang="es-ES" dirty="0" smtClean="0"/>
              <a:t>Una dirección de memoria (</a:t>
            </a:r>
            <a:r>
              <a:rPr lang="es-ES" dirty="0" err="1" smtClean="0"/>
              <a:t>shmaddr</a:t>
            </a:r>
            <a:r>
              <a:rPr lang="es-ES" dirty="0" smtClean="0"/>
              <a:t>)</a:t>
            </a:r>
          </a:p>
          <a:p>
            <a:pPr lvl="1" algn="just">
              <a:buFont typeface="+mj-lt"/>
              <a:buAutoNum type="arabicPeriod"/>
            </a:pPr>
            <a:r>
              <a:rPr lang="es-ES" dirty="0" smtClean="0"/>
              <a:t>(</a:t>
            </a:r>
            <a:r>
              <a:rPr lang="es-ES" dirty="0" err="1" smtClean="0"/>
              <a:t>shmflg</a:t>
            </a:r>
            <a:r>
              <a:rPr lang="es-ES" dirty="0" smtClean="0"/>
              <a:t>) …</a:t>
            </a:r>
          </a:p>
          <a:p>
            <a:pPr lvl="1" algn="just">
              <a:buFont typeface="+mj-lt"/>
              <a:buAutoNum type="arabicPeriod"/>
            </a:pPr>
            <a:endParaRPr lang="es-ES" dirty="0" smtClean="0"/>
          </a:p>
          <a:p>
            <a:pPr lvl="1" algn="just">
              <a:buFont typeface="+mj-lt"/>
              <a:buAutoNum type="arabicPeriod"/>
            </a:pPr>
            <a:endParaRPr lang="es-ES" dirty="0" smtClean="0"/>
          </a:p>
        </p:txBody>
      </p:sp>
    </p:spTree>
    <p:extLst>
      <p:ext uri="{BB962C8B-B14F-4D97-AF65-F5344CB8AC3E}">
        <p14:creationId xmlns:p14="http://schemas.microsoft.com/office/powerpoint/2010/main" val="211888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107103" y="1116703"/>
            <a:ext cx="6862285" cy="5741297"/>
          </a:xfrm>
          <a:noFill/>
        </p:spPr>
        <p:txBody>
          <a:bodyPr>
            <a:noAutofit/>
          </a:bodyPr>
          <a:lstStyle/>
          <a:p>
            <a:pPr marL="0" indent="0">
              <a:buNone/>
            </a:pPr>
            <a:r>
              <a:rPr lang="es-ES" sz="1600" dirty="0" err="1" smtClean="0"/>
              <a:t>void</a:t>
            </a:r>
            <a:r>
              <a:rPr lang="es-ES" sz="1600" dirty="0" smtClean="0"/>
              <a:t> </a:t>
            </a:r>
            <a:r>
              <a:rPr lang="es-ES" sz="1600" dirty="0" err="1" smtClean="0"/>
              <a:t>main</a:t>
            </a:r>
            <a:r>
              <a:rPr lang="es-ES" sz="1600" dirty="0" smtClean="0"/>
              <a:t> ( ) {</a:t>
            </a:r>
            <a:br>
              <a:rPr lang="es-ES" sz="1600" dirty="0" smtClean="0"/>
            </a:br>
            <a:r>
              <a:rPr lang="es-ES" sz="1600" dirty="0" smtClean="0"/>
              <a:t/>
            </a:r>
            <a:br>
              <a:rPr lang="es-ES" sz="1600" dirty="0" smtClean="0"/>
            </a:br>
            <a:r>
              <a:rPr lang="es-ES" sz="1600" dirty="0" smtClean="0"/>
              <a:t>	</a:t>
            </a:r>
            <a:r>
              <a:rPr lang="es-ES" sz="1600" dirty="0" err="1" smtClean="0"/>
              <a:t>key_t</a:t>
            </a:r>
            <a:r>
              <a:rPr lang="es-ES" sz="1600" dirty="0" smtClean="0"/>
              <a:t>  Clave;</a:t>
            </a:r>
            <a:br>
              <a:rPr lang="es-ES" sz="1600" dirty="0" smtClean="0"/>
            </a:br>
            <a:r>
              <a:rPr lang="es-ES" sz="1600" dirty="0" smtClean="0"/>
              <a:t>	</a:t>
            </a:r>
            <a:r>
              <a:rPr lang="es-ES" sz="1600" dirty="0" err="1" smtClean="0"/>
              <a:t>int</a:t>
            </a:r>
            <a:r>
              <a:rPr lang="es-ES" sz="1600" dirty="0" smtClean="0"/>
              <a:t>  </a:t>
            </a:r>
            <a:r>
              <a:rPr lang="es-ES" sz="1600" dirty="0" err="1" smtClean="0"/>
              <a:t>Id_Memoria</a:t>
            </a:r>
            <a:r>
              <a:rPr lang="es-ES" sz="1600" dirty="0" smtClean="0"/>
              <a:t>;</a:t>
            </a:r>
            <a:br>
              <a:rPr lang="es-ES" sz="1600" dirty="0" smtClean="0"/>
            </a:br>
            <a:r>
              <a:rPr lang="es-ES" sz="1600" dirty="0" smtClean="0"/>
              <a:t>	</a:t>
            </a:r>
            <a:r>
              <a:rPr lang="es-ES" sz="1600" dirty="0" err="1" smtClean="0"/>
              <a:t>int</a:t>
            </a:r>
            <a:r>
              <a:rPr lang="es-ES" sz="1600" dirty="0" smtClean="0"/>
              <a:t>  *</a:t>
            </a:r>
            <a:r>
              <a:rPr lang="es-ES" sz="1600" dirty="0"/>
              <a:t>Memoria = NULL</a:t>
            </a:r>
            <a:r>
              <a:rPr lang="es-ES" sz="1600" dirty="0" smtClean="0"/>
              <a:t>;</a:t>
            </a:r>
            <a:br>
              <a:rPr lang="es-ES" sz="1600" dirty="0" smtClean="0"/>
            </a:br>
            <a:r>
              <a:rPr lang="es-ES" sz="1600" dirty="0" smtClean="0"/>
              <a:t>	</a:t>
            </a:r>
            <a:r>
              <a:rPr lang="es-ES" sz="1600" dirty="0" err="1" smtClean="0"/>
              <a:t>int</a:t>
            </a:r>
            <a:r>
              <a:rPr lang="es-ES" sz="1600" dirty="0" smtClean="0"/>
              <a:t>  i , j;</a:t>
            </a:r>
            <a:br>
              <a:rPr lang="es-ES" sz="1600" dirty="0" smtClean="0"/>
            </a:br>
            <a:r>
              <a:rPr lang="es-ES" sz="1600" dirty="0" smtClean="0"/>
              <a:t/>
            </a:r>
            <a:br>
              <a:rPr lang="es-ES" sz="1600" dirty="0" smtClean="0"/>
            </a:br>
            <a:r>
              <a:rPr lang="es-ES" sz="1600" dirty="0" smtClean="0"/>
              <a:t>	Clave </a:t>
            </a:r>
            <a:r>
              <a:rPr lang="es-ES" sz="1600" dirty="0"/>
              <a:t>= </a:t>
            </a:r>
            <a:r>
              <a:rPr lang="es-ES" sz="1600" dirty="0" err="1"/>
              <a:t>ftok</a:t>
            </a:r>
            <a:r>
              <a:rPr lang="es-ES" sz="1600" dirty="0"/>
              <a:t> ("/</a:t>
            </a:r>
            <a:r>
              <a:rPr lang="es-ES" sz="1600" dirty="0" smtClean="0"/>
              <a:t>home/</a:t>
            </a:r>
            <a:r>
              <a:rPr lang="es-ES" sz="1600" dirty="0" err="1" smtClean="0"/>
              <a:t>davinci</a:t>
            </a:r>
            <a:r>
              <a:rPr lang="es-ES" sz="1600" dirty="0" smtClean="0"/>
              <a:t>/Documentos/</a:t>
            </a:r>
            <a:r>
              <a:rPr lang="es-ES" sz="1600" dirty="0" err="1" smtClean="0"/>
              <a:t>tp</a:t>
            </a:r>
            <a:r>
              <a:rPr lang="es-ES" sz="1600" dirty="0" smtClean="0"/>
              <a:t>/mem.o",</a:t>
            </a:r>
            <a:r>
              <a:rPr lang="es-ES" sz="1600" dirty="0"/>
              <a:t>33</a:t>
            </a:r>
            <a:r>
              <a:rPr lang="es-ES" sz="1600" dirty="0" smtClean="0"/>
              <a:t>);</a:t>
            </a:r>
            <a:br>
              <a:rPr lang="es-ES" sz="1600" dirty="0" smtClean="0"/>
            </a:br>
            <a:r>
              <a:rPr lang="es-ES" sz="1600" dirty="0" smtClean="0"/>
              <a:t/>
            </a:r>
            <a:br>
              <a:rPr lang="es-ES" sz="1600" dirty="0" smtClean="0"/>
            </a:br>
            <a:r>
              <a:rPr lang="es-ES" sz="1600" dirty="0" smtClean="0"/>
              <a:t>	</a:t>
            </a:r>
            <a:r>
              <a:rPr lang="es-ES" sz="1600" dirty="0" err="1" smtClean="0"/>
              <a:t>Id_Memoria</a:t>
            </a:r>
            <a:r>
              <a:rPr lang="es-ES" sz="1600" dirty="0" smtClean="0"/>
              <a:t> </a:t>
            </a:r>
            <a:r>
              <a:rPr lang="es-ES" sz="1600" dirty="0"/>
              <a:t>= </a:t>
            </a:r>
            <a:r>
              <a:rPr lang="es-ES" sz="1600" dirty="0" err="1"/>
              <a:t>shmget</a:t>
            </a:r>
            <a:r>
              <a:rPr lang="es-ES" sz="1600" dirty="0"/>
              <a:t> (Clave, </a:t>
            </a:r>
            <a:r>
              <a:rPr lang="es-ES" sz="1600" dirty="0" smtClean="0"/>
              <a:t>1024, </a:t>
            </a:r>
            <a:r>
              <a:rPr lang="es-ES" sz="1600" dirty="0"/>
              <a:t>0777 | IPC_CREAT</a:t>
            </a:r>
            <a:r>
              <a:rPr lang="es-ES" sz="1600" dirty="0" smtClean="0"/>
              <a:t>);</a:t>
            </a:r>
            <a:br>
              <a:rPr lang="es-ES" sz="1600" dirty="0" smtClean="0"/>
            </a:br>
            <a:r>
              <a:rPr lang="es-ES" sz="1600" dirty="0" smtClean="0"/>
              <a:t/>
            </a:r>
            <a:br>
              <a:rPr lang="es-ES" sz="1600" dirty="0" smtClean="0"/>
            </a:br>
            <a:r>
              <a:rPr lang="es-ES" sz="1600" dirty="0" smtClean="0"/>
              <a:t>	Memoria </a:t>
            </a:r>
            <a:r>
              <a:rPr lang="es-ES" sz="1600" dirty="0"/>
              <a:t>= (</a:t>
            </a:r>
            <a:r>
              <a:rPr lang="es-ES" sz="1600" dirty="0" err="1"/>
              <a:t>int</a:t>
            </a:r>
            <a:r>
              <a:rPr lang="es-ES" sz="1600" dirty="0"/>
              <a:t> *)</a:t>
            </a:r>
            <a:r>
              <a:rPr lang="es-ES" sz="1600" dirty="0" err="1"/>
              <a:t>shmat</a:t>
            </a:r>
            <a:r>
              <a:rPr lang="es-ES" sz="1600" dirty="0"/>
              <a:t> (</a:t>
            </a:r>
            <a:r>
              <a:rPr lang="es-ES" sz="1600" dirty="0" err="1"/>
              <a:t>Id_Memoria</a:t>
            </a:r>
            <a:r>
              <a:rPr lang="es-ES" sz="1600" dirty="0"/>
              <a:t>, (</a:t>
            </a:r>
            <a:r>
              <a:rPr lang="es-ES" sz="1600" dirty="0" err="1"/>
              <a:t>char</a:t>
            </a:r>
            <a:r>
              <a:rPr lang="es-ES" sz="1600" dirty="0"/>
              <a:t>*)0, 0</a:t>
            </a:r>
            <a:r>
              <a:rPr lang="es-ES" sz="1600" dirty="0" smtClean="0"/>
              <a:t>);</a:t>
            </a:r>
            <a:br>
              <a:rPr lang="es-ES" sz="1600" dirty="0" smtClean="0"/>
            </a:br>
            <a:r>
              <a:rPr lang="es-ES" sz="1600" dirty="0" smtClean="0"/>
              <a:t/>
            </a:r>
            <a:br>
              <a:rPr lang="es-ES" sz="1600" dirty="0" smtClean="0"/>
            </a:br>
            <a:r>
              <a:rPr lang="es-ES" sz="1600" dirty="0" smtClean="0"/>
              <a:t>	</a:t>
            </a:r>
            <a:r>
              <a:rPr lang="es-ES" sz="1600" dirty="0" err="1" smtClean="0"/>
              <a:t>for</a:t>
            </a:r>
            <a:r>
              <a:rPr lang="es-ES" sz="1600" dirty="0" smtClean="0"/>
              <a:t> ( i=0 ; i&lt;10 ; i++ ) {</a:t>
            </a:r>
            <a:br>
              <a:rPr lang="es-ES" sz="1600" dirty="0" smtClean="0"/>
            </a:br>
            <a:r>
              <a:rPr lang="es-ES" sz="1600" dirty="0"/>
              <a:t>	</a:t>
            </a:r>
            <a:r>
              <a:rPr lang="es-ES" sz="1600" dirty="0" smtClean="0"/>
              <a:t>	</a:t>
            </a:r>
            <a:r>
              <a:rPr lang="es-ES" sz="1600" dirty="0" err="1" smtClean="0"/>
              <a:t>for</a:t>
            </a:r>
            <a:r>
              <a:rPr lang="es-ES" sz="1600" dirty="0" smtClean="0"/>
              <a:t> ( j=0 ;  j&lt;10 ;  </a:t>
            </a:r>
            <a:r>
              <a:rPr lang="es-ES" sz="1600" dirty="0" err="1"/>
              <a:t>j</a:t>
            </a:r>
            <a:r>
              <a:rPr lang="es-ES" sz="1600" dirty="0" err="1" smtClean="0"/>
              <a:t>++</a:t>
            </a:r>
            <a:r>
              <a:rPr lang="es-ES" sz="1600" dirty="0" smtClean="0"/>
              <a:t> ) {</a:t>
            </a:r>
            <a:br>
              <a:rPr lang="es-ES" sz="1600" dirty="0" smtClean="0"/>
            </a:br>
            <a:r>
              <a:rPr lang="es-ES" sz="1600" dirty="0"/>
              <a:t>		</a:t>
            </a:r>
            <a:r>
              <a:rPr lang="es-ES" sz="1600" dirty="0" smtClean="0"/>
              <a:t>	Memoria[ j ] = i;</a:t>
            </a:r>
            <a:br>
              <a:rPr lang="es-ES" sz="1600" dirty="0" smtClean="0"/>
            </a:br>
            <a:r>
              <a:rPr lang="es-ES" sz="1600" dirty="0" smtClean="0"/>
              <a:t>		}</a:t>
            </a:r>
            <a:br>
              <a:rPr lang="es-ES" sz="1600" dirty="0" smtClean="0"/>
            </a:br>
            <a:r>
              <a:rPr lang="es-ES" sz="1600" dirty="0" smtClean="0"/>
              <a:t>		</a:t>
            </a:r>
            <a:r>
              <a:rPr lang="es-ES" sz="1600" dirty="0" err="1" smtClean="0"/>
              <a:t>printf</a:t>
            </a:r>
            <a:r>
              <a:rPr lang="es-ES" sz="1600" dirty="0" smtClean="0"/>
              <a:t>("%</a:t>
            </a:r>
            <a:r>
              <a:rPr lang="es-ES" sz="1600" dirty="0" err="1" smtClean="0"/>
              <a:t>d",Memoria</a:t>
            </a:r>
            <a:r>
              <a:rPr lang="es-ES" sz="1600" dirty="0" smtClean="0"/>
              <a:t>[0]);</a:t>
            </a:r>
            <a:br>
              <a:rPr lang="es-ES" sz="1600" dirty="0" smtClean="0"/>
            </a:br>
            <a:r>
              <a:rPr lang="es-ES" sz="1600" dirty="0" smtClean="0"/>
              <a:t>		</a:t>
            </a:r>
            <a:r>
              <a:rPr lang="es-ES" sz="1600" dirty="0" err="1" smtClean="0"/>
              <a:t>sleep</a:t>
            </a:r>
            <a:r>
              <a:rPr lang="es-ES" sz="1600" dirty="0" smtClean="0"/>
              <a:t>(1);</a:t>
            </a:r>
            <a:br>
              <a:rPr lang="es-ES" sz="1600" dirty="0" smtClean="0"/>
            </a:br>
            <a:r>
              <a:rPr lang="es-ES" sz="1600" dirty="0" smtClean="0"/>
              <a:t>	}</a:t>
            </a:r>
            <a:br>
              <a:rPr lang="es-ES" sz="1600" dirty="0" smtClean="0"/>
            </a:br>
            <a:r>
              <a:rPr lang="es-ES" sz="1600" dirty="0" smtClean="0"/>
              <a:t>}</a:t>
            </a:r>
            <a:endParaRPr lang="es-ES" sz="1600" dirty="0"/>
          </a:p>
        </p:txBody>
      </p:sp>
      <p:sp>
        <p:nvSpPr>
          <p:cNvPr id="4" name="Rectángulo 3"/>
          <p:cNvSpPr/>
          <p:nvPr/>
        </p:nvSpPr>
        <p:spPr>
          <a:xfrm>
            <a:off x="9402945" y="433167"/>
            <a:ext cx="2355217" cy="830997"/>
          </a:xfrm>
          <a:prstGeom prst="rect">
            <a:avLst/>
          </a:prstGeom>
          <a:solidFill>
            <a:schemeClr val="accent1">
              <a:lumMod val="20000"/>
              <a:lumOff val="80000"/>
            </a:schemeClr>
          </a:solidFill>
        </p:spPr>
        <p:txBody>
          <a:bodyPr wrap="square">
            <a:spAutoFit/>
          </a:bodyPr>
          <a:lstStyle/>
          <a:p>
            <a:r>
              <a:rPr lang="es-ES" sz="1600" dirty="0"/>
              <a:t>#</a:t>
            </a:r>
            <a:r>
              <a:rPr lang="es-ES" sz="1600" dirty="0" err="1"/>
              <a:t>include</a:t>
            </a:r>
            <a:r>
              <a:rPr lang="es-ES" sz="1600" dirty="0"/>
              <a:t> &lt;</a:t>
            </a:r>
            <a:r>
              <a:rPr lang="es-ES" sz="1600" dirty="0" err="1"/>
              <a:t>sys</a:t>
            </a:r>
            <a:r>
              <a:rPr lang="es-ES" sz="1600" dirty="0"/>
              <a:t>/</a:t>
            </a:r>
            <a:r>
              <a:rPr lang="es-ES" sz="1600" dirty="0" err="1"/>
              <a:t>shm.h</a:t>
            </a:r>
            <a:r>
              <a:rPr lang="es-ES" sz="1600" dirty="0"/>
              <a:t>&gt;</a:t>
            </a:r>
            <a:br>
              <a:rPr lang="es-ES" sz="1600" dirty="0"/>
            </a:br>
            <a:r>
              <a:rPr lang="es-ES" sz="1600" dirty="0"/>
              <a:t>#</a:t>
            </a:r>
            <a:r>
              <a:rPr lang="es-ES" sz="1600" dirty="0" err="1"/>
              <a:t>include</a:t>
            </a:r>
            <a:r>
              <a:rPr lang="es-ES" sz="1600" dirty="0"/>
              <a:t> &lt;</a:t>
            </a:r>
            <a:r>
              <a:rPr lang="es-ES" sz="1600" dirty="0" err="1"/>
              <a:t>stdio.h</a:t>
            </a:r>
            <a:r>
              <a:rPr lang="es-ES" sz="1600" dirty="0"/>
              <a:t>&gt;</a:t>
            </a:r>
            <a:br>
              <a:rPr lang="es-ES" sz="1600" dirty="0"/>
            </a:br>
            <a:r>
              <a:rPr lang="es-ES" sz="1600" dirty="0"/>
              <a:t>#</a:t>
            </a:r>
            <a:r>
              <a:rPr lang="es-ES" sz="1600" dirty="0" err="1"/>
              <a:t>include</a:t>
            </a:r>
            <a:r>
              <a:rPr lang="es-ES" sz="1600" dirty="0"/>
              <a:t> &lt;</a:t>
            </a:r>
            <a:r>
              <a:rPr lang="es-ES" sz="1600" dirty="0" err="1"/>
              <a:t>unistd.h</a:t>
            </a:r>
            <a:r>
              <a:rPr lang="es-ES" sz="1600" dirty="0"/>
              <a:t>&gt;</a:t>
            </a:r>
          </a:p>
        </p:txBody>
      </p:sp>
      <p:sp>
        <p:nvSpPr>
          <p:cNvPr id="7" name="Título 1"/>
          <p:cNvSpPr>
            <a:spLocks noGrp="1"/>
          </p:cNvSpPr>
          <p:nvPr>
            <p:ph type="title"/>
          </p:nvPr>
        </p:nvSpPr>
        <p:spPr>
          <a:xfrm>
            <a:off x="2540659" y="138588"/>
            <a:ext cx="5171051" cy="678708"/>
          </a:xfrm>
        </p:spPr>
        <p:txBody>
          <a:bodyPr>
            <a:noAutofit/>
          </a:bodyPr>
          <a:lstStyle/>
          <a:p>
            <a:r>
              <a:rPr lang="es-ES" sz="4000" u="sng" dirty="0" smtClean="0"/>
              <a:t>Código (Proceso 1 )</a:t>
            </a:r>
            <a:endParaRPr lang="es-ES" sz="4000" u="sng" dirty="0"/>
          </a:p>
        </p:txBody>
      </p:sp>
    </p:spTree>
    <p:extLst>
      <p:ext uri="{BB962C8B-B14F-4D97-AF65-F5344CB8AC3E}">
        <p14:creationId xmlns:p14="http://schemas.microsoft.com/office/powerpoint/2010/main" val="789054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122851" y="848665"/>
            <a:ext cx="6660420" cy="5648241"/>
          </a:xfrm>
        </p:spPr>
        <p:txBody>
          <a:bodyPr/>
          <a:lstStyle/>
          <a:p>
            <a:pPr marL="0" indent="0">
              <a:buNone/>
            </a:pPr>
            <a:r>
              <a:rPr lang="es-ES" dirty="0" smtClean="0"/>
              <a:t/>
            </a:r>
            <a:br>
              <a:rPr lang="es-ES" dirty="0" smtClean="0"/>
            </a:br>
            <a:r>
              <a:rPr lang="es-ES" sz="1600" dirty="0" err="1" smtClean="0"/>
              <a:t>void</a:t>
            </a:r>
            <a:r>
              <a:rPr lang="es-ES" sz="1600" dirty="0" smtClean="0"/>
              <a:t> </a:t>
            </a:r>
            <a:r>
              <a:rPr lang="es-ES" sz="1600" dirty="0" err="1" smtClean="0"/>
              <a:t>main</a:t>
            </a:r>
            <a:r>
              <a:rPr lang="es-ES" sz="1600" dirty="0" smtClean="0"/>
              <a:t> ( ) {</a:t>
            </a:r>
            <a:br>
              <a:rPr lang="es-ES" sz="1600" dirty="0" smtClean="0"/>
            </a:br>
            <a:r>
              <a:rPr lang="es-ES" sz="1600" dirty="0" smtClean="0"/>
              <a:t/>
            </a:r>
            <a:br>
              <a:rPr lang="es-ES" sz="1600" dirty="0" smtClean="0"/>
            </a:br>
            <a:r>
              <a:rPr lang="es-ES" sz="1600" dirty="0" smtClean="0"/>
              <a:t>	</a:t>
            </a:r>
            <a:r>
              <a:rPr lang="es-ES" sz="1600" dirty="0" err="1" smtClean="0"/>
              <a:t>key_t</a:t>
            </a:r>
            <a:r>
              <a:rPr lang="es-ES" sz="1600" dirty="0" smtClean="0"/>
              <a:t>  Clave;</a:t>
            </a:r>
            <a:br>
              <a:rPr lang="es-ES" sz="1600" dirty="0" smtClean="0"/>
            </a:br>
            <a:r>
              <a:rPr lang="es-ES" sz="1600" dirty="0" smtClean="0"/>
              <a:t>	</a:t>
            </a:r>
            <a:r>
              <a:rPr lang="es-ES" sz="1600" dirty="0" err="1" smtClean="0"/>
              <a:t>int</a:t>
            </a:r>
            <a:r>
              <a:rPr lang="es-ES" sz="1600" dirty="0" smtClean="0"/>
              <a:t>  </a:t>
            </a:r>
            <a:r>
              <a:rPr lang="es-ES" sz="1600" dirty="0" err="1" smtClean="0"/>
              <a:t>Id_Memoria</a:t>
            </a:r>
            <a:r>
              <a:rPr lang="es-ES" sz="1600" dirty="0" smtClean="0"/>
              <a:t>;</a:t>
            </a:r>
            <a:br>
              <a:rPr lang="es-ES" sz="1600" dirty="0" smtClean="0"/>
            </a:br>
            <a:r>
              <a:rPr lang="es-ES" sz="1600" dirty="0" smtClean="0"/>
              <a:t>	</a:t>
            </a:r>
            <a:r>
              <a:rPr lang="es-ES" sz="1600" dirty="0" err="1" smtClean="0"/>
              <a:t>int</a:t>
            </a:r>
            <a:r>
              <a:rPr lang="es-ES" sz="1600" dirty="0" smtClean="0"/>
              <a:t>  *</a:t>
            </a:r>
            <a:r>
              <a:rPr lang="es-ES" sz="1600" dirty="0"/>
              <a:t>Memoria = NULL</a:t>
            </a:r>
            <a:r>
              <a:rPr lang="es-ES" sz="1600" dirty="0" smtClean="0"/>
              <a:t>;</a:t>
            </a:r>
            <a:br>
              <a:rPr lang="es-ES" sz="1600" dirty="0" smtClean="0"/>
            </a:br>
            <a:r>
              <a:rPr lang="es-ES" sz="1600" dirty="0" smtClean="0"/>
              <a:t>	</a:t>
            </a:r>
            <a:r>
              <a:rPr lang="es-ES" sz="1600" dirty="0" err="1" smtClean="0"/>
              <a:t>int</a:t>
            </a:r>
            <a:r>
              <a:rPr lang="es-ES" sz="1600" dirty="0" smtClean="0"/>
              <a:t>  i , j;</a:t>
            </a:r>
            <a:br>
              <a:rPr lang="es-ES" sz="1600" dirty="0" smtClean="0"/>
            </a:br>
            <a:r>
              <a:rPr lang="es-ES" sz="1600" dirty="0" smtClean="0"/>
              <a:t/>
            </a:r>
            <a:br>
              <a:rPr lang="es-ES" sz="1600" dirty="0" smtClean="0"/>
            </a:br>
            <a:r>
              <a:rPr lang="es-ES" sz="1600" dirty="0" smtClean="0"/>
              <a:t>	Clave </a:t>
            </a:r>
            <a:r>
              <a:rPr lang="es-ES" sz="1600" dirty="0"/>
              <a:t>= </a:t>
            </a:r>
            <a:r>
              <a:rPr lang="es-ES" sz="1600" dirty="0" err="1"/>
              <a:t>ftok</a:t>
            </a:r>
            <a:r>
              <a:rPr lang="es-ES" sz="1600" dirty="0"/>
              <a:t> </a:t>
            </a:r>
            <a:r>
              <a:rPr lang="es-ES" sz="1600" dirty="0" smtClean="0"/>
              <a:t>("</a:t>
            </a:r>
            <a:r>
              <a:rPr lang="es-ES" sz="1600" dirty="0"/>
              <a:t>/home/</a:t>
            </a:r>
            <a:r>
              <a:rPr lang="es-ES" sz="1600" dirty="0" err="1"/>
              <a:t>davinci</a:t>
            </a:r>
            <a:r>
              <a:rPr lang="es-ES" sz="1600" dirty="0"/>
              <a:t>/Documentos/</a:t>
            </a:r>
            <a:r>
              <a:rPr lang="es-ES" sz="1600" dirty="0" err="1"/>
              <a:t>tp</a:t>
            </a:r>
            <a:r>
              <a:rPr lang="es-ES" sz="1600" dirty="0"/>
              <a:t>/mem.o</a:t>
            </a:r>
            <a:r>
              <a:rPr lang="es-ES" sz="1600" dirty="0" smtClean="0"/>
              <a:t>",</a:t>
            </a:r>
            <a:r>
              <a:rPr lang="es-ES" sz="1600" dirty="0"/>
              <a:t>33</a:t>
            </a:r>
            <a:r>
              <a:rPr lang="es-ES" sz="1600" dirty="0" smtClean="0"/>
              <a:t>);</a:t>
            </a:r>
            <a:br>
              <a:rPr lang="es-ES" sz="1600" dirty="0" smtClean="0"/>
            </a:br>
            <a:r>
              <a:rPr lang="es-ES" sz="1600" dirty="0" smtClean="0"/>
              <a:t/>
            </a:r>
            <a:br>
              <a:rPr lang="es-ES" sz="1600" dirty="0" smtClean="0"/>
            </a:br>
            <a:r>
              <a:rPr lang="es-ES" sz="1600" dirty="0" smtClean="0"/>
              <a:t>	</a:t>
            </a:r>
            <a:r>
              <a:rPr lang="es-ES" sz="1600" dirty="0" err="1" smtClean="0"/>
              <a:t>Id_Memoria</a:t>
            </a:r>
            <a:r>
              <a:rPr lang="es-ES" sz="1600" dirty="0" smtClean="0"/>
              <a:t> </a:t>
            </a:r>
            <a:r>
              <a:rPr lang="es-ES" sz="1600" dirty="0"/>
              <a:t>= </a:t>
            </a:r>
            <a:r>
              <a:rPr lang="es-ES" sz="1600" dirty="0" err="1"/>
              <a:t>shmget</a:t>
            </a:r>
            <a:r>
              <a:rPr lang="es-ES" sz="1600" dirty="0"/>
              <a:t> (</a:t>
            </a:r>
            <a:r>
              <a:rPr lang="es-ES" sz="1600" dirty="0" smtClean="0"/>
              <a:t>Clave, 1024, </a:t>
            </a:r>
            <a:r>
              <a:rPr lang="es-ES" sz="1600" dirty="0"/>
              <a:t>0777</a:t>
            </a:r>
            <a:r>
              <a:rPr lang="es-ES" sz="1600" dirty="0" smtClean="0"/>
              <a:t>);</a:t>
            </a:r>
            <a:br>
              <a:rPr lang="es-ES" sz="1600" dirty="0" smtClean="0"/>
            </a:br>
            <a:r>
              <a:rPr lang="es-ES" sz="1600" dirty="0" smtClean="0"/>
              <a:t/>
            </a:r>
            <a:br>
              <a:rPr lang="es-ES" sz="1600" dirty="0" smtClean="0"/>
            </a:br>
            <a:r>
              <a:rPr lang="es-ES" sz="1600" dirty="0" smtClean="0"/>
              <a:t>	Memoria </a:t>
            </a:r>
            <a:r>
              <a:rPr lang="es-ES" sz="1600" dirty="0"/>
              <a:t>= (</a:t>
            </a:r>
            <a:r>
              <a:rPr lang="es-ES" sz="1600" dirty="0" err="1"/>
              <a:t>int</a:t>
            </a:r>
            <a:r>
              <a:rPr lang="es-ES" sz="1600" dirty="0"/>
              <a:t> *)</a:t>
            </a:r>
            <a:r>
              <a:rPr lang="es-ES" sz="1600" dirty="0" err="1"/>
              <a:t>shmat</a:t>
            </a:r>
            <a:r>
              <a:rPr lang="es-ES" sz="1600" dirty="0"/>
              <a:t> (</a:t>
            </a:r>
            <a:r>
              <a:rPr lang="es-ES" sz="1600" dirty="0" err="1"/>
              <a:t>Id_Memoria</a:t>
            </a:r>
            <a:r>
              <a:rPr lang="es-ES" sz="1600" dirty="0"/>
              <a:t>, (</a:t>
            </a:r>
            <a:r>
              <a:rPr lang="es-ES" sz="1600" dirty="0" err="1"/>
              <a:t>char</a:t>
            </a:r>
            <a:r>
              <a:rPr lang="es-ES" sz="1600" dirty="0"/>
              <a:t>*)0, 0</a:t>
            </a:r>
            <a:r>
              <a:rPr lang="es-ES" sz="1600" dirty="0" smtClean="0"/>
              <a:t>);</a:t>
            </a:r>
            <a:br>
              <a:rPr lang="es-ES" sz="1600" dirty="0" smtClean="0"/>
            </a:br>
            <a:r>
              <a:rPr lang="es-ES" sz="1600" dirty="0" smtClean="0"/>
              <a:t/>
            </a:r>
            <a:br>
              <a:rPr lang="es-ES" sz="1600" dirty="0" smtClean="0"/>
            </a:br>
            <a:r>
              <a:rPr lang="es-ES" sz="1600" dirty="0" smtClean="0"/>
              <a:t>	</a:t>
            </a:r>
            <a:r>
              <a:rPr lang="es-ES" sz="1600" dirty="0" err="1" smtClean="0"/>
              <a:t>for</a:t>
            </a:r>
            <a:r>
              <a:rPr lang="es-ES" sz="1600" dirty="0" smtClean="0"/>
              <a:t> ( i=0 ; i&lt;10 ; </a:t>
            </a:r>
            <a:r>
              <a:rPr lang="es-ES" sz="1600" dirty="0"/>
              <a:t>i</a:t>
            </a:r>
            <a:r>
              <a:rPr lang="es-ES" sz="1600" dirty="0" smtClean="0"/>
              <a:t>++ ) {</a:t>
            </a:r>
            <a:br>
              <a:rPr lang="es-ES" sz="1600" dirty="0" smtClean="0"/>
            </a:br>
            <a:r>
              <a:rPr lang="es-ES" sz="1600" dirty="0" smtClean="0"/>
              <a:t>		</a:t>
            </a:r>
            <a:r>
              <a:rPr lang="es-ES" sz="1600" dirty="0" err="1" smtClean="0"/>
              <a:t>printf</a:t>
            </a:r>
            <a:r>
              <a:rPr lang="es-ES" sz="1600" dirty="0" smtClean="0"/>
              <a:t> ("%</a:t>
            </a:r>
            <a:r>
              <a:rPr lang="es-ES" sz="1600" dirty="0" err="1"/>
              <a:t>d",Memoria</a:t>
            </a:r>
            <a:r>
              <a:rPr lang="es-ES" sz="1600" dirty="0"/>
              <a:t>[0</a:t>
            </a:r>
            <a:r>
              <a:rPr lang="es-ES" sz="1600" dirty="0" smtClean="0"/>
              <a:t>]);</a:t>
            </a:r>
            <a:br>
              <a:rPr lang="es-ES" sz="1600" dirty="0" smtClean="0"/>
            </a:br>
            <a:r>
              <a:rPr lang="es-ES" sz="1600" dirty="0" smtClean="0"/>
              <a:t>	}</a:t>
            </a:r>
          </a:p>
          <a:p>
            <a:pPr marL="0" indent="0">
              <a:buNone/>
            </a:pPr>
            <a:r>
              <a:rPr lang="es-ES" sz="1600" dirty="0"/>
              <a:t>	</a:t>
            </a:r>
            <a:r>
              <a:rPr lang="es-ES" sz="1600" dirty="0" err="1" smtClean="0"/>
              <a:t>printf</a:t>
            </a:r>
            <a:r>
              <a:rPr lang="es-ES" sz="1600" dirty="0" smtClean="0"/>
              <a:t> ("\</a:t>
            </a:r>
            <a:r>
              <a:rPr lang="es-ES" sz="1600" dirty="0"/>
              <a:t>n</a:t>
            </a:r>
            <a:r>
              <a:rPr lang="es-ES" sz="1600" dirty="0" smtClean="0"/>
              <a:t>");</a:t>
            </a:r>
            <a:br>
              <a:rPr lang="es-ES" sz="1600" dirty="0" smtClean="0"/>
            </a:br>
            <a:r>
              <a:rPr lang="es-ES" sz="1600" dirty="0" smtClean="0"/>
              <a:t>	</a:t>
            </a:r>
            <a:r>
              <a:rPr lang="es-ES" sz="1600" dirty="0" err="1" smtClean="0"/>
              <a:t>sleep</a:t>
            </a:r>
            <a:r>
              <a:rPr lang="es-ES" sz="1600" dirty="0" smtClean="0"/>
              <a:t>(1</a:t>
            </a:r>
            <a:r>
              <a:rPr lang="es-ES" sz="1600" dirty="0"/>
              <a:t>);</a:t>
            </a:r>
            <a:r>
              <a:rPr lang="es-ES" sz="1600" dirty="0" smtClean="0"/>
              <a:t/>
            </a:r>
            <a:br>
              <a:rPr lang="es-ES" sz="1600" dirty="0" smtClean="0"/>
            </a:br>
            <a:r>
              <a:rPr lang="es-ES" sz="1600" dirty="0" smtClean="0"/>
              <a:t>}</a:t>
            </a:r>
            <a:endParaRPr lang="es-ES" sz="1600" dirty="0"/>
          </a:p>
        </p:txBody>
      </p:sp>
      <p:sp>
        <p:nvSpPr>
          <p:cNvPr id="4" name="Título 1"/>
          <p:cNvSpPr txBox="1">
            <a:spLocks/>
          </p:cNvSpPr>
          <p:nvPr/>
        </p:nvSpPr>
        <p:spPr>
          <a:xfrm>
            <a:off x="2540659" y="138588"/>
            <a:ext cx="5171051" cy="6787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4000" u="sng" dirty="0" smtClean="0"/>
              <a:t>Código (Proceso 2 )</a:t>
            </a:r>
            <a:endParaRPr lang="es-ES" sz="4000" u="sng" dirty="0"/>
          </a:p>
        </p:txBody>
      </p:sp>
      <p:sp>
        <p:nvSpPr>
          <p:cNvPr id="6" name="Rectángulo 5"/>
          <p:cNvSpPr/>
          <p:nvPr/>
        </p:nvSpPr>
        <p:spPr>
          <a:xfrm>
            <a:off x="9402945" y="433167"/>
            <a:ext cx="2355217" cy="830997"/>
          </a:xfrm>
          <a:prstGeom prst="rect">
            <a:avLst/>
          </a:prstGeom>
          <a:solidFill>
            <a:schemeClr val="accent1">
              <a:lumMod val="20000"/>
              <a:lumOff val="80000"/>
            </a:schemeClr>
          </a:solidFill>
        </p:spPr>
        <p:txBody>
          <a:bodyPr wrap="square">
            <a:spAutoFit/>
          </a:bodyPr>
          <a:lstStyle/>
          <a:p>
            <a:r>
              <a:rPr lang="es-ES" sz="1600" dirty="0"/>
              <a:t>#</a:t>
            </a:r>
            <a:r>
              <a:rPr lang="es-ES" sz="1600" dirty="0" err="1"/>
              <a:t>include</a:t>
            </a:r>
            <a:r>
              <a:rPr lang="es-ES" sz="1600" dirty="0"/>
              <a:t> &lt;</a:t>
            </a:r>
            <a:r>
              <a:rPr lang="es-ES" sz="1600" dirty="0" err="1"/>
              <a:t>sys</a:t>
            </a:r>
            <a:r>
              <a:rPr lang="es-ES" sz="1600" dirty="0"/>
              <a:t>/</a:t>
            </a:r>
            <a:r>
              <a:rPr lang="es-ES" sz="1600" dirty="0" err="1"/>
              <a:t>shm.h</a:t>
            </a:r>
            <a:r>
              <a:rPr lang="es-ES" sz="1600" dirty="0"/>
              <a:t>&gt;</a:t>
            </a:r>
            <a:br>
              <a:rPr lang="es-ES" sz="1600" dirty="0"/>
            </a:br>
            <a:r>
              <a:rPr lang="es-ES" sz="1600" dirty="0"/>
              <a:t>#</a:t>
            </a:r>
            <a:r>
              <a:rPr lang="es-ES" sz="1600" dirty="0" err="1"/>
              <a:t>include</a:t>
            </a:r>
            <a:r>
              <a:rPr lang="es-ES" sz="1600" dirty="0"/>
              <a:t> &lt;</a:t>
            </a:r>
            <a:r>
              <a:rPr lang="es-ES" sz="1600" dirty="0" err="1"/>
              <a:t>stdio.h</a:t>
            </a:r>
            <a:r>
              <a:rPr lang="es-ES" sz="1600" dirty="0"/>
              <a:t>&gt;</a:t>
            </a:r>
            <a:br>
              <a:rPr lang="es-ES" sz="1600" dirty="0"/>
            </a:br>
            <a:r>
              <a:rPr lang="es-ES" sz="1600" dirty="0"/>
              <a:t>#</a:t>
            </a:r>
            <a:r>
              <a:rPr lang="es-ES" sz="1600" dirty="0" err="1"/>
              <a:t>include</a:t>
            </a:r>
            <a:r>
              <a:rPr lang="es-ES" sz="1600" dirty="0"/>
              <a:t> &lt;</a:t>
            </a:r>
            <a:r>
              <a:rPr lang="es-ES" sz="1600" dirty="0" err="1"/>
              <a:t>unistd.h</a:t>
            </a:r>
            <a:r>
              <a:rPr lang="es-ES" sz="1600" dirty="0"/>
              <a:t>&gt;</a:t>
            </a:r>
          </a:p>
        </p:txBody>
      </p:sp>
    </p:spTree>
    <p:extLst>
      <p:ext uri="{BB962C8B-B14F-4D97-AF65-F5344CB8AC3E}">
        <p14:creationId xmlns:p14="http://schemas.microsoft.com/office/powerpoint/2010/main" val="704239620"/>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498</TotalTime>
  <Words>377</Words>
  <Application>Microsoft Office PowerPoint</Application>
  <PresentationFormat>Panorámica</PresentationFormat>
  <Paragraphs>34</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Cambria</vt:lpstr>
      <vt:lpstr>Century Gothic</vt:lpstr>
      <vt:lpstr>Wingdings</vt:lpstr>
      <vt:lpstr>Wingdings 3</vt:lpstr>
      <vt:lpstr>Espiral</vt:lpstr>
      <vt:lpstr>Memoria Compartida</vt:lpstr>
      <vt:lpstr>Características</vt:lpstr>
      <vt:lpstr>Características</vt:lpstr>
      <vt:lpstr>Comandos</vt:lpstr>
      <vt:lpstr>Comandos</vt:lpstr>
      <vt:lpstr>Código (Proceso 1 )</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Memoria Compartida</dc:title>
  <dc:creator>Ale12</dc:creator>
  <cp:lastModifiedBy>Ale12</cp:lastModifiedBy>
  <cp:revision>33</cp:revision>
  <dcterms:created xsi:type="dcterms:W3CDTF">2014-11-13T22:58:22Z</dcterms:created>
  <dcterms:modified xsi:type="dcterms:W3CDTF">2014-11-15T03:22:41Z</dcterms:modified>
</cp:coreProperties>
</file>