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7" r:id="rId2"/>
    <p:sldId id="398" r:id="rId3"/>
    <p:sldId id="399" r:id="rId4"/>
    <p:sldId id="400" r:id="rId5"/>
    <p:sldId id="401" r:id="rId6"/>
    <p:sldId id="4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F738-AFBD-7F20-E286-ED3EE26C7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52C0B-D557-AAEA-AE1E-CAA5204B2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FD654-6DD6-2929-0C81-EED65D6E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7DE5-3EA5-2C9E-7EC7-149CE9E0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33C2D-AF4D-5899-0774-3B52A409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3FA9-88FD-6EEB-03C6-4DCBFAAF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CECD2-DF50-4AA3-FB1C-4EC0DE268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C68C-FA54-A436-EF1C-62EFC96D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DB7D5-3C02-786B-C33C-BC13FDD7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F0F2-AC10-4AB8-F915-CE1B9B10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8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76B74-E6C3-BC93-7161-60AFC66F1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F5C33-6408-D8C5-AAA8-5E8CD57B3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E35FA-B1C0-EB63-E31E-77C0FA8A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22D8-B77A-9793-70AF-6EBFBAEEB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8368A-D531-BEAC-5235-67844005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609600"/>
            <a:ext cx="10972800" cy="89220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1524000"/>
            <a:ext cx="10972800" cy="4260851"/>
          </a:xfrm>
        </p:spPr>
        <p:txBody>
          <a:bodyPr wrap="square" lIns="0" tIns="0" rIns="0" bIns="0">
            <a:noAutofit/>
          </a:bodyPr>
          <a:lstStyle>
            <a:lvl1pPr marL="306910" indent="-306910">
              <a:lnSpc>
                <a:spcPct val="100000"/>
              </a:lnSpc>
              <a:spcBef>
                <a:spcPts val="800"/>
              </a:spcBef>
              <a:tabLst/>
              <a:defRPr>
                <a:solidFill>
                  <a:schemeClr val="tx1"/>
                </a:solidFill>
              </a:defRPr>
            </a:lvl1pPr>
            <a:lvl2pPr marL="613818" indent="-306910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1219170" indent="-302676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dirty="0"/>
              <a:t>Click to add first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14257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771E-2D70-3C01-25FB-4CCCA879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48A1-EE37-FF50-2616-8F5526EB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FC68-8872-1089-853C-0A566B882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F1BA-331E-0CA0-B9A9-02DD0B5E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E91B7-54FB-C05E-7B0B-F9024B51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9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F43D-1AE8-D1E8-BB41-526672BE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804F-554E-2B26-1FC5-27A883B33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E76A-AEB1-13BD-37DA-1D3CF7CB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91D9-3D0A-1A11-81E7-8E335727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9210-8370-78FF-5513-EBC782D1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EA96-810E-347C-79B4-778BC41A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D1BE-5BBC-BD1D-4A2D-0880EC08F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AD537-A7B9-72D1-84D7-40D2B413F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FC45B-82CE-35D7-4B59-9961A742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792B-DE62-0508-9532-A8FDF405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2100-DAD4-3F13-9DDB-FBD66034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452A-7B10-A4E4-B4EC-AA484258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C9BC0-221C-ABE3-BE96-70FADDB33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FD8D2-C84C-8346-3690-7AAF186BE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4B2E7-1712-14A4-4E4F-01FD5CA4B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2AD84-E55D-3E98-B1FC-26ACF7781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074AC-27BB-2B31-CCB1-1EC80B04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F12BE-A253-747E-C85A-B3FC1214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868E9-6AD4-82D4-C568-5837827A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38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27E6-D8F5-BB24-FA00-C056FA7C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F5BEE-4239-5D53-B312-233B446C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D33D-56D9-8017-C46E-1B776693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0121-4610-A2B1-420F-839E6F74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8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EFCC52-BDAB-91C1-E116-36411A01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2DF84-B7F9-2D24-2213-FABAA9F2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052C-B351-8448-805C-6B4484BD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098E-BCD7-9698-E93B-E24615FB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FD41-8057-DB6A-D8F5-7D38470A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AA7C9-9CF8-B323-E22B-1A2ADBF1F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621E-06B2-2862-33F3-EC76B4DB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F7195-7724-C8FD-F6DE-867D4798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A16CE-4FE0-3DA7-17F2-AE2101F4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66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E86A-71F0-3F54-4A01-B0D7D2F8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C2332-1290-6F5A-985F-C54192446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31829-A43B-C78C-B025-96F12331C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BA25-199C-AF69-7BDC-7DABA6DE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A4BC6-B360-7FC7-911C-8C72C477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307D4-F96B-F17C-6170-B7F7021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4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3FF2-D7CA-B823-0A15-237DDE45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D9FB-B655-11A4-09F3-A5065BACA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78F0-71EF-7D2E-9512-8122DCFE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9AAB-418F-4C28-9D63-593839DB01A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1F55E-9F12-27E8-33C5-117FB29C2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DF042-1F92-8102-BE46-1C71D511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316D8-84EC-4CEF-B50F-D60ED501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60CB88-826F-05FE-51D2-ADE635D9D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982896"/>
            <a:ext cx="12192000" cy="892208"/>
          </a:xfrm>
        </p:spPr>
        <p:txBody>
          <a:bodyPr/>
          <a:lstStyle/>
          <a:p>
            <a:pPr algn="ctr"/>
            <a:r>
              <a:rPr lang="en-US" sz="5867" dirty="0"/>
              <a:t>Leakage Pathway through Wellbore</a:t>
            </a:r>
          </a:p>
        </p:txBody>
      </p:sp>
    </p:spTree>
    <p:extLst>
      <p:ext uri="{BB962C8B-B14F-4D97-AF65-F5344CB8AC3E}">
        <p14:creationId xmlns:p14="http://schemas.microsoft.com/office/powerpoint/2010/main" val="10589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9BAFA-1497-CEBE-2592-81906D2526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00" y="0"/>
            <a:ext cx="10972800" cy="89220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ROMs Design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DC6ADF8-B211-E56B-6B91-E34D64F8A5A7}"/>
              </a:ext>
            </a:extLst>
          </p:cNvPr>
          <p:cNvGraphicFramePr>
            <a:graphicFrameLocks noGrp="1"/>
          </p:cNvGraphicFramePr>
          <p:nvPr/>
        </p:nvGraphicFramePr>
        <p:xfrm>
          <a:off x="114896" y="843112"/>
          <a:ext cx="4116745" cy="485664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08301">
                  <a:extLst>
                    <a:ext uri="{9D8B030D-6E8A-4147-A177-3AD203B41FA5}">
                      <a16:colId xmlns:a16="http://schemas.microsoft.com/office/drawing/2014/main" val="4169106351"/>
                    </a:ext>
                  </a:extLst>
                </a:gridCol>
                <a:gridCol w="1608444">
                  <a:extLst>
                    <a:ext uri="{9D8B030D-6E8A-4147-A177-3AD203B41FA5}">
                      <a16:colId xmlns:a16="http://schemas.microsoft.com/office/drawing/2014/main" val="3600981995"/>
                    </a:ext>
                  </a:extLst>
                </a:gridCol>
              </a:tblGrid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Input Parameters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Values Ranges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39657216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Aquifer Depth (</a:t>
                      </a:r>
                      <a:r>
                        <a:rPr lang="en-US" sz="1500" i="1" dirty="0" err="1"/>
                        <a:t>D</a:t>
                      </a:r>
                      <a:r>
                        <a:rPr lang="en-US" sz="800" i="1" dirty="0" err="1"/>
                        <a:t>aq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3000 – 9000 (ft)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940639451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Reservoir Depth (</a:t>
                      </a:r>
                      <a:r>
                        <a:rPr lang="en-US" sz="1500" i="1" dirty="0" err="1"/>
                        <a:t>D</a:t>
                      </a:r>
                      <a:r>
                        <a:rPr lang="en-US" sz="800" i="1" dirty="0" err="1"/>
                        <a:t>res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200 – 2000 (ft)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804102229"/>
                  </a:ext>
                </a:extLst>
              </a:tr>
              <a:tr h="65010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Reservoir Pressure Multiplier (</a:t>
                      </a:r>
                      <a:r>
                        <a:rPr lang="en-US" sz="1500" i="1" dirty="0"/>
                        <a:t>P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1.0 – 1.2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11317385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Wellbore Permeability (</a:t>
                      </a:r>
                      <a:r>
                        <a:rPr lang="en-US" sz="1500" i="1" dirty="0" err="1"/>
                        <a:t>K</a:t>
                      </a:r>
                      <a:r>
                        <a:rPr lang="en-US" sz="800" i="1" dirty="0" err="1"/>
                        <a:t>wb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0.01 – 1000 (</a:t>
                      </a:r>
                      <a:r>
                        <a:rPr lang="en-US" sz="1500" dirty="0" err="1"/>
                        <a:t>mD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524329822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Porosity (</a:t>
                      </a:r>
                      <a:r>
                        <a:rPr lang="en-US" sz="1500" i="1" dirty="0">
                          <a:latin typeface="Symbol" panose="05050102010706020507" pitchFamily="18" charset="2"/>
                        </a:rPr>
                        <a:t>f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0.09 – 0.33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028696081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Water Saturation (</a:t>
                      </a:r>
                      <a:r>
                        <a:rPr lang="en-US" sz="1500" i="1" dirty="0" err="1"/>
                        <a:t>S</a:t>
                      </a:r>
                      <a:r>
                        <a:rPr lang="en-US" sz="800" i="1" dirty="0" err="1"/>
                        <a:t>w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0.15 – 0.5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616874756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Z_H</a:t>
                      </a:r>
                      <a:r>
                        <a:rPr lang="en-US" sz="800" dirty="0"/>
                        <a:t>2</a:t>
                      </a:r>
                      <a:endParaRPr lang="en-US" sz="15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 – 0.65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355536142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Z_C</a:t>
                      </a:r>
                      <a:r>
                        <a:rPr lang="en-US" sz="800" dirty="0"/>
                        <a:t>1</a:t>
                      </a:r>
                      <a:endParaRPr lang="en-US" sz="15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0.1 – 0.35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801473085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Z_C</a:t>
                      </a:r>
                      <a:r>
                        <a:rPr lang="en-US" sz="800" dirty="0"/>
                        <a:t>4</a:t>
                      </a:r>
                      <a:endParaRPr lang="en-US" sz="15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0.01 – 0.1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112917593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Z_C</a:t>
                      </a:r>
                      <a:r>
                        <a:rPr lang="en-US" sz="800" dirty="0"/>
                        <a:t>7+</a:t>
                      </a:r>
                      <a:endParaRPr lang="en-US" sz="1500" dirty="0"/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0.03 – 0.75 (</a:t>
                      </a:r>
                      <a:r>
                        <a:rPr lang="en-US" sz="1500" i="1" dirty="0"/>
                        <a:t>/</a:t>
                      </a:r>
                      <a:r>
                        <a:rPr lang="en-US" sz="1500" dirty="0"/>
                        <a:t>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11694845"/>
                  </a:ext>
                </a:extLst>
              </a:tr>
              <a:tr h="3824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Reservoir Volume Ratio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1, 10, 100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1545914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885F39-0A1A-B2A7-B790-57FB5D0B247A}"/>
              </a:ext>
            </a:extLst>
          </p:cNvPr>
          <p:cNvGraphicFramePr>
            <a:graphicFrameLocks noGrp="1"/>
          </p:cNvGraphicFramePr>
          <p:nvPr/>
        </p:nvGraphicFramePr>
        <p:xfrm>
          <a:off x="7681025" y="843112"/>
          <a:ext cx="4116745" cy="491079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116745">
                  <a:extLst>
                    <a:ext uri="{9D8B030D-6E8A-4147-A177-3AD203B41FA5}">
                      <a16:colId xmlns:a16="http://schemas.microsoft.com/office/drawing/2014/main" val="224832777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Output Parameters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69848950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hydrogen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liquid</a:t>
                      </a:r>
                      <a:r>
                        <a:rPr lang="en-US" sz="1300" dirty="0"/>
                        <a:t> phase (XMF_1)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44476478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hydrogen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gas</a:t>
                      </a:r>
                      <a:r>
                        <a:rPr lang="en-US" sz="1300" dirty="0"/>
                        <a:t> phase (YMF_1)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7217085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C1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liquid</a:t>
                      </a:r>
                      <a:r>
                        <a:rPr lang="en-US" sz="1300" dirty="0"/>
                        <a:t> phase (XMF_2)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257416662"/>
                  </a:ext>
                </a:extLst>
              </a:tr>
              <a:tr h="35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C1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gas</a:t>
                      </a:r>
                      <a:r>
                        <a:rPr lang="en-US" sz="1300" dirty="0"/>
                        <a:t> phase (YMF_2)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23471404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C4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liquid</a:t>
                      </a:r>
                      <a:r>
                        <a:rPr lang="en-US" sz="1300" dirty="0"/>
                        <a:t> phase (XMF_3)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863977151"/>
                  </a:ext>
                </a:extLst>
              </a:tr>
              <a:tr h="35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C4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gas</a:t>
                      </a:r>
                      <a:r>
                        <a:rPr lang="en-US" sz="1300" dirty="0"/>
                        <a:t> phase (YMF_3)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131449097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C7+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liquid</a:t>
                      </a:r>
                      <a:r>
                        <a:rPr lang="en-US" sz="1300" dirty="0"/>
                        <a:t> phase (XMF_4)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84219493"/>
                  </a:ext>
                </a:extLst>
              </a:tr>
              <a:tr h="35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Mole fraction of </a:t>
                      </a:r>
                      <a:r>
                        <a:rPr lang="en-US" sz="1300" b="1" dirty="0"/>
                        <a:t>C7+</a:t>
                      </a:r>
                      <a:r>
                        <a:rPr lang="en-US" sz="1300" dirty="0"/>
                        <a:t> components in </a:t>
                      </a:r>
                      <a:r>
                        <a:rPr lang="en-US" sz="1300" b="1" dirty="0"/>
                        <a:t>gas</a:t>
                      </a:r>
                      <a:r>
                        <a:rPr lang="en-US" sz="1300" dirty="0"/>
                        <a:t> phase (YMF_4)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277257965"/>
                  </a:ext>
                </a:extLst>
              </a:tr>
              <a:tr h="3563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Oil in place mass (OIPM)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91866950"/>
                  </a:ext>
                </a:extLst>
              </a:tr>
              <a:tr h="35630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Gas in place mass (GIPM)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43543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A88060-B6D7-F024-4BF0-727524EDA742}"/>
              </a:ext>
            </a:extLst>
          </p:cNvPr>
          <p:cNvSpPr txBox="1"/>
          <p:nvPr/>
        </p:nvSpPr>
        <p:spPr>
          <a:xfrm>
            <a:off x="-335858" y="5760606"/>
            <a:ext cx="525192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 dirty="0">
                <a:latin typeface="Arial Narrow" panose="020B0606020202030204" pitchFamily="34" charset="0"/>
                <a:cs typeface="Times New Roman" panose="02020603050405020304" pitchFamily="18" charset="0"/>
              </a:rPr>
              <a:t>Simulation time = 1000 years (10 years step)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6A80E-3ACB-BC5F-6086-E56CEA94BD77}"/>
              </a:ext>
            </a:extLst>
          </p:cNvPr>
          <p:cNvGrpSpPr/>
          <p:nvPr/>
        </p:nvGrpSpPr>
        <p:grpSpPr>
          <a:xfrm>
            <a:off x="4614214" y="892208"/>
            <a:ext cx="2482169" cy="4597179"/>
            <a:chOff x="4211513" y="926289"/>
            <a:chExt cx="2290399" cy="34478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8065E-D639-C924-E235-FB7FC7BCB854}"/>
                </a:ext>
              </a:extLst>
            </p:cNvPr>
            <p:cNvSpPr/>
            <p:nvPr/>
          </p:nvSpPr>
          <p:spPr>
            <a:xfrm>
              <a:off x="4211515" y="926290"/>
              <a:ext cx="2290397" cy="41893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A17B1E-A258-3C9B-92CE-2E8B0CE0FF57}"/>
                </a:ext>
              </a:extLst>
            </p:cNvPr>
            <p:cNvSpPr/>
            <p:nvPr/>
          </p:nvSpPr>
          <p:spPr>
            <a:xfrm>
              <a:off x="4211514" y="1345223"/>
              <a:ext cx="2290397" cy="26157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36A272-DDFF-654B-3616-96160EE3EB65}"/>
                </a:ext>
              </a:extLst>
            </p:cNvPr>
            <p:cNvSpPr/>
            <p:nvPr/>
          </p:nvSpPr>
          <p:spPr>
            <a:xfrm>
              <a:off x="4211514" y="3960935"/>
              <a:ext cx="2290397" cy="4132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7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71837-E3E8-1974-75C1-91424C757D22}"/>
                </a:ext>
              </a:extLst>
            </p:cNvPr>
            <p:cNvSpPr txBox="1"/>
            <p:nvPr/>
          </p:nvSpPr>
          <p:spPr>
            <a:xfrm>
              <a:off x="4395423" y="926289"/>
              <a:ext cx="1922579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Aquifer ( 1 grid cell)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5256B2-3FEE-BE5D-3C3E-77AE1E8F3B13}"/>
                </a:ext>
              </a:extLst>
            </p:cNvPr>
            <p:cNvSpPr txBox="1"/>
            <p:nvPr/>
          </p:nvSpPr>
          <p:spPr>
            <a:xfrm>
              <a:off x="4211513" y="2468413"/>
              <a:ext cx="225273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solidFill>
                    <a:schemeClr val="bg1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Caprock ( 500 grid cells)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43B1E2-2E33-CE75-6742-4F07CD1CF802}"/>
                </a:ext>
              </a:extLst>
            </p:cNvPr>
            <p:cNvSpPr txBox="1"/>
            <p:nvPr/>
          </p:nvSpPr>
          <p:spPr>
            <a:xfrm>
              <a:off x="4297538" y="3982888"/>
              <a:ext cx="202046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dirty="0">
                  <a:latin typeface="Arial Narrow" panose="020B0606020202030204" pitchFamily="34" charset="0"/>
                  <a:cs typeface="Times New Roman" panose="02020603050405020304" pitchFamily="18" charset="0"/>
                </a:rPr>
                <a:t>Reservoir ( 1 grid cell)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78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DD789567-F5B0-4CAF-64EB-1F3FA62714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000" y="0"/>
            <a:ext cx="10972800" cy="892208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  <a:cs typeface="Times New Roman" panose="02020603050405020304" pitchFamily="18" charset="0"/>
              </a:rPr>
              <a:t>CNN model for Classification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5214F-7873-04BF-92E7-EC775FE7D160}"/>
              </a:ext>
            </a:extLst>
          </p:cNvPr>
          <p:cNvSpPr txBox="1"/>
          <p:nvPr/>
        </p:nvSpPr>
        <p:spPr>
          <a:xfrm>
            <a:off x="254000" y="2282511"/>
            <a:ext cx="5471160" cy="12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733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3000 Sample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733" dirty="0">
                <a:latin typeface="Arial Narrow" panose="020B0606020202030204" pitchFamily="34" charset="0"/>
                <a:cs typeface="Times New Roman" panose="02020603050405020304" pitchFamily="18" charset="0"/>
              </a:rPr>
              <a:t>Data Shape (3000, 101, 9)</a:t>
            </a:r>
            <a:endParaRPr lang="en-US" sz="3733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27C62-DB62-3536-FD00-7DB839DE1F30}"/>
              </a:ext>
            </a:extLst>
          </p:cNvPr>
          <p:cNvSpPr txBox="1"/>
          <p:nvPr/>
        </p:nvSpPr>
        <p:spPr>
          <a:xfrm>
            <a:off x="8163560" y="1728732"/>
            <a:ext cx="1894840" cy="6601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3733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3EED7D-F461-C59A-7724-6E5635D2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256" y="2674126"/>
            <a:ext cx="5179744" cy="8005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D4FC3F-E445-3F3C-0F0B-30A125707149}"/>
              </a:ext>
            </a:extLst>
          </p:cNvPr>
          <p:cNvSpPr txBox="1"/>
          <p:nvPr/>
        </p:nvSpPr>
        <p:spPr>
          <a:xfrm>
            <a:off x="7320281" y="3561949"/>
            <a:ext cx="4221695" cy="124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733" dirty="0">
                <a:latin typeface="Arial Narrow" panose="020B0606020202030204" pitchFamily="34" charset="0"/>
                <a:cs typeface="Times New Roman" panose="02020603050405020304" pitchFamily="18" charset="0"/>
              </a:rPr>
              <a:t>loss: 0.0024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3733" dirty="0">
                <a:latin typeface="Arial Narrow" panose="020B0606020202030204" pitchFamily="34" charset="0"/>
                <a:cs typeface="Times New Roman" panose="02020603050405020304" pitchFamily="18" charset="0"/>
              </a:rPr>
              <a:t>accuracy: 0.9987</a:t>
            </a:r>
          </a:p>
        </p:txBody>
      </p:sp>
    </p:spTree>
    <p:extLst>
      <p:ext uri="{BB962C8B-B14F-4D97-AF65-F5344CB8AC3E}">
        <p14:creationId xmlns:p14="http://schemas.microsoft.com/office/powerpoint/2010/main" val="356896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2046D-E43E-4AFC-F113-0B5EF47157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" y="60960"/>
            <a:ext cx="10972800" cy="892208"/>
          </a:xfrm>
        </p:spPr>
        <p:txBody>
          <a:bodyPr/>
          <a:lstStyle/>
          <a:p>
            <a:r>
              <a:rPr lang="en-US" dirty="0"/>
              <a:t>LSTM Models for Regression (Fully LSTM)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1251-A5EB-61A4-308C-DEBD0754FADE}"/>
              </a:ext>
            </a:extLst>
          </p:cNvPr>
          <p:cNvSpPr txBox="1"/>
          <p:nvPr/>
        </p:nvSpPr>
        <p:spPr>
          <a:xfrm>
            <a:off x="0" y="667940"/>
            <a:ext cx="5308600" cy="456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F6215D-38C2-4072-7BBA-E98AEF203CB0}"/>
              </a:ext>
            </a:extLst>
          </p:cNvPr>
          <p:cNvSpPr/>
          <p:nvPr/>
        </p:nvSpPr>
        <p:spPr>
          <a:xfrm>
            <a:off x="275907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65A45-2CC3-9BB4-3989-4CA6FF11D1FB}"/>
              </a:ext>
            </a:extLst>
          </p:cNvPr>
          <p:cNvSpPr txBox="1"/>
          <p:nvPr/>
        </p:nvSpPr>
        <p:spPr>
          <a:xfrm>
            <a:off x="71121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1: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DD342-F486-E5D6-4927-AFA445E78D51}"/>
              </a:ext>
            </a:extLst>
          </p:cNvPr>
          <p:cNvSpPr/>
          <p:nvPr/>
        </p:nvSpPr>
        <p:spPr>
          <a:xfrm>
            <a:off x="1418907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F3548-F305-1BE7-9E5E-87F194C45E9E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641667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04D1-D9F4-9735-C1F5-20C6313FE304}"/>
              </a:ext>
            </a:extLst>
          </p:cNvPr>
          <p:cNvSpPr txBox="1"/>
          <p:nvPr/>
        </p:nvSpPr>
        <p:spPr>
          <a:xfrm>
            <a:off x="115195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2: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C13C7-1BDD-EE81-5E4F-FEF81F563F3C}"/>
              </a:ext>
            </a:extLst>
          </p:cNvPr>
          <p:cNvSpPr/>
          <p:nvPr/>
        </p:nvSpPr>
        <p:spPr>
          <a:xfrm>
            <a:off x="2523555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C28929-1205-2E93-9ED8-48B9674C2F29}"/>
              </a:ext>
            </a:extLst>
          </p:cNvPr>
          <p:cNvSpPr/>
          <p:nvPr/>
        </p:nvSpPr>
        <p:spPr>
          <a:xfrm>
            <a:off x="3636075" y="129707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9AC1D-971D-952F-A518-497B7A6FA8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889315" y="1479955"/>
            <a:ext cx="74676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688FC-97E2-7DFE-6E26-936008BA78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784667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1DE03-E31D-F904-966D-51B92729942D}"/>
              </a:ext>
            </a:extLst>
          </p:cNvPr>
          <p:cNvSpPr txBox="1"/>
          <p:nvPr/>
        </p:nvSpPr>
        <p:spPr>
          <a:xfrm>
            <a:off x="2249235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3: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4F8F8-D58D-C25C-6434-FAED2425BC9F}"/>
              </a:ext>
            </a:extLst>
          </p:cNvPr>
          <p:cNvSpPr txBox="1"/>
          <p:nvPr/>
        </p:nvSpPr>
        <p:spPr>
          <a:xfrm>
            <a:off x="339223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4: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6B9FD-1615-92D3-369B-199777690532}"/>
              </a:ext>
            </a:extLst>
          </p:cNvPr>
          <p:cNvSpPr/>
          <p:nvPr/>
        </p:nvSpPr>
        <p:spPr>
          <a:xfrm>
            <a:off x="4664776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85DE7-BE5F-B632-B913-E0EE2F2B9870}"/>
              </a:ext>
            </a:extLst>
          </p:cNvPr>
          <p:cNvSpPr/>
          <p:nvPr/>
        </p:nvSpPr>
        <p:spPr>
          <a:xfrm>
            <a:off x="5807776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EF441-00A9-D7DB-C15E-356D824228CF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5030536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DD71BC4-D0D4-3683-C5DF-499E3D863B9C}"/>
              </a:ext>
            </a:extLst>
          </p:cNvPr>
          <p:cNvSpPr/>
          <p:nvPr/>
        </p:nvSpPr>
        <p:spPr>
          <a:xfrm>
            <a:off x="6912424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A1C053-308F-E41F-76C2-9BAFF37C056B}"/>
              </a:ext>
            </a:extLst>
          </p:cNvPr>
          <p:cNvSpPr/>
          <p:nvPr/>
        </p:nvSpPr>
        <p:spPr>
          <a:xfrm>
            <a:off x="8024944" y="129707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94929-37AE-675E-6D95-14F66CE3596E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7278184" y="1479955"/>
            <a:ext cx="74676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A35D29-3F91-4487-AC9A-02DE7E8CE3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6173536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9559F-7EF0-C175-EAEF-5F2248ADA79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001835" y="1479955"/>
            <a:ext cx="662941" cy="7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37DBD-D59D-7EEC-E0A0-1A557F6AD3FA}"/>
              </a:ext>
            </a:extLst>
          </p:cNvPr>
          <p:cNvSpPr txBox="1"/>
          <p:nvPr/>
        </p:nvSpPr>
        <p:spPr>
          <a:xfrm>
            <a:off x="5524434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6: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BFEC0-4E56-F790-10D2-51C5E5ECE7E7}"/>
              </a:ext>
            </a:extLst>
          </p:cNvPr>
          <p:cNvSpPr txBox="1"/>
          <p:nvPr/>
        </p:nvSpPr>
        <p:spPr>
          <a:xfrm>
            <a:off x="4413570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5: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86773-FAD7-752A-BCFB-593CC0A825D1}"/>
              </a:ext>
            </a:extLst>
          </p:cNvPr>
          <p:cNvSpPr txBox="1"/>
          <p:nvPr/>
        </p:nvSpPr>
        <p:spPr>
          <a:xfrm>
            <a:off x="6577905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7: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L2(5e-4)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15FD9-EB2C-3E6F-A4BB-2B2023C1CC38}"/>
              </a:ext>
            </a:extLst>
          </p:cNvPr>
          <p:cNvSpPr txBox="1"/>
          <p:nvPr/>
        </p:nvSpPr>
        <p:spPr>
          <a:xfrm>
            <a:off x="7746865" y="1701071"/>
            <a:ext cx="1111567" cy="122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8: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1BD6EF-B045-5995-72A5-658BA58B65C2}"/>
              </a:ext>
            </a:extLst>
          </p:cNvPr>
          <p:cNvSpPr txBox="1"/>
          <p:nvPr/>
        </p:nvSpPr>
        <p:spPr>
          <a:xfrm>
            <a:off x="1291274" y="13030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AB089-F9C9-4C35-80C8-28850DF615B9}"/>
              </a:ext>
            </a:extLst>
          </p:cNvPr>
          <p:cNvSpPr txBox="1"/>
          <p:nvPr/>
        </p:nvSpPr>
        <p:spPr>
          <a:xfrm>
            <a:off x="2396398" y="12935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2FAAC-8CBF-265C-3484-4D23658A6BCF}"/>
              </a:ext>
            </a:extLst>
          </p:cNvPr>
          <p:cNvSpPr txBox="1"/>
          <p:nvPr/>
        </p:nvSpPr>
        <p:spPr>
          <a:xfrm>
            <a:off x="3510614" y="1290018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ECAA-AA6D-4805-7802-4F4CE5538EAA}"/>
              </a:ext>
            </a:extLst>
          </p:cNvPr>
          <p:cNvSpPr txBox="1"/>
          <p:nvPr/>
        </p:nvSpPr>
        <p:spPr>
          <a:xfrm>
            <a:off x="4543431" y="128860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038F3-8AFB-644C-9CDB-290D61D2BE50}"/>
              </a:ext>
            </a:extLst>
          </p:cNvPr>
          <p:cNvSpPr txBox="1"/>
          <p:nvPr/>
        </p:nvSpPr>
        <p:spPr>
          <a:xfrm>
            <a:off x="5685955" y="12979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A38CC-98C4-4614-2D25-9247C27A0A18}"/>
              </a:ext>
            </a:extLst>
          </p:cNvPr>
          <p:cNvSpPr txBox="1"/>
          <p:nvPr/>
        </p:nvSpPr>
        <p:spPr>
          <a:xfrm>
            <a:off x="6791079" y="12884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0F7AF-3567-BF6A-C49F-6106D11155DE}"/>
              </a:ext>
            </a:extLst>
          </p:cNvPr>
          <p:cNvSpPr txBox="1"/>
          <p:nvPr/>
        </p:nvSpPr>
        <p:spPr>
          <a:xfrm>
            <a:off x="7901247" y="1288026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280E0-16A4-50A1-B78B-129BC9C0951F}"/>
              </a:ext>
            </a:extLst>
          </p:cNvPr>
          <p:cNvSpPr txBox="1"/>
          <p:nvPr/>
        </p:nvSpPr>
        <p:spPr>
          <a:xfrm>
            <a:off x="71120" y="3360339"/>
            <a:ext cx="2848477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Compilation and Fit: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Optimizer: 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Nadam</a:t>
            </a:r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Loss:’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300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Size: 75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Split: 0.2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shuffle=True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verbose=True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F1A86BC-35C3-F260-5BE2-81D761DB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452" y="0"/>
            <a:ext cx="2756088" cy="195457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5287AE4-149E-5CAE-D40B-C2CCD556D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82" y="2064672"/>
            <a:ext cx="2756089" cy="195457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D119F4-B2E5-F078-01DD-6E4ED49C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451" y="4161947"/>
            <a:ext cx="2753892" cy="182212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0FEBE8-69A9-1A83-5EC5-2E81C2300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347" y="3429001"/>
            <a:ext cx="2692624" cy="171107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C09E7B4-4D45-9CF3-A449-CBAE1D25B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926" y="3429000"/>
            <a:ext cx="2451791" cy="15580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67001E6-ED45-BAA9-9BEA-D949C0B1D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820" y="5227861"/>
            <a:ext cx="2324789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0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2046D-E43E-4AFC-F113-0B5EF47157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" y="60960"/>
            <a:ext cx="10972800" cy="892208"/>
          </a:xfrm>
        </p:spPr>
        <p:txBody>
          <a:bodyPr/>
          <a:lstStyle/>
          <a:p>
            <a:r>
              <a:rPr lang="en-US" dirty="0"/>
              <a:t>LSTM Models for Regression (Fully LSTM)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1251-A5EB-61A4-308C-DEBD0754FADE}"/>
              </a:ext>
            </a:extLst>
          </p:cNvPr>
          <p:cNvSpPr txBox="1"/>
          <p:nvPr/>
        </p:nvSpPr>
        <p:spPr>
          <a:xfrm>
            <a:off x="0" y="667940"/>
            <a:ext cx="5308600" cy="4567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F6215D-38C2-4072-7BBA-E98AEF203CB0}"/>
              </a:ext>
            </a:extLst>
          </p:cNvPr>
          <p:cNvSpPr/>
          <p:nvPr/>
        </p:nvSpPr>
        <p:spPr>
          <a:xfrm>
            <a:off x="275907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65A45-2CC3-9BB4-3989-4CA6FF11D1FB}"/>
              </a:ext>
            </a:extLst>
          </p:cNvPr>
          <p:cNvSpPr txBox="1"/>
          <p:nvPr/>
        </p:nvSpPr>
        <p:spPr>
          <a:xfrm>
            <a:off x="71121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1: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DD342-F486-E5D6-4927-AFA445E78D51}"/>
              </a:ext>
            </a:extLst>
          </p:cNvPr>
          <p:cNvSpPr/>
          <p:nvPr/>
        </p:nvSpPr>
        <p:spPr>
          <a:xfrm>
            <a:off x="1418907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F3548-F305-1BE7-9E5E-87F194C45E9E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641667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04D1-D9F4-9735-C1F5-20C6313FE304}"/>
              </a:ext>
            </a:extLst>
          </p:cNvPr>
          <p:cNvSpPr txBox="1"/>
          <p:nvPr/>
        </p:nvSpPr>
        <p:spPr>
          <a:xfrm>
            <a:off x="115195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2: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C13C7-1BDD-EE81-5E4F-FEF81F563F3C}"/>
              </a:ext>
            </a:extLst>
          </p:cNvPr>
          <p:cNvSpPr/>
          <p:nvPr/>
        </p:nvSpPr>
        <p:spPr>
          <a:xfrm>
            <a:off x="2523555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C28929-1205-2E93-9ED8-48B9674C2F29}"/>
              </a:ext>
            </a:extLst>
          </p:cNvPr>
          <p:cNvSpPr/>
          <p:nvPr/>
        </p:nvSpPr>
        <p:spPr>
          <a:xfrm>
            <a:off x="3636075" y="129707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9AC1D-971D-952F-A518-497B7A6FA8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889315" y="1479955"/>
            <a:ext cx="74676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688FC-97E2-7DFE-6E26-936008BA78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784667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1DE03-E31D-F904-966D-51B92729942D}"/>
              </a:ext>
            </a:extLst>
          </p:cNvPr>
          <p:cNvSpPr txBox="1"/>
          <p:nvPr/>
        </p:nvSpPr>
        <p:spPr>
          <a:xfrm>
            <a:off x="2249235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3: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4F8F8-D58D-C25C-6434-FAED2425BC9F}"/>
              </a:ext>
            </a:extLst>
          </p:cNvPr>
          <p:cNvSpPr txBox="1"/>
          <p:nvPr/>
        </p:nvSpPr>
        <p:spPr>
          <a:xfrm>
            <a:off x="339223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4: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6B9FD-1615-92D3-369B-199777690532}"/>
              </a:ext>
            </a:extLst>
          </p:cNvPr>
          <p:cNvSpPr/>
          <p:nvPr/>
        </p:nvSpPr>
        <p:spPr>
          <a:xfrm>
            <a:off x="4664776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85DE7-BE5F-B632-B913-E0EE2F2B9870}"/>
              </a:ext>
            </a:extLst>
          </p:cNvPr>
          <p:cNvSpPr/>
          <p:nvPr/>
        </p:nvSpPr>
        <p:spPr>
          <a:xfrm>
            <a:off x="5807776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EF441-00A9-D7DB-C15E-356D824228CF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5030536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DD71BC4-D0D4-3683-C5DF-499E3D863B9C}"/>
              </a:ext>
            </a:extLst>
          </p:cNvPr>
          <p:cNvSpPr/>
          <p:nvPr/>
        </p:nvSpPr>
        <p:spPr>
          <a:xfrm>
            <a:off x="6912424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A1C053-308F-E41F-76C2-9BAFF37C056B}"/>
              </a:ext>
            </a:extLst>
          </p:cNvPr>
          <p:cNvSpPr/>
          <p:nvPr/>
        </p:nvSpPr>
        <p:spPr>
          <a:xfrm>
            <a:off x="8024944" y="129707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94929-37AE-675E-6D95-14F66CE3596E}"/>
              </a:ext>
            </a:extLst>
          </p:cNvPr>
          <p:cNvCxnSpPr>
            <a:stCxn id="19" idx="6"/>
            <a:endCxn id="20" idx="2"/>
          </p:cNvCxnSpPr>
          <p:nvPr/>
        </p:nvCxnSpPr>
        <p:spPr>
          <a:xfrm flipV="1">
            <a:off x="7278184" y="1479955"/>
            <a:ext cx="74676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A35D29-3F91-4487-AC9A-02DE7E8CE3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6173536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9559F-7EF0-C175-EAEF-5F2248ADA79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001835" y="1479955"/>
            <a:ext cx="662941" cy="7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37DBD-D59D-7EEC-E0A0-1A557F6AD3FA}"/>
              </a:ext>
            </a:extLst>
          </p:cNvPr>
          <p:cNvSpPr txBox="1"/>
          <p:nvPr/>
        </p:nvSpPr>
        <p:spPr>
          <a:xfrm>
            <a:off x="5524434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6: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BFEC0-4E56-F790-10D2-51C5E5ECE7E7}"/>
              </a:ext>
            </a:extLst>
          </p:cNvPr>
          <p:cNvSpPr txBox="1"/>
          <p:nvPr/>
        </p:nvSpPr>
        <p:spPr>
          <a:xfrm>
            <a:off x="4413570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5: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86773-FAD7-752A-BCFB-593CC0A825D1}"/>
              </a:ext>
            </a:extLst>
          </p:cNvPr>
          <p:cNvSpPr txBox="1"/>
          <p:nvPr/>
        </p:nvSpPr>
        <p:spPr>
          <a:xfrm>
            <a:off x="6577905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7: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15FD9-EB2C-3E6F-A4BB-2B2023C1CC38}"/>
              </a:ext>
            </a:extLst>
          </p:cNvPr>
          <p:cNvSpPr txBox="1"/>
          <p:nvPr/>
        </p:nvSpPr>
        <p:spPr>
          <a:xfrm>
            <a:off x="7746865" y="1701071"/>
            <a:ext cx="1111567" cy="1221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8: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1BD6EF-B045-5995-72A5-658BA58B65C2}"/>
              </a:ext>
            </a:extLst>
          </p:cNvPr>
          <p:cNvSpPr txBox="1"/>
          <p:nvPr/>
        </p:nvSpPr>
        <p:spPr>
          <a:xfrm>
            <a:off x="1291274" y="13030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AB089-F9C9-4C35-80C8-28850DF615B9}"/>
              </a:ext>
            </a:extLst>
          </p:cNvPr>
          <p:cNvSpPr txBox="1"/>
          <p:nvPr/>
        </p:nvSpPr>
        <p:spPr>
          <a:xfrm>
            <a:off x="2396398" y="12935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2FAAC-8CBF-265C-3484-4D23658A6BCF}"/>
              </a:ext>
            </a:extLst>
          </p:cNvPr>
          <p:cNvSpPr txBox="1"/>
          <p:nvPr/>
        </p:nvSpPr>
        <p:spPr>
          <a:xfrm>
            <a:off x="3510614" y="1290018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ECAA-AA6D-4805-7802-4F4CE5538EAA}"/>
              </a:ext>
            </a:extLst>
          </p:cNvPr>
          <p:cNvSpPr txBox="1"/>
          <p:nvPr/>
        </p:nvSpPr>
        <p:spPr>
          <a:xfrm>
            <a:off x="4543431" y="128860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038F3-8AFB-644C-9CDB-290D61D2BE50}"/>
              </a:ext>
            </a:extLst>
          </p:cNvPr>
          <p:cNvSpPr txBox="1"/>
          <p:nvPr/>
        </p:nvSpPr>
        <p:spPr>
          <a:xfrm>
            <a:off x="5685955" y="12979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A38CC-98C4-4614-2D25-9247C27A0A18}"/>
              </a:ext>
            </a:extLst>
          </p:cNvPr>
          <p:cNvSpPr txBox="1"/>
          <p:nvPr/>
        </p:nvSpPr>
        <p:spPr>
          <a:xfrm>
            <a:off x="6791079" y="12884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0F7AF-3567-BF6A-C49F-6106D11155DE}"/>
              </a:ext>
            </a:extLst>
          </p:cNvPr>
          <p:cNvSpPr txBox="1"/>
          <p:nvPr/>
        </p:nvSpPr>
        <p:spPr>
          <a:xfrm>
            <a:off x="7901247" y="1288026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280E0-16A4-50A1-B78B-129BC9C0951F}"/>
              </a:ext>
            </a:extLst>
          </p:cNvPr>
          <p:cNvSpPr txBox="1"/>
          <p:nvPr/>
        </p:nvSpPr>
        <p:spPr>
          <a:xfrm>
            <a:off x="71120" y="3360339"/>
            <a:ext cx="2848477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Compilation and Fit: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Optimizer: 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Nadam</a:t>
            </a:r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Loss:’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300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Size: 75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Split: 0.2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shuffle=True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verbose=True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F1EE9B0-5EA8-89A8-1C36-08FA6BC7C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74" y="83483"/>
            <a:ext cx="2412740" cy="17110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477034A-747B-8CBF-CE4D-7C7362FF2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671" y="1855114"/>
            <a:ext cx="2667451" cy="189171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B02F382-83CA-21A9-CEC5-923EC82CE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174" y="3927528"/>
            <a:ext cx="2624321" cy="173639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04CAA0-43D3-E7D0-DA3A-21EDA2D12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369" y="3467967"/>
            <a:ext cx="2324788" cy="147732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DA6A166-24F1-518C-38EF-1955F044A0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255" y="3396400"/>
            <a:ext cx="2421552" cy="153881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E0F204CE-4A42-A11F-4769-9990736C3A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2430" y="5056609"/>
            <a:ext cx="2235407" cy="142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A2046D-E43E-4AFC-F113-0B5EF47157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" y="60960"/>
            <a:ext cx="10972800" cy="892208"/>
          </a:xfrm>
        </p:spPr>
        <p:txBody>
          <a:bodyPr/>
          <a:lstStyle/>
          <a:p>
            <a:r>
              <a:rPr lang="en-US" dirty="0"/>
              <a:t>LSTM Models for Regression (LSTM-Dense Layers)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81251-A5EB-61A4-308C-DEBD0754FADE}"/>
              </a:ext>
            </a:extLst>
          </p:cNvPr>
          <p:cNvSpPr txBox="1"/>
          <p:nvPr/>
        </p:nvSpPr>
        <p:spPr>
          <a:xfrm>
            <a:off x="0" y="667941"/>
            <a:ext cx="5308600" cy="4573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067"/>
              </a:spcAft>
            </a:pPr>
            <a:r>
              <a:rPr lang="en-US" sz="24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F6215D-38C2-4072-7BBA-E98AEF203CB0}"/>
              </a:ext>
            </a:extLst>
          </p:cNvPr>
          <p:cNvSpPr/>
          <p:nvPr/>
        </p:nvSpPr>
        <p:spPr>
          <a:xfrm>
            <a:off x="275907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65A45-2CC3-9BB4-3989-4CA6FF11D1FB}"/>
              </a:ext>
            </a:extLst>
          </p:cNvPr>
          <p:cNvSpPr txBox="1"/>
          <p:nvPr/>
        </p:nvSpPr>
        <p:spPr>
          <a:xfrm>
            <a:off x="71121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1: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5DD342-F486-E5D6-4927-AFA445E78D51}"/>
              </a:ext>
            </a:extLst>
          </p:cNvPr>
          <p:cNvSpPr/>
          <p:nvPr/>
        </p:nvSpPr>
        <p:spPr>
          <a:xfrm>
            <a:off x="1418907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AF3548-F305-1BE7-9E5E-87F194C45E9E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641667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BB04D1-D9F4-9735-C1F5-20C6313FE304}"/>
              </a:ext>
            </a:extLst>
          </p:cNvPr>
          <p:cNvSpPr txBox="1"/>
          <p:nvPr/>
        </p:nvSpPr>
        <p:spPr>
          <a:xfrm>
            <a:off x="115195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2: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6C13C7-1BDD-EE81-5E4F-FEF81F563F3C}"/>
              </a:ext>
            </a:extLst>
          </p:cNvPr>
          <p:cNvSpPr/>
          <p:nvPr/>
        </p:nvSpPr>
        <p:spPr>
          <a:xfrm>
            <a:off x="2523555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C28929-1205-2E93-9ED8-48B9674C2F29}"/>
              </a:ext>
            </a:extLst>
          </p:cNvPr>
          <p:cNvSpPr/>
          <p:nvPr/>
        </p:nvSpPr>
        <p:spPr>
          <a:xfrm>
            <a:off x="3636075" y="129707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09AC1D-971D-952F-A518-497B7A6FA86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2889315" y="1479955"/>
            <a:ext cx="74676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3688FC-97E2-7DFE-6E26-936008BA783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1784667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51DE03-E31D-F904-966D-51B92729942D}"/>
              </a:ext>
            </a:extLst>
          </p:cNvPr>
          <p:cNvSpPr txBox="1"/>
          <p:nvPr/>
        </p:nvSpPr>
        <p:spPr>
          <a:xfrm>
            <a:off x="2249235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3: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LSTM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74F8F8-D58D-C25C-6434-FAED2425BC9F}"/>
              </a:ext>
            </a:extLst>
          </p:cNvPr>
          <p:cNvSpPr txBox="1"/>
          <p:nvPr/>
        </p:nvSpPr>
        <p:spPr>
          <a:xfrm>
            <a:off x="3392235" y="1746232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4: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86B9FD-1615-92D3-369B-199777690532}"/>
              </a:ext>
            </a:extLst>
          </p:cNvPr>
          <p:cNvSpPr/>
          <p:nvPr/>
        </p:nvSpPr>
        <p:spPr>
          <a:xfrm>
            <a:off x="4664776" y="1304831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85DE7-BE5F-B632-B913-E0EE2F2B9870}"/>
              </a:ext>
            </a:extLst>
          </p:cNvPr>
          <p:cNvSpPr/>
          <p:nvPr/>
        </p:nvSpPr>
        <p:spPr>
          <a:xfrm>
            <a:off x="5807776" y="1301320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2EF441-00A9-D7DB-C15E-356D824228CF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5030536" y="1484201"/>
            <a:ext cx="777240" cy="35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DD71BC4-D0D4-3683-C5DF-499E3D863B9C}"/>
              </a:ext>
            </a:extLst>
          </p:cNvPr>
          <p:cNvSpPr/>
          <p:nvPr/>
        </p:nvSpPr>
        <p:spPr>
          <a:xfrm>
            <a:off x="6912424" y="1300585"/>
            <a:ext cx="365760" cy="3657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A35D29-3F91-4487-AC9A-02DE7E8CE3EA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6173536" y="1483466"/>
            <a:ext cx="738888" cy="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F9559F-7EF0-C175-EAEF-5F2248ADA79D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>
            <a:off x="4001835" y="1479955"/>
            <a:ext cx="662941" cy="77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37DBD-D59D-7EEC-E0A0-1A557F6AD3FA}"/>
              </a:ext>
            </a:extLst>
          </p:cNvPr>
          <p:cNvSpPr txBox="1"/>
          <p:nvPr/>
        </p:nvSpPr>
        <p:spPr>
          <a:xfrm>
            <a:off x="5524434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6: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BFEC0-4E56-F790-10D2-51C5E5ECE7E7}"/>
              </a:ext>
            </a:extLst>
          </p:cNvPr>
          <p:cNvSpPr txBox="1"/>
          <p:nvPr/>
        </p:nvSpPr>
        <p:spPr>
          <a:xfrm>
            <a:off x="4413570" y="1739175"/>
            <a:ext cx="111156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5: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PReLU</a:t>
            </a:r>
            <a:endParaRPr lang="en-US" sz="14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BatchNorm</a:t>
            </a:r>
            <a:endParaRPr lang="en-US" sz="1467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86773-FAD7-752A-BCFB-593CC0A825D1}"/>
              </a:ext>
            </a:extLst>
          </p:cNvPr>
          <p:cNvSpPr txBox="1"/>
          <p:nvPr/>
        </p:nvSpPr>
        <p:spPr>
          <a:xfrm>
            <a:off x="6577905" y="1739175"/>
            <a:ext cx="1111567" cy="99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 7: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(</a:t>
            </a:r>
            <a:r>
              <a:rPr lang="en-US" sz="1467" b="1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L2(5e-5)</a:t>
            </a:r>
          </a:p>
          <a:p>
            <a:r>
              <a:rPr lang="en-US" sz="14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dropout=0.1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1BD6EF-B045-5995-72A5-658BA58B65C2}"/>
              </a:ext>
            </a:extLst>
          </p:cNvPr>
          <p:cNvSpPr txBox="1"/>
          <p:nvPr/>
        </p:nvSpPr>
        <p:spPr>
          <a:xfrm>
            <a:off x="1291274" y="13030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AB089-F9C9-4C35-80C8-28850DF615B9}"/>
              </a:ext>
            </a:extLst>
          </p:cNvPr>
          <p:cNvSpPr txBox="1"/>
          <p:nvPr/>
        </p:nvSpPr>
        <p:spPr>
          <a:xfrm>
            <a:off x="2396398" y="12935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B2FAAC-8CBF-265C-3484-4D23658A6BCF}"/>
              </a:ext>
            </a:extLst>
          </p:cNvPr>
          <p:cNvSpPr txBox="1"/>
          <p:nvPr/>
        </p:nvSpPr>
        <p:spPr>
          <a:xfrm>
            <a:off x="3510614" y="1290018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C7ECAA-AA6D-4805-7802-4F4CE5538EAA}"/>
              </a:ext>
            </a:extLst>
          </p:cNvPr>
          <p:cNvSpPr txBox="1"/>
          <p:nvPr/>
        </p:nvSpPr>
        <p:spPr>
          <a:xfrm>
            <a:off x="4543431" y="128860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8038F3-8AFB-644C-9CDB-290D61D2BE50}"/>
              </a:ext>
            </a:extLst>
          </p:cNvPr>
          <p:cNvSpPr txBox="1"/>
          <p:nvPr/>
        </p:nvSpPr>
        <p:spPr>
          <a:xfrm>
            <a:off x="5685955" y="1297944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A38CC-98C4-4614-2D25-9247C27A0A18}"/>
              </a:ext>
            </a:extLst>
          </p:cNvPr>
          <p:cNvSpPr txBox="1"/>
          <p:nvPr/>
        </p:nvSpPr>
        <p:spPr>
          <a:xfrm>
            <a:off x="6791079" y="1288403"/>
            <a:ext cx="6131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A280E0-16A4-50A1-B78B-129BC9C0951F}"/>
              </a:ext>
            </a:extLst>
          </p:cNvPr>
          <p:cNvSpPr txBox="1"/>
          <p:nvPr/>
        </p:nvSpPr>
        <p:spPr>
          <a:xfrm>
            <a:off x="71120" y="3360339"/>
            <a:ext cx="2848477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b="1" u="sng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Compilation and Fit: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Optimizer: 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Nadam</a:t>
            </a:r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Rate: 0.001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Loss:’</a:t>
            </a:r>
            <a:r>
              <a:rPr lang="en-US" sz="1867" dirty="0" err="1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US" sz="1867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Epochs: 300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Size: 75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Split: 0.2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shuffle=True</a:t>
            </a:r>
          </a:p>
          <a:p>
            <a:r>
              <a:rPr lang="en-US" sz="1867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verbose=True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294A33-9C0C-A69C-6605-4989401AA806}"/>
              </a:ext>
            </a:extLst>
          </p:cNvPr>
          <p:cNvSpPr/>
          <p:nvPr/>
        </p:nvSpPr>
        <p:spPr>
          <a:xfrm>
            <a:off x="3392235" y="1156109"/>
            <a:ext cx="3977235" cy="6069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0CBE04-77E6-650E-6A47-C3DDD1301B50}"/>
              </a:ext>
            </a:extLst>
          </p:cNvPr>
          <p:cNvSpPr txBox="1"/>
          <p:nvPr/>
        </p:nvSpPr>
        <p:spPr>
          <a:xfrm>
            <a:off x="4819160" y="665196"/>
            <a:ext cx="1783649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33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Dense Layers</a:t>
            </a:r>
            <a:endParaRPr lang="en-US" sz="2133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6A33F0B-4481-5254-4D9E-5DEFCE04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949" y="667941"/>
            <a:ext cx="2496504" cy="17704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D617BF3-1005-706F-3F75-48021E74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951" y="2608590"/>
            <a:ext cx="2496503" cy="177047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E54E14-7629-457E-3595-1CA6D4AE3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951" y="4547004"/>
            <a:ext cx="2496503" cy="165182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F2C28D1-2FB7-9658-0125-128E47E57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792" y="3353281"/>
            <a:ext cx="2725401" cy="173190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E2AB599-FD71-23DE-9E12-B2DD3A578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9315" y="3353281"/>
            <a:ext cx="2725403" cy="17319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17CF87B5-1B27-D358-6334-374D2CFB6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036" y="5145219"/>
            <a:ext cx="2599377" cy="16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55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Widescreen</PresentationFormat>
  <Paragraphs>246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Acumin Pro</vt:lpstr>
      <vt:lpstr>Arial</vt:lpstr>
      <vt:lpstr>Arial Narrow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Malki, Mohamed Lamine</dc:creator>
  <cp:lastModifiedBy>Malki, Mohamed Lamine</cp:lastModifiedBy>
  <cp:revision>1</cp:revision>
  <dcterms:created xsi:type="dcterms:W3CDTF">2023-11-15T20:42:32Z</dcterms:created>
  <dcterms:modified xsi:type="dcterms:W3CDTF">2023-11-15T20:43:02Z</dcterms:modified>
</cp:coreProperties>
</file>