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Playfair Display"/>
      <p:regular r:id="rId13"/>
      <p:bold r:id="rId14"/>
      <p:italic r:id="rId15"/>
      <p:boldItalic r:id="rId16"/>
    </p:embeddedFont>
    <p:embeddedFont>
      <p:font typeface="Montserrat"/>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DEAT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C8A477-1CDD-4203-81B6-37BE447F66AC}">
  <a:tblStyle styleId="{0AC8A477-1CDD-4203-81B6-37BE447F66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4.xml"/><Relationship Id="rId22" Type="http://schemas.openxmlformats.org/officeDocument/2006/relationships/font" Target="fonts/Oswald-bold.fntdata"/><Relationship Id="rId10" Type="http://schemas.openxmlformats.org/officeDocument/2006/relationships/slide" Target="slides/slide3.xml"/><Relationship Id="rId21" Type="http://schemas.openxmlformats.org/officeDocument/2006/relationships/font" Target="fonts/Oswald-regular.fntdata"/><Relationship Id="rId13" Type="http://schemas.openxmlformats.org/officeDocument/2006/relationships/font" Target="fonts/PlayfairDisplay-regular.fntdata"/><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Montserrat-regular.fntdata"/><Relationship Id="rId16" Type="http://schemas.openxmlformats.org/officeDocument/2006/relationships/font" Target="fonts/PlayfairDisplay-boldItalic.fntdata"/><Relationship Id="rId5" Type="http://schemas.openxmlformats.org/officeDocument/2006/relationships/commentAuthors" Target="commentAuthors.xml"/><Relationship Id="rId19" Type="http://schemas.openxmlformats.org/officeDocument/2006/relationships/font" Target="fonts/Montserrat-italic.fntdata"/><Relationship Id="rId6" Type="http://schemas.openxmlformats.org/officeDocument/2006/relationships/slideMaster" Target="slideMasters/slideMaster1.xml"/><Relationship Id="rId18" Type="http://schemas.openxmlformats.org/officeDocument/2006/relationships/font" Target="fonts/Montserrat-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9T04:19:04.628">
    <p:pos x="6000" y="0"/>
    <p:text>Nuestro objetivo inicial es poder tener una venta que satisfaga la problemática de los estudiantes actualmente y esa es tener claro que sala están desocupadas en que horario, para que ellos puedan estudiar con mayor libertad en los tiempos muertos o ventanas como se les llama.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2-19T04:22:44.340">
    <p:pos x="6000" y="0"/>
    <p:text>La solución aunque sencilla, es algo que aun no se implementado. Es tener una ventana tipo marcador de turnos como se encuentra uno en hospitales, supermercados, etc, pero combinado con el horario de las salas, entonces esta pantalla sera quizás de mostrar la hora del bloque y ademas del nombre de la clase o si esta disponible para su uso.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19T04:42:53.939">
    <p:pos x="6000" y="0"/>
    <p:text>Nuestro mercado aunque con centrado actualmente en la universidad apuntamos aquellas empresas de oficinas donde manegen varias salas de conferencias, esto ya que hasta la actualidad no tenemos un competidor y son las mismas empresas las que deben tener una gestión interna y manual de los horarios de cada sala.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2-19T04:47:31.679">
    <p:pos x="6000" y="0"/>
    <p:text>Estos serias los costos fijos por cada disposito, y aunque tengamos un prototipo no le puede decir las horas trabajadas ya que eso varia según el horario de la sala a gestionar, y por eso mismo la mano de obra es tan grande en comparación a los instrumentos, porque somos nosotros los que tenemos que comprimir todo y crear un algoritmo automático a traves de solo un horario.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fc93ed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fc93ed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fc93edf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fc93edf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fc93edf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fc93edf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5efd94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5efd94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jp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p:nvPr/>
        </p:nvSpPr>
        <p:spPr>
          <a:xfrm>
            <a:off x="8191025" y="1900"/>
            <a:ext cx="953100" cy="51435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59" name="Google Shape;59;p13"/>
          <p:cNvSpPr txBox="1"/>
          <p:nvPr>
            <p:ph type="ctrTitle"/>
          </p:nvPr>
        </p:nvSpPr>
        <p:spPr>
          <a:xfrm>
            <a:off x="4375350" y="212750"/>
            <a:ext cx="3150000" cy="1817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i="1" lang="es" sz="5520">
                <a:solidFill>
                  <a:srgbClr val="000000"/>
                </a:solidFill>
              </a:rPr>
              <a:t>d</a:t>
            </a:r>
            <a:r>
              <a:rPr i="1" lang="es" sz="5520">
                <a:solidFill>
                  <a:srgbClr val="000000"/>
                </a:solidFill>
              </a:rPr>
              <a:t>e                     </a:t>
            </a:r>
            <a:r>
              <a:rPr b="1" i="1" lang="es" sz="5520">
                <a:solidFill>
                  <a:srgbClr val="000000"/>
                </a:solidFill>
              </a:rPr>
              <a:t>sistemas</a:t>
            </a:r>
            <a:endParaRPr b="1" i="1" sz="5520">
              <a:solidFill>
                <a:srgbClr val="000000"/>
              </a:solidFill>
            </a:endParaRPr>
          </a:p>
        </p:txBody>
      </p:sp>
      <p:sp>
        <p:nvSpPr>
          <p:cNvPr id="60" name="Google Shape;60;p13"/>
          <p:cNvSpPr txBox="1"/>
          <p:nvPr>
            <p:ph idx="1" type="subTitle"/>
          </p:nvPr>
        </p:nvSpPr>
        <p:spPr>
          <a:xfrm>
            <a:off x="405950" y="3803575"/>
            <a:ext cx="3049500" cy="79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Celeste Sarmento       </a:t>
            </a:r>
            <a:endParaRPr/>
          </a:p>
        </p:txBody>
      </p:sp>
      <p:sp>
        <p:nvSpPr>
          <p:cNvPr id="61" name="Google Shape;61;p13"/>
          <p:cNvSpPr txBox="1"/>
          <p:nvPr>
            <p:ph type="ctrTitle"/>
          </p:nvPr>
        </p:nvSpPr>
        <p:spPr>
          <a:xfrm>
            <a:off x="0" y="576350"/>
            <a:ext cx="4572000" cy="1090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SzPts val="990"/>
              <a:buNone/>
            </a:pPr>
            <a:r>
              <a:rPr i="1" lang="es" sz="5320">
                <a:solidFill>
                  <a:srgbClr val="000000"/>
                </a:solidFill>
              </a:rPr>
              <a:t> Arquitectura</a:t>
            </a:r>
            <a:endParaRPr b="1" i="1" sz="5320">
              <a:solidFill>
                <a:srgbClr val="000000"/>
              </a:solidFill>
            </a:endParaRPr>
          </a:p>
        </p:txBody>
      </p:sp>
      <p:sp>
        <p:nvSpPr>
          <p:cNvPr id="62" name="Google Shape;62;p13"/>
          <p:cNvSpPr txBox="1"/>
          <p:nvPr>
            <p:ph idx="1" type="subTitle"/>
          </p:nvPr>
        </p:nvSpPr>
        <p:spPr>
          <a:xfrm>
            <a:off x="3455450" y="3803575"/>
            <a:ext cx="5338800" cy="792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s"/>
              <a:t>Misael Gallardo      </a:t>
            </a:r>
            <a:endParaRPr/>
          </a:p>
        </p:txBody>
      </p:sp>
      <p:sp>
        <p:nvSpPr>
          <p:cNvPr id="63" name="Google Shape;63;p13"/>
          <p:cNvSpPr/>
          <p:nvPr/>
        </p:nvSpPr>
        <p:spPr>
          <a:xfrm>
            <a:off x="4286400" y="3803475"/>
            <a:ext cx="43800" cy="7926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64" name="Google Shape;64;p13"/>
          <p:cNvSpPr/>
          <p:nvPr/>
        </p:nvSpPr>
        <p:spPr>
          <a:xfrm>
            <a:off x="4320500" y="3803575"/>
            <a:ext cx="33900" cy="792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25" y="0"/>
            <a:ext cx="9144000" cy="119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0" name="Google Shape;70;p14"/>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20"/>
              <a:t>¿Cual es problema? Disponibilidad de salas para estudiantes</a:t>
            </a:r>
            <a:endParaRPr sz="2320"/>
          </a:p>
        </p:txBody>
      </p:sp>
      <p:sp>
        <p:nvSpPr>
          <p:cNvPr id="71" name="Google Shape;71;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Se logra </a:t>
            </a:r>
            <a:r>
              <a:rPr lang="es"/>
              <a:t>observar</a:t>
            </a:r>
            <a:r>
              <a:rPr lang="es"/>
              <a:t> que los estudiantes de la carrera de </a:t>
            </a:r>
            <a:r>
              <a:rPr lang="es"/>
              <a:t>ingeniería</a:t>
            </a:r>
            <a:r>
              <a:rPr lang="es"/>
              <a:t> civil de ciencias de la informatica y computacion ocupan distintas salas para </a:t>
            </a:r>
            <a:r>
              <a:rPr lang="es"/>
              <a:t>llevar</a:t>
            </a:r>
            <a:r>
              <a:rPr lang="es"/>
              <a:t> acabado </a:t>
            </a:r>
            <a:r>
              <a:rPr lang="es"/>
              <a:t>sesiones</a:t>
            </a:r>
            <a:r>
              <a:rPr lang="es"/>
              <a:t> de estudio </a:t>
            </a:r>
            <a:r>
              <a:rPr lang="es"/>
              <a:t>autónomos</a:t>
            </a:r>
            <a:r>
              <a:rPr lang="es"/>
              <a:t> debido que la sala </a:t>
            </a:r>
            <a:r>
              <a:rPr lang="es"/>
              <a:t>asignada</a:t>
            </a:r>
            <a:r>
              <a:rPr lang="es"/>
              <a:t> a los estudiantes actualmente no da </a:t>
            </a:r>
            <a:r>
              <a:rPr lang="es"/>
              <a:t>abasto</a:t>
            </a:r>
            <a:r>
              <a:rPr lang="es"/>
              <a:t> para la cantidad de </a:t>
            </a:r>
            <a:r>
              <a:rPr lang="es"/>
              <a:t>alumnos</a:t>
            </a:r>
            <a:r>
              <a:rPr lang="es"/>
              <a:t> matriculados. El problema recae que el los estudiantes no sabes que salen </a:t>
            </a:r>
            <a:r>
              <a:rPr lang="es"/>
              <a:t>están</a:t>
            </a:r>
            <a:r>
              <a:rPr lang="es"/>
              <a:t> disponibles y menos hasta que hora por lo que </a:t>
            </a:r>
            <a:r>
              <a:rPr lang="es"/>
              <a:t>a veces</a:t>
            </a:r>
            <a:r>
              <a:rPr lang="es"/>
              <a:t> llega un profesor y terminar emigrando a otra sala cercana que se observe </a:t>
            </a:r>
            <a:r>
              <a:rPr lang="es"/>
              <a:t>desocupada</a:t>
            </a:r>
            <a:r>
              <a:rPr lang="es"/>
              <a:t>.</a:t>
            </a:r>
            <a:endParaRPr/>
          </a:p>
        </p:txBody>
      </p:sp>
      <p:sp>
        <p:nvSpPr>
          <p:cNvPr id="72" name="Google Shape;72;p14"/>
          <p:cNvSpPr/>
          <p:nvPr/>
        </p:nvSpPr>
        <p:spPr>
          <a:xfrm>
            <a:off x="-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3" name="Google Shape;73;p14"/>
          <p:cNvSpPr/>
          <p:nvPr/>
        </p:nvSpPr>
        <p:spPr>
          <a:xfrm>
            <a:off x="88452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25" y="0"/>
            <a:ext cx="9144000" cy="119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9" name="Google Shape;79;p15"/>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¿Como solucionar el problema?</a:t>
            </a:r>
            <a:endParaRPr/>
          </a:p>
        </p:txBody>
      </p:sp>
      <p:sp>
        <p:nvSpPr>
          <p:cNvPr id="80" name="Google Shape;80;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Se </a:t>
            </a:r>
            <a:r>
              <a:rPr lang="es"/>
              <a:t>ideó</a:t>
            </a:r>
            <a:r>
              <a:rPr lang="es"/>
              <a:t> un </a:t>
            </a:r>
            <a:r>
              <a:rPr lang="es"/>
              <a:t>dispositivo</a:t>
            </a:r>
            <a:r>
              <a:rPr lang="es"/>
              <a:t> </a:t>
            </a:r>
            <a:r>
              <a:rPr lang="es"/>
              <a:t>electrónico</a:t>
            </a:r>
            <a:r>
              <a:rPr lang="es"/>
              <a:t> que administra las clases de una sala mostrando cada hora si esta </a:t>
            </a:r>
            <a:r>
              <a:rPr lang="es"/>
              <a:t>está</a:t>
            </a:r>
            <a:r>
              <a:rPr lang="es"/>
              <a:t> ocupada o si </a:t>
            </a:r>
            <a:r>
              <a:rPr lang="es"/>
              <a:t>está</a:t>
            </a:r>
            <a:r>
              <a:rPr lang="es"/>
              <a:t> disponible para que un estudiante puede </a:t>
            </a:r>
            <a:r>
              <a:rPr lang="es"/>
              <a:t>reservar</a:t>
            </a:r>
            <a:r>
              <a:rPr lang="es"/>
              <a:t>, con una tarjeta de reserva y que el </a:t>
            </a:r>
            <a:r>
              <a:rPr lang="es"/>
              <a:t>dispositivo</a:t>
            </a:r>
            <a:r>
              <a:rPr lang="es"/>
              <a:t> muestre que la sala fue reservada por tal alumno.</a:t>
            </a:r>
            <a:endParaRPr/>
          </a:p>
        </p:txBody>
      </p:sp>
      <p:sp>
        <p:nvSpPr>
          <p:cNvPr id="81" name="Google Shape;81;p15"/>
          <p:cNvSpPr/>
          <p:nvPr/>
        </p:nvSpPr>
        <p:spPr>
          <a:xfrm>
            <a:off x="-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82" name="Google Shape;82;p15"/>
          <p:cNvSpPr/>
          <p:nvPr/>
        </p:nvSpPr>
        <p:spPr>
          <a:xfrm>
            <a:off x="88452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83" name="Google Shape;83;p15"/>
          <p:cNvPicPr preferRelativeResize="0"/>
          <p:nvPr/>
        </p:nvPicPr>
        <p:blipFill>
          <a:blip r:embed="rId4">
            <a:alphaModFix/>
          </a:blip>
          <a:stretch>
            <a:fillRect/>
          </a:stretch>
        </p:blipFill>
        <p:spPr>
          <a:xfrm>
            <a:off x="414713" y="2692925"/>
            <a:ext cx="2847975" cy="1600200"/>
          </a:xfrm>
          <a:prstGeom prst="rect">
            <a:avLst/>
          </a:prstGeom>
          <a:noFill/>
          <a:ln>
            <a:noFill/>
          </a:ln>
        </p:spPr>
      </p:pic>
      <p:pic>
        <p:nvPicPr>
          <p:cNvPr id="84" name="Google Shape;84;p15"/>
          <p:cNvPicPr preferRelativeResize="0"/>
          <p:nvPr/>
        </p:nvPicPr>
        <p:blipFill>
          <a:blip r:embed="rId5">
            <a:alphaModFix/>
          </a:blip>
          <a:stretch>
            <a:fillRect/>
          </a:stretch>
        </p:blipFill>
        <p:spPr>
          <a:xfrm>
            <a:off x="5062050" y="2692925"/>
            <a:ext cx="3243550" cy="1875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25" y="0"/>
            <a:ext cx="9144000" cy="119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90" name="Google Shape;90;p16"/>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¿Mercado?</a:t>
            </a:r>
            <a:endParaRPr/>
          </a:p>
        </p:txBody>
      </p:sp>
      <p:sp>
        <p:nvSpPr>
          <p:cNvPr id="91" name="Google Shape;91;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Actualmente no hay </a:t>
            </a:r>
            <a:r>
              <a:rPr lang="es"/>
              <a:t>ningún</a:t>
            </a:r>
            <a:r>
              <a:rPr lang="es"/>
              <a:t> mercado que que solucione o remplaze la </a:t>
            </a:r>
            <a:r>
              <a:rPr lang="es"/>
              <a:t>problemática</a:t>
            </a:r>
            <a:r>
              <a:rPr lang="es"/>
              <a:t> inicial, por que el proyecto </a:t>
            </a:r>
            <a:r>
              <a:rPr lang="es"/>
              <a:t>podría</a:t>
            </a:r>
            <a:r>
              <a:rPr lang="es"/>
              <a:t> ser bien recibido en el departamento de informatica y </a:t>
            </a:r>
            <a:r>
              <a:rPr lang="es"/>
              <a:t>computacion</a:t>
            </a:r>
            <a:r>
              <a:rPr lang="es"/>
              <a:t>.</a:t>
            </a:r>
            <a:endParaRPr/>
          </a:p>
          <a:p>
            <a:pPr indent="0" lvl="0" marL="0" rtl="0" algn="just">
              <a:spcBef>
                <a:spcPts val="1200"/>
              </a:spcBef>
              <a:spcAft>
                <a:spcPts val="1200"/>
              </a:spcAft>
              <a:buNone/>
            </a:pPr>
            <a:r>
              <a:rPr lang="es"/>
              <a:t>Claramente el dispositivo no solo funciona para este lugar, ya que </a:t>
            </a:r>
            <a:r>
              <a:rPr lang="es"/>
              <a:t>está</a:t>
            </a:r>
            <a:r>
              <a:rPr lang="es"/>
              <a:t> pensado para cualquier empresa que tenga a su </a:t>
            </a:r>
            <a:r>
              <a:rPr lang="es"/>
              <a:t>disposición</a:t>
            </a:r>
            <a:r>
              <a:rPr lang="es"/>
              <a:t> muchas salas de </a:t>
            </a:r>
            <a:r>
              <a:rPr lang="es"/>
              <a:t>reuniones</a:t>
            </a:r>
            <a:r>
              <a:rPr lang="es"/>
              <a:t> y conferencias, esto con el fin de poder agilizar a la hora de tener una junta directiva o </a:t>
            </a:r>
            <a:r>
              <a:rPr lang="es"/>
              <a:t>reunión</a:t>
            </a:r>
            <a:r>
              <a:rPr lang="es"/>
              <a:t> de emergencia o extra laboral respectivamente</a:t>
            </a:r>
            <a:endParaRPr/>
          </a:p>
        </p:txBody>
      </p:sp>
      <p:sp>
        <p:nvSpPr>
          <p:cNvPr id="92" name="Google Shape;92;p16"/>
          <p:cNvSpPr/>
          <p:nvPr/>
        </p:nvSpPr>
        <p:spPr>
          <a:xfrm>
            <a:off x="-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93" name="Google Shape;93;p16"/>
          <p:cNvSpPr/>
          <p:nvPr/>
        </p:nvSpPr>
        <p:spPr>
          <a:xfrm>
            <a:off x="88452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p:nvPr/>
        </p:nvSpPr>
        <p:spPr>
          <a:xfrm>
            <a:off x="-25" y="0"/>
            <a:ext cx="9144000" cy="119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99" name="Google Shape;99;p17"/>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s" sz="2300"/>
              <a:t>Presupuesto de cada dispositivo</a:t>
            </a:r>
            <a:endParaRPr b="1" sz="2300"/>
          </a:p>
          <a:p>
            <a:pPr indent="0" lvl="0" marL="0" rtl="0" algn="l">
              <a:spcBef>
                <a:spcPts val="600"/>
              </a:spcBef>
              <a:spcAft>
                <a:spcPts val="0"/>
              </a:spcAft>
              <a:buNone/>
            </a:pPr>
            <a:r>
              <a:t/>
            </a:r>
            <a:endParaRPr/>
          </a:p>
        </p:txBody>
      </p:sp>
      <p:graphicFrame>
        <p:nvGraphicFramePr>
          <p:cNvPr id="100" name="Google Shape;100;p17"/>
          <p:cNvGraphicFramePr/>
          <p:nvPr/>
        </p:nvGraphicFramePr>
        <p:xfrm>
          <a:off x="675000" y="1380150"/>
          <a:ext cx="3000000" cy="3000000"/>
        </p:xfrm>
        <a:graphic>
          <a:graphicData uri="http://schemas.openxmlformats.org/drawingml/2006/table">
            <a:tbl>
              <a:tblPr>
                <a:noFill/>
                <a:tableStyleId>{0AC8A477-1CDD-4203-81B6-37BE447F66AC}</a:tableStyleId>
              </a:tblPr>
              <a:tblGrid>
                <a:gridCol w="3897000"/>
                <a:gridCol w="3897000"/>
              </a:tblGrid>
              <a:tr h="438625">
                <a:tc>
                  <a:txBody>
                    <a:bodyPr/>
                    <a:lstStyle/>
                    <a:p>
                      <a:pPr indent="0" lvl="0" marL="0" rtl="0" algn="l">
                        <a:spcBef>
                          <a:spcPts val="0"/>
                        </a:spcBef>
                        <a:spcAft>
                          <a:spcPts val="0"/>
                        </a:spcAft>
                        <a:buNone/>
                      </a:pPr>
                      <a:r>
                        <a:rPr b="1" lang="es"/>
                        <a:t>Componente</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s"/>
                        <a:t>Valor en </a:t>
                      </a:r>
                      <a:r>
                        <a:rPr b="1" lang="es"/>
                        <a:t>AliExpress</a:t>
                      </a:r>
                      <a:r>
                        <a:rPr b="1" lang="es"/>
                        <a:t> (CLP) sin envio</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21800">
                <a:tc>
                  <a:txBody>
                    <a:bodyPr/>
                    <a:lstStyle/>
                    <a:p>
                      <a:pPr indent="0" lvl="0" marL="0" rtl="0" algn="l">
                        <a:spcBef>
                          <a:spcPts val="0"/>
                        </a:spcBef>
                        <a:spcAft>
                          <a:spcPts val="0"/>
                        </a:spcAft>
                        <a:buNone/>
                      </a:pPr>
                      <a:r>
                        <a:rPr lang="es"/>
                        <a:t>Arduino uno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$1012</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21800">
                <a:tc>
                  <a:txBody>
                    <a:bodyPr/>
                    <a:lstStyle/>
                    <a:p>
                      <a:pPr indent="0" lvl="0" marL="0" rtl="0" algn="l">
                        <a:spcBef>
                          <a:spcPts val="0"/>
                        </a:spcBef>
                        <a:spcAft>
                          <a:spcPts val="0"/>
                        </a:spcAft>
                        <a:buNone/>
                      </a:pPr>
                      <a:r>
                        <a:rPr lang="es"/>
                        <a:t>LCD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$640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72550">
                <a:tc>
                  <a:txBody>
                    <a:bodyPr/>
                    <a:lstStyle/>
                    <a:p>
                      <a:pPr indent="0" lvl="0" marL="0" rtl="0" algn="l">
                        <a:spcBef>
                          <a:spcPts val="0"/>
                        </a:spcBef>
                        <a:spcAft>
                          <a:spcPts val="0"/>
                        </a:spcAft>
                        <a:buNone/>
                      </a:pPr>
                      <a:r>
                        <a:rPr lang="es"/>
                        <a:t>TZT 90 DC 9V</a:t>
                      </a:r>
                      <a:br>
                        <a:rPr lang="es"/>
                      </a:br>
                      <a:r>
                        <a:rPr lang="es"/>
                        <a:t>(adaptador de </a:t>
                      </a:r>
                      <a:r>
                        <a:rPr lang="es"/>
                        <a:t>batería</a:t>
                      </a:r>
                      <a:r>
                        <a:rPr lang="es"/>
                        <a:t> de 9V)</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$214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21800">
                <a:tc>
                  <a:txBody>
                    <a:bodyPr/>
                    <a:lstStyle/>
                    <a:p>
                      <a:pPr indent="0" lvl="0" marL="0" rtl="0" algn="l">
                        <a:spcBef>
                          <a:spcPts val="0"/>
                        </a:spcBef>
                        <a:spcAft>
                          <a:spcPts val="0"/>
                        </a:spcAft>
                        <a:buNone/>
                      </a:pPr>
                      <a:r>
                        <a:rPr lang="es"/>
                        <a:t>Módulo</a:t>
                      </a:r>
                      <a:r>
                        <a:rPr lang="es"/>
                        <a:t> codificador giratorio de 360 grados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$540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21800">
                <a:tc>
                  <a:txBody>
                    <a:bodyPr/>
                    <a:lstStyle/>
                    <a:p>
                      <a:pPr indent="0" lvl="0" marL="0" rtl="0" algn="l">
                        <a:spcBef>
                          <a:spcPts val="0"/>
                        </a:spcBef>
                        <a:spcAft>
                          <a:spcPts val="0"/>
                        </a:spcAft>
                        <a:buNone/>
                      </a:pPr>
                      <a:r>
                        <a:rPr lang="es"/>
                        <a:t>Cable de puente de placa de pruebas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$1012</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21800">
                <a:tc>
                  <a:txBody>
                    <a:bodyPr/>
                    <a:lstStyle/>
                    <a:p>
                      <a:pPr indent="0" lvl="0" marL="0" rtl="0" algn="l">
                        <a:spcBef>
                          <a:spcPts val="0"/>
                        </a:spcBef>
                        <a:spcAft>
                          <a:spcPts val="0"/>
                        </a:spcAft>
                        <a:buNone/>
                      </a:pPr>
                      <a:r>
                        <a:rPr lang="es"/>
                        <a:t>Mano de obra (Por horas trabajadas)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
                        <a:t>$10000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01" name="Google Shape;101;p17"/>
          <p:cNvSpPr/>
          <p:nvPr/>
        </p:nvSpPr>
        <p:spPr>
          <a:xfrm>
            <a:off x="-2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02" name="Google Shape;102;p17"/>
          <p:cNvSpPr/>
          <p:nvPr/>
        </p:nvSpPr>
        <p:spPr>
          <a:xfrm>
            <a:off x="8845175" y="1195800"/>
            <a:ext cx="298800" cy="39477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