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verpass Thin"/>
      <p:regular r:id="rId22"/>
      <p:bold r:id="rId23"/>
      <p:italic r:id="rId24"/>
      <p:boldItalic r:id="rId25"/>
    </p:embeddedFont>
    <p:embeddedFont>
      <p:font typeface="Garamond"/>
      <p:regular r:id="rId26"/>
      <p:bold r:id="rId27"/>
      <p:italic r:id="rId28"/>
      <p:boldItalic r:id="rId29"/>
    </p:embeddedFont>
    <p:embeddedFont>
      <p:font typeface="Overpass"/>
      <p:regular r:id="rId30"/>
      <p:bold r:id="rId31"/>
      <p:italic r:id="rId32"/>
      <p:boldItalic r:id="rId33"/>
    </p:embeddedFont>
    <p:embeddedFont>
      <p:font typeface="Overpass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passThin-regular.fntdata"/><Relationship Id="rId21" Type="http://schemas.openxmlformats.org/officeDocument/2006/relationships/slide" Target="slides/slide16.xml"/><Relationship Id="rId24" Type="http://schemas.openxmlformats.org/officeDocument/2006/relationships/font" Target="fonts/OverpassThin-italic.fntdata"/><Relationship Id="rId23" Type="http://schemas.openxmlformats.org/officeDocument/2006/relationships/font" Target="fonts/OverpassTh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regular.fntdata"/><Relationship Id="rId25" Type="http://schemas.openxmlformats.org/officeDocument/2006/relationships/font" Target="fonts/OverpassThin-boldItalic.fntdata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bold.fntdata"/><Relationship Id="rId30" Type="http://schemas.openxmlformats.org/officeDocument/2006/relationships/font" Target="fonts/Overpass-regular.fntdata"/><Relationship Id="rId11" Type="http://schemas.openxmlformats.org/officeDocument/2006/relationships/slide" Target="slides/slide6.xml"/><Relationship Id="rId33" Type="http://schemas.openxmlformats.org/officeDocument/2006/relationships/font" Target="fonts/Overpass-boldItalic.fntdata"/><Relationship Id="rId10" Type="http://schemas.openxmlformats.org/officeDocument/2006/relationships/slide" Target="slides/slide5.xml"/><Relationship Id="rId32" Type="http://schemas.openxmlformats.org/officeDocument/2006/relationships/font" Target="fonts/Overpass-italic.fntdata"/><Relationship Id="rId13" Type="http://schemas.openxmlformats.org/officeDocument/2006/relationships/slide" Target="slides/slide8.xml"/><Relationship Id="rId35" Type="http://schemas.openxmlformats.org/officeDocument/2006/relationships/font" Target="fonts/OverpassMedium-bold.fntdata"/><Relationship Id="rId12" Type="http://schemas.openxmlformats.org/officeDocument/2006/relationships/slide" Target="slides/slide7.xml"/><Relationship Id="rId34" Type="http://schemas.openxmlformats.org/officeDocument/2006/relationships/font" Target="fonts/Overpas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Overpass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Overpass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1eb84eff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1eb84eff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e4706b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e4706b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e4706b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e4706b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e4706b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e4706b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1e4706b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1e4706b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1e4706b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1e4706b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1e4706b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1e4706b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1e4706b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1e4706b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eb84ef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eb84ef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eb84eff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eb84eff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1e4706b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1e4706b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eb84eff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eb84eff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1eb84eff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1eb84eff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1e4706b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1e4706b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e4706b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1e4706b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12325" y="-101025"/>
            <a:ext cx="10287000" cy="51210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rot="-1577989">
            <a:off x="-526452" y="2227206"/>
            <a:ext cx="8520584" cy="7927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Overpass Thin"/>
                <a:ea typeface="Overpass Thin"/>
                <a:cs typeface="Overpass Thin"/>
                <a:sym typeface="Overpass Thin"/>
              </a:rPr>
              <a:t>Led 8x8</a:t>
            </a:r>
            <a:endParaRPr>
              <a:solidFill>
                <a:schemeClr val="lt1"/>
              </a:solidFill>
              <a:latin typeface="Overpass Thin"/>
              <a:ea typeface="Overpass Thin"/>
              <a:cs typeface="Overpass Thin"/>
              <a:sym typeface="Overpass Thi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3589775"/>
            <a:ext cx="4260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verpass Medium"/>
                <a:ea typeface="Overpass Medium"/>
                <a:cs typeface="Overpass Medium"/>
                <a:sym typeface="Overpass Medium"/>
              </a:rPr>
              <a:t>Profesor		—	</a:t>
            </a:r>
            <a:r>
              <a:rPr lang="es" sz="1800">
                <a:solidFill>
                  <a:schemeClr val="dk2"/>
                </a:solidFill>
                <a:latin typeface="Overpass Medium"/>
                <a:ea typeface="Overpass Medium"/>
                <a:cs typeface="Overpass Medium"/>
                <a:sym typeface="Overpass Medium"/>
              </a:rPr>
              <a:t>Nahur</a:t>
            </a:r>
            <a:r>
              <a:rPr lang="es" sz="1800">
                <a:solidFill>
                  <a:schemeClr val="dk2"/>
                </a:solidFill>
                <a:latin typeface="Overpass Medium"/>
                <a:ea typeface="Overpass Medium"/>
                <a:cs typeface="Overpass Medium"/>
                <a:sym typeface="Overpass Medium"/>
              </a:rPr>
              <a:t> Meléndez</a:t>
            </a:r>
            <a:endParaRPr sz="1800">
              <a:solidFill>
                <a:schemeClr val="dk2"/>
              </a:solidFill>
              <a:latin typeface="Overpass Medium"/>
              <a:ea typeface="Overpass Medium"/>
              <a:cs typeface="Overpass Medium"/>
              <a:sym typeface="Overpas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verpass Medium"/>
                <a:ea typeface="Overpass Medium"/>
                <a:cs typeface="Overpass Medium"/>
                <a:sym typeface="Overpass Medium"/>
              </a:rPr>
              <a:t>Estudiantes	—	Misael Gallardo</a:t>
            </a:r>
            <a:endParaRPr sz="1800">
              <a:solidFill>
                <a:schemeClr val="dk2"/>
              </a:solidFill>
              <a:latin typeface="Overpass Medium"/>
              <a:ea typeface="Overpass Medium"/>
              <a:cs typeface="Overpass Medium"/>
              <a:sym typeface="Overpass Medium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verpass Medium"/>
                <a:ea typeface="Overpass Medium"/>
                <a:cs typeface="Overpass Medium"/>
                <a:sym typeface="Overpass Medium"/>
              </a:rPr>
              <a:t>Celeste Sarmeton</a:t>
            </a:r>
            <a:endParaRPr sz="1800">
              <a:solidFill>
                <a:schemeClr val="dk2"/>
              </a:solidFill>
              <a:latin typeface="Overpass Medium"/>
              <a:ea typeface="Overpass Medium"/>
              <a:cs typeface="Overpass Medium"/>
              <a:sym typeface="Overpass Medium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 rot="-1589356">
            <a:off x="-1181059" y="442990"/>
            <a:ext cx="8520500" cy="205271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Arquitectura</a:t>
            </a:r>
            <a:endParaRPr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de Sistemas Digitales</a:t>
            </a:r>
            <a:endParaRPr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Uso de la Matriz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Se sigue el siguiente diagrama para realizar las conexiones.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Se requieren pines analógicos para completar el orden de la matriz.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18807" r="16672" t="12118"/>
          <a:stretch/>
        </p:blipFill>
        <p:spPr>
          <a:xfrm>
            <a:off x="161725" y="1050975"/>
            <a:ext cx="4410274" cy="30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 flipH="1">
            <a:off x="2167475" y="3829539"/>
            <a:ext cx="6997500" cy="13197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Uso de la Matriz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La matriz es de un cátodo común en sus columnas y en filas son de un ánodo común, para conectar la matriz a una placa de Arduino Uno, se sigue la tabla de conexión siguiente: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20829"/>
          <a:stretch/>
        </p:blipFill>
        <p:spPr>
          <a:xfrm>
            <a:off x="0" y="2335927"/>
            <a:ext cx="9144000" cy="23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 rot="10800000">
            <a:off x="7850975" y="-7223"/>
            <a:ext cx="1314000" cy="30282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Palanca Cableada y Como se Cablea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3796655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805" y="817425"/>
            <a:ext cx="21516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Protoboard Cableado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348" y="1017713"/>
            <a:ext cx="67853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72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0"/>
            <a:ext cx="84486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75" y="2152650"/>
            <a:ext cx="77044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72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1088" l="0" r="0" t="0"/>
          <a:stretch/>
        </p:blipFill>
        <p:spPr>
          <a:xfrm>
            <a:off x="1584225" y="505325"/>
            <a:ext cx="5975551" cy="40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272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2543" r="0" t="0"/>
          <a:stretch/>
        </p:blipFill>
        <p:spPr>
          <a:xfrm>
            <a:off x="1545988" y="0"/>
            <a:ext cx="6052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0"/>
            <a:ext cx="38279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913" y="28575"/>
            <a:ext cx="399097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00" y="152400"/>
            <a:ext cx="651760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flipH="1" rot="10800000">
            <a:off x="-13662" y="6429"/>
            <a:ext cx="698700" cy="51459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8446950" y="8841"/>
            <a:ext cx="698700" cy="51459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35233" r="0" t="40515"/>
          <a:stretch/>
        </p:blipFill>
        <p:spPr>
          <a:xfrm>
            <a:off x="561525" y="1617175"/>
            <a:ext cx="3813749" cy="23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Diagrama del Circuito Interno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033200" y="4011475"/>
            <a:ext cx="11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Cátodo Común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02600" y="4011475"/>
            <a:ext cx="11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Ánodo</a:t>
            </a:r>
            <a:r>
              <a:rPr lang="es" sz="1000">
                <a:solidFill>
                  <a:schemeClr val="dk2"/>
                </a:solidFill>
              </a:rPr>
              <a:t> Común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 flipH="1">
            <a:off x="2167475" y="3852000"/>
            <a:ext cx="6997500" cy="13197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Matrices de LED </a:t>
            </a:r>
            <a:r>
              <a:rPr lang="es">
                <a:latin typeface="Overpass"/>
                <a:ea typeface="Overpass"/>
                <a:cs typeface="Overpass"/>
                <a:sym typeface="Overpass"/>
              </a:rPr>
              <a:t>comunes</a:t>
            </a:r>
            <a:r>
              <a:rPr lang="es">
                <a:latin typeface="Overpass"/>
                <a:ea typeface="Overpass"/>
                <a:cs typeface="Overpass"/>
                <a:sym typeface="Overpass"/>
              </a:rPr>
              <a:t>, con multitud de formatos y colores.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Dos filas de 8 pines que conectan a las filas y columnas.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Si los LEDs se unen por el lado positivo, se les llama Ánodo común; por el negativo, Ćatodo común.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-24672"/>
          <a:stretch/>
        </p:blipFill>
        <p:spPr>
          <a:xfrm>
            <a:off x="4876938" y="-57462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00" y="152400"/>
            <a:ext cx="443840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 flipH="1" rot="10800000">
            <a:off x="-2432" y="-2389"/>
            <a:ext cx="698700" cy="51459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flipH="1">
            <a:off x="8446950" y="8841"/>
            <a:ext cx="698700" cy="51459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2638"/>
            <a:ext cx="8839197" cy="34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Garamond"/>
                <a:ea typeface="Garamond"/>
                <a:cs typeface="Garamond"/>
                <a:sym typeface="Garamond"/>
              </a:rPr>
              <a:t>Uso de la Matriz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34512" r="34537" t="14573"/>
          <a:stretch/>
        </p:blipFill>
        <p:spPr>
          <a:xfrm>
            <a:off x="5148750" y="154887"/>
            <a:ext cx="3683550" cy="48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verpass"/>
              <a:buChar char="-"/>
            </a:pPr>
            <a:r>
              <a:rPr lang="es">
                <a:latin typeface="Overpass"/>
                <a:ea typeface="Overpass"/>
                <a:cs typeface="Overpass"/>
                <a:sym typeface="Overpass"/>
              </a:rPr>
              <a:t>Para conectar a un Arduino Uno, hace falta identificar cada uno de los pines.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-22277" y="3852000"/>
            <a:ext cx="6997500" cy="13197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911150"/>
            <a:ext cx="4223300" cy="304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475" y="911150"/>
            <a:ext cx="5604524" cy="28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