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sldIdLst>
    <p:sldId id="256" r:id="rId2"/>
    <p:sldId id="469" r:id="rId3"/>
    <p:sldId id="470" r:id="rId4"/>
    <p:sldId id="471" r:id="rId5"/>
    <p:sldId id="456" r:id="rId6"/>
    <p:sldId id="473" r:id="rId7"/>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89">
          <p15:clr>
            <a:srgbClr val="A4A3A4"/>
          </p15:clr>
        </p15:guide>
        <p15:guide id="2" pos="376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鲁华-风电技术部" initials="张鲁华-风电技术部" lastIdx="36" clrIdx="0"/>
  <p:cmAuthor id="3" name="寻征轩" initials="寻征轩"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5B9BD5"/>
    <a:srgbClr val="2E96C8"/>
    <a:srgbClr val="00B0F0"/>
    <a:srgbClr val="C5E0B4"/>
    <a:srgbClr val="00B050"/>
    <a:srgbClr val="FFC000"/>
    <a:srgbClr val="AFABAB"/>
    <a:srgbClr val="F4B18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3" autoAdjust="0"/>
    <p:restoredTop sz="85422" autoAdjust="0"/>
  </p:normalViewPr>
  <p:slideViewPr>
    <p:cSldViewPr snapToGrid="0" snapToObjects="1">
      <p:cViewPr varScale="1">
        <p:scale>
          <a:sx n="58" d="100"/>
          <a:sy n="58" d="100"/>
        </p:scale>
        <p:origin x="968" y="44"/>
      </p:cViewPr>
      <p:guideLst>
        <p:guide orient="horz" pos="3289"/>
        <p:guide pos="3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5659" cy="498055"/>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4" y="1"/>
            <a:ext cx="2945659" cy="498055"/>
          </a:xfrm>
          <a:prstGeom prst="rect">
            <a:avLst/>
          </a:prstGeom>
        </p:spPr>
        <p:txBody>
          <a:bodyPr vert="horz" lIns="95571" tIns="47786" rIns="95571" bIns="47786" rtlCol="0"/>
          <a:lstStyle>
            <a:lvl1pPr algn="r">
              <a:defRPr sz="1300"/>
            </a:lvl1pPr>
          </a:lstStyle>
          <a:p>
            <a:fld id="{A0309F5E-3915-4C1B-9D70-484E1F8351E0}" type="datetimeFigureOut">
              <a:rPr lang="zh-CN" altLang="en-US" smtClean="0"/>
              <a:t>2022/3/25</a:t>
            </a:fld>
            <a:endParaRPr lang="zh-CN" altLang="en-US"/>
          </a:p>
        </p:txBody>
      </p:sp>
      <p:sp>
        <p:nvSpPr>
          <p:cNvPr id="4" name="幻灯片图像占位符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77195"/>
            <a:ext cx="5438140" cy="3908614"/>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428585"/>
            <a:ext cx="2945659" cy="498054"/>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4" y="9428585"/>
            <a:ext cx="2945659" cy="498054"/>
          </a:xfrm>
          <a:prstGeom prst="rect">
            <a:avLst/>
          </a:prstGeom>
        </p:spPr>
        <p:txBody>
          <a:bodyPr vert="horz" lIns="95571" tIns="47786" rIns="95571" bIns="47786" rtlCol="0" anchor="b"/>
          <a:lstStyle>
            <a:lvl1pPr algn="r">
              <a:defRPr sz="1300"/>
            </a:lvl1pPr>
          </a:lstStyle>
          <a:p>
            <a:fld id="{22BFD795-4F01-4F45-8540-ED48FE3C9257}" type="slidenum">
              <a:rPr lang="zh-CN" altLang="en-US" smtClean="0"/>
              <a:t>‹#›</a:t>
            </a:fld>
            <a:endParaRPr lang="zh-CN" altLang="en-US"/>
          </a:p>
        </p:txBody>
      </p:sp>
    </p:spTree>
    <p:extLst>
      <p:ext uri="{BB962C8B-B14F-4D97-AF65-F5344CB8AC3E}">
        <p14:creationId xmlns:p14="http://schemas.microsoft.com/office/powerpoint/2010/main" val="2184069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FD795-4F01-4F45-8540-ED48FE3C9257}" type="slidenum">
              <a:rPr lang="zh-CN" altLang="en-US" smtClean="0"/>
              <a:t>1</a:t>
            </a:fld>
            <a:endParaRPr lang="zh-CN" altLang="en-US"/>
          </a:p>
        </p:txBody>
      </p:sp>
    </p:spTree>
    <p:extLst>
      <p:ext uri="{BB962C8B-B14F-4D97-AF65-F5344CB8AC3E}">
        <p14:creationId xmlns:p14="http://schemas.microsoft.com/office/powerpoint/2010/main" val="1320578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BFD795-4F01-4F45-8540-ED48FE3C9257}"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839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BFD795-4F01-4F45-8540-ED48FE3C9257}"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3809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BFD795-4F01-4F45-8540-ED48FE3C9257}"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980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FD795-4F01-4F45-8540-ED48FE3C9257}" type="slidenum">
              <a:rPr lang="zh-CN" altLang="en-US" smtClean="0"/>
              <a:pPr/>
              <a:t>5</a:t>
            </a:fld>
            <a:endParaRPr lang="zh-CN" altLang="en-US"/>
          </a:p>
        </p:txBody>
      </p:sp>
    </p:spTree>
    <p:extLst>
      <p:ext uri="{BB962C8B-B14F-4D97-AF65-F5344CB8AC3E}">
        <p14:creationId xmlns:p14="http://schemas.microsoft.com/office/powerpoint/2010/main" val="364033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FD795-4F01-4F45-8540-ED48FE3C9257}" type="slidenum">
              <a:rPr lang="zh-CN" altLang="en-US" smtClean="0"/>
              <a:pPr/>
              <a:t>6</a:t>
            </a:fld>
            <a:endParaRPr lang="zh-CN" altLang="en-US"/>
          </a:p>
        </p:txBody>
      </p:sp>
    </p:spTree>
    <p:extLst>
      <p:ext uri="{BB962C8B-B14F-4D97-AF65-F5344CB8AC3E}">
        <p14:creationId xmlns:p14="http://schemas.microsoft.com/office/powerpoint/2010/main" val="2848965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pic>
        <p:nvPicPr>
          <p:cNvPr id="4" name="图片 3"/>
          <p:cNvPicPr>
            <a:picLocks noChangeAspect="1"/>
          </p:cNvPicPr>
          <p:nvPr userDrawn="1"/>
        </p:nvPicPr>
        <p:blipFill>
          <a:blip r:embed="rId3"/>
          <a:stretch>
            <a:fillRect/>
          </a:stretch>
        </p:blipFill>
        <p:spPr>
          <a:xfrm>
            <a:off x="9984453" y="482041"/>
            <a:ext cx="1705105" cy="45683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内容页_1">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5240" y="6482080"/>
            <a:ext cx="2743200" cy="365125"/>
          </a:xfrm>
        </p:spPr>
        <p:txBody>
          <a:bodyPr/>
          <a:lstStyle/>
          <a:p>
            <a:r>
              <a:rPr lang="en-US" altLang="zh-CN"/>
              <a:t>2020/12/1</a:t>
            </a:r>
            <a:endParaRPr lang="zh-CN" altLang="en-US"/>
          </a:p>
        </p:txBody>
      </p:sp>
      <p:sp>
        <p:nvSpPr>
          <p:cNvPr id="3" name="页脚占位符 2"/>
          <p:cNvSpPr>
            <a:spLocks noGrp="1"/>
          </p:cNvSpPr>
          <p:nvPr>
            <p:ph type="ftr" sz="quarter" idx="11"/>
          </p:nvPr>
        </p:nvSpPr>
        <p:spPr>
          <a:xfrm>
            <a:off x="4038600" y="6482080"/>
            <a:ext cx="4114800" cy="365125"/>
          </a:xfrm>
        </p:spPr>
        <p:txBody>
          <a:bodyPr/>
          <a:lstStyle/>
          <a:p>
            <a:r>
              <a:rPr lang="zh-CN" altLang="en-US"/>
              <a:t>上海电气风电集团股份有限公司</a:t>
            </a:r>
          </a:p>
        </p:txBody>
      </p:sp>
      <p:sp>
        <p:nvSpPr>
          <p:cNvPr id="4" name="灯片编号占位符 3"/>
          <p:cNvSpPr>
            <a:spLocks noGrp="1"/>
          </p:cNvSpPr>
          <p:nvPr>
            <p:ph type="sldNum" sz="quarter" idx="12"/>
          </p:nvPr>
        </p:nvSpPr>
        <p:spPr>
          <a:xfrm>
            <a:off x="9456420" y="6493510"/>
            <a:ext cx="2743200" cy="365125"/>
          </a:xfrm>
        </p:spPr>
        <p:txBody>
          <a:bodyPr/>
          <a:lstStyle/>
          <a:p>
            <a:fld id="{5598F581-E3F9-4E5E-A2FA-7A91055FF3B8}" type="slidenum">
              <a:rPr lang="zh-CN" altLang="en-US" smtClean="0"/>
              <a:t>‹#›</a:t>
            </a:fld>
            <a:r>
              <a:rPr lang="en-US" altLang="zh-CN" dirty="0"/>
              <a:t>/24</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任意形状 2"/>
          <p:cNvSpPr/>
          <p:nvPr userDrawn="1"/>
        </p:nvSpPr>
        <p:spPr>
          <a:xfrm>
            <a:off x="378941" y="337751"/>
            <a:ext cx="766118" cy="1079157"/>
          </a:xfrm>
          <a:custGeom>
            <a:avLst/>
            <a:gdLst>
              <a:gd name="connsiteX0" fmla="*/ 757881 w 766118"/>
              <a:gd name="connsiteY0" fmla="*/ 856735 h 1079157"/>
              <a:gd name="connsiteX1" fmla="*/ 766118 w 766118"/>
              <a:gd name="connsiteY1" fmla="*/ 1079157 h 1079157"/>
              <a:gd name="connsiteX2" fmla="*/ 0 w 766118"/>
              <a:gd name="connsiteY2" fmla="*/ 1079157 h 1079157"/>
              <a:gd name="connsiteX3" fmla="*/ 0 w 766118"/>
              <a:gd name="connsiteY3" fmla="*/ 0 h 1079157"/>
              <a:gd name="connsiteX4" fmla="*/ 757881 w 766118"/>
              <a:gd name="connsiteY4" fmla="*/ 8238 h 1079157"/>
              <a:gd name="connsiteX5" fmla="*/ 757881 w 766118"/>
              <a:gd name="connsiteY5" fmla="*/ 222422 h 107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118" h="1079157">
                <a:moveTo>
                  <a:pt x="757881" y="856735"/>
                </a:moveTo>
                <a:lnTo>
                  <a:pt x="766118" y="1079157"/>
                </a:lnTo>
                <a:lnTo>
                  <a:pt x="0" y="1079157"/>
                </a:lnTo>
                <a:lnTo>
                  <a:pt x="0" y="0"/>
                </a:lnTo>
                <a:lnTo>
                  <a:pt x="757881" y="8238"/>
                </a:lnTo>
                <a:lnTo>
                  <a:pt x="757881" y="222422"/>
                </a:lnTo>
              </a:path>
            </a:pathLst>
          </a:custGeom>
          <a:noFill/>
          <a:ln w="28575">
            <a:solidFill>
              <a:srgbClr val="0093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userDrawn="1"/>
        </p:nvPicPr>
        <p:blipFill>
          <a:blip r:embed="rId2"/>
          <a:stretch>
            <a:fillRect/>
          </a:stretch>
        </p:blipFill>
        <p:spPr>
          <a:xfrm>
            <a:off x="9984453" y="482041"/>
            <a:ext cx="1705105" cy="456834"/>
          </a:xfrm>
          <a:prstGeom prst="rect">
            <a:avLst/>
          </a:prstGeom>
        </p:spPr>
      </p:pic>
      <p:sp>
        <p:nvSpPr>
          <p:cNvPr id="2" name="日期占位符 1"/>
          <p:cNvSpPr>
            <a:spLocks noGrp="1"/>
          </p:cNvSpPr>
          <p:nvPr>
            <p:ph type="dt" sz="half" idx="10"/>
          </p:nvPr>
        </p:nvSpPr>
        <p:spPr>
          <a:xfrm>
            <a:off x="0" y="6492875"/>
            <a:ext cx="2743200" cy="365125"/>
          </a:xfrm>
        </p:spPr>
        <p:txBody>
          <a:bodyPr/>
          <a:lstStyle/>
          <a:p>
            <a:r>
              <a:rPr lang="en-US" altLang="zh-CN"/>
              <a:t>2020/12/1</a:t>
            </a:r>
            <a:endParaRPr lang="zh-CN" altLang="en-US"/>
          </a:p>
        </p:txBody>
      </p:sp>
      <p:sp>
        <p:nvSpPr>
          <p:cNvPr id="4" name="页脚占位符 3"/>
          <p:cNvSpPr>
            <a:spLocks noGrp="1"/>
          </p:cNvSpPr>
          <p:nvPr>
            <p:ph type="ftr" sz="quarter" idx="11"/>
          </p:nvPr>
        </p:nvSpPr>
        <p:spPr>
          <a:xfrm>
            <a:off x="4038600" y="6492873"/>
            <a:ext cx="4114800" cy="365125"/>
          </a:xfrm>
        </p:spPr>
        <p:txBody>
          <a:bodyPr/>
          <a:lstStyle/>
          <a:p>
            <a:r>
              <a:rPr lang="zh-CN" altLang="en-US"/>
              <a:t>上海电气风电集团股份有限公司</a:t>
            </a:r>
          </a:p>
        </p:txBody>
      </p:sp>
      <p:sp>
        <p:nvSpPr>
          <p:cNvPr id="6" name="灯片编号占位符 5"/>
          <p:cNvSpPr>
            <a:spLocks noGrp="1"/>
          </p:cNvSpPr>
          <p:nvPr>
            <p:ph type="sldNum" sz="quarter" idx="12"/>
          </p:nvPr>
        </p:nvSpPr>
        <p:spPr>
          <a:xfrm>
            <a:off x="9448800" y="6492874"/>
            <a:ext cx="2743200" cy="365125"/>
          </a:xfrm>
        </p:spPr>
        <p:txBody>
          <a:bodyPr/>
          <a:lstStyle/>
          <a:p>
            <a:fld id="{5598F581-E3F9-4E5E-A2FA-7A91055FF3B8}" type="slidenum">
              <a:rPr lang="zh-CN" altLang="en-US" smtClean="0"/>
              <a:t>‹#›</a:t>
            </a:fld>
            <a:r>
              <a:rPr lang="en-US" altLang="zh-CN" dirty="0"/>
              <a:t>/24</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2020/12/1</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上海电气风电集团股份有限公司</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8F581-E3F9-4E5E-A2FA-7A91055FF3B8}" type="slidenum">
              <a:rPr lang="zh-CN" altLang="en-US" smtClean="0"/>
              <a:t>‹#›</a:t>
            </a:fld>
            <a:r>
              <a:rPr lang="en-US" altLang="zh-CN" dirty="0"/>
              <a:t>/24</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5.bin"/><Relationship Id="rId18" Type="http://schemas.openxmlformats.org/officeDocument/2006/relationships/image" Target="../media/image15.wmf"/><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12.wmf"/><Relationship Id="rId17"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14.wmf"/><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11.wmf"/><Relationship Id="rId19" Type="http://schemas.openxmlformats.org/officeDocument/2006/relationships/image" Target="../media/image16.emf"/><Relationship Id="rId4" Type="http://schemas.openxmlformats.org/officeDocument/2006/relationships/image" Target="../media/image3.png"/><Relationship Id="rId9" Type="http://schemas.openxmlformats.org/officeDocument/2006/relationships/oleObject" Target="../embeddings/oleObject3.bin"/><Relationship Id="rId1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360593"/>
            <a:ext cx="12192000" cy="1328569"/>
          </a:xfrm>
          <a:prstGeom prst="rect">
            <a:avLst/>
          </a:prstGeom>
        </p:spPr>
        <p:txBody>
          <a:bodyPr wrap="square">
            <a:spAutoFit/>
          </a:bodyPr>
          <a:lstStyle>
            <a:defPPr>
              <a:defRPr lang="zh-CN"/>
            </a:defPPr>
            <a:lvl1pPr indent="0" defTabSz="914400">
              <a:lnSpc>
                <a:spcPct val="90000"/>
              </a:lnSpc>
              <a:spcBef>
                <a:spcPts val="1000"/>
              </a:spcBef>
              <a:buFont typeface="Arial" panose="020B0604020202020204" pitchFamily="34" charset="0"/>
              <a:buNone/>
              <a:defRPr sz="3200" b="1">
                <a:solidFill>
                  <a:schemeClr val="accent1"/>
                </a:solidFill>
                <a:cs typeface="+mn-ea"/>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ctr"/>
            <a:r>
              <a:rPr lang="zh-CN" altLang="en-US" sz="4000" spc="300" dirty="0">
                <a:solidFill>
                  <a:srgbClr val="3A82BB"/>
                </a:solidFill>
                <a:latin typeface="Times New Roman" panose="02020603050405020304" pitchFamily="18" charset="0"/>
                <a:ea typeface="楷体" panose="02010609060101010101" pitchFamily="49" charset="-122"/>
                <a:cs typeface="微软雅黑" panose="020B0503020204020204" charset="-122"/>
                <a:sym typeface="+mn-lt"/>
              </a:rPr>
              <a:t>直驱变流器软硬件开发及控制系统平台的搭建</a:t>
            </a:r>
            <a:endParaRPr lang="en-US" altLang="zh-CN" sz="4000" spc="300" dirty="0">
              <a:solidFill>
                <a:srgbClr val="3A82BB"/>
              </a:solidFill>
              <a:latin typeface="Times New Roman" panose="02020603050405020304" pitchFamily="18" charset="0"/>
              <a:ea typeface="楷体" panose="02010609060101010101" pitchFamily="49" charset="-122"/>
              <a:cs typeface="微软雅黑" panose="020B0503020204020204" charset="-122"/>
              <a:sym typeface="+mn-lt"/>
            </a:endParaRPr>
          </a:p>
          <a:p>
            <a:pPr algn="ctr"/>
            <a:r>
              <a:rPr lang="zh-CN" altLang="en-US" sz="4000" spc="300" dirty="0">
                <a:solidFill>
                  <a:srgbClr val="3A82BB"/>
                </a:solidFill>
                <a:latin typeface="Times New Roman" panose="02020603050405020304" pitchFamily="18" charset="0"/>
                <a:ea typeface="楷体" panose="02010609060101010101" pitchFamily="49" charset="-122"/>
                <a:cs typeface="微软雅黑" panose="020B0503020204020204" charset="-122"/>
                <a:sym typeface="+mn-lt"/>
              </a:rPr>
              <a:t>项目汇报</a:t>
            </a:r>
          </a:p>
        </p:txBody>
      </p:sp>
      <p:sp>
        <p:nvSpPr>
          <p:cNvPr id="5" name="文本框 4"/>
          <p:cNvSpPr txBox="1"/>
          <p:nvPr/>
        </p:nvSpPr>
        <p:spPr>
          <a:xfrm>
            <a:off x="1219200" y="6242295"/>
            <a:ext cx="9753600" cy="369332"/>
          </a:xfrm>
          <a:prstGeom prst="rect">
            <a:avLst/>
          </a:prstGeom>
        </p:spPr>
        <p:txBody>
          <a:bodyPr wrap="square">
            <a:spAutoFit/>
          </a:bodyPr>
          <a:lstStyle>
            <a:defPPr>
              <a:defRPr lang="zh-CN"/>
            </a:defPPr>
            <a:lvl1pPr indent="0" defTabSz="914400">
              <a:lnSpc>
                <a:spcPct val="90000"/>
              </a:lnSpc>
              <a:spcBef>
                <a:spcPts val="1000"/>
              </a:spcBef>
              <a:buFont typeface="Arial" panose="020B0604020202020204" pitchFamily="34" charset="0"/>
              <a:buNone/>
              <a:defRPr sz="3200" b="1">
                <a:solidFill>
                  <a:schemeClr val="accent1"/>
                </a:solidFill>
                <a:cs typeface="+mn-ea"/>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ctr"/>
            <a:r>
              <a:rPr lang="zh-CN" altLang="en-US" sz="2000" b="0" dirty="0">
                <a:solidFill>
                  <a:srgbClr val="3A82BB"/>
                </a:solidFill>
                <a:latin typeface="微软雅黑" panose="020B0503020204020204" charset="-122"/>
                <a:ea typeface="微软雅黑" panose="020B0503020204020204" charset="-122"/>
                <a:cs typeface="微软雅黑" panose="020B0503020204020204" charset="-122"/>
                <a:sym typeface="+mn-lt"/>
              </a:rPr>
              <a:t>上海电气风电集团股份有限公司</a:t>
            </a:r>
          </a:p>
        </p:txBody>
      </p:sp>
      <p:sp>
        <p:nvSpPr>
          <p:cNvPr id="6" name="文本框 5"/>
          <p:cNvSpPr txBox="1"/>
          <p:nvPr/>
        </p:nvSpPr>
        <p:spPr>
          <a:xfrm>
            <a:off x="1219200" y="5862150"/>
            <a:ext cx="9753600" cy="369332"/>
          </a:xfrm>
          <a:prstGeom prst="rect">
            <a:avLst/>
          </a:prstGeom>
        </p:spPr>
        <p:txBody>
          <a:bodyPr wrap="square">
            <a:spAutoFit/>
          </a:bodyPr>
          <a:lstStyle>
            <a:defPPr>
              <a:defRPr lang="zh-CN"/>
            </a:defPPr>
            <a:lvl1pPr indent="0" defTabSz="914400">
              <a:lnSpc>
                <a:spcPct val="90000"/>
              </a:lnSpc>
              <a:spcBef>
                <a:spcPts val="1000"/>
              </a:spcBef>
              <a:buFont typeface="Arial" panose="020B0604020202020204" pitchFamily="34" charset="0"/>
              <a:buNone/>
              <a:defRPr sz="3200" b="1">
                <a:solidFill>
                  <a:schemeClr val="accent1"/>
                </a:solidFill>
                <a:cs typeface="+mn-ea"/>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ctr"/>
            <a:r>
              <a:rPr lang="en-US" altLang="zh-CN" sz="2000" b="0" dirty="0">
                <a:solidFill>
                  <a:srgbClr val="3A82BB"/>
                </a:solidFill>
                <a:latin typeface="Times New Roman" panose="02020603050405020304" pitchFamily="18" charset="0"/>
                <a:ea typeface="黑体" panose="02010609060101010101" pitchFamily="49" charset="-122"/>
                <a:cs typeface="微软雅黑" panose="020B0503020204020204" charset="-122"/>
                <a:sym typeface="+mn-lt"/>
              </a:rPr>
              <a:t>2021</a:t>
            </a:r>
            <a:r>
              <a:rPr lang="zh-CN" altLang="en-US" sz="2000" b="0" dirty="0">
                <a:solidFill>
                  <a:srgbClr val="3A82BB"/>
                </a:solidFill>
                <a:latin typeface="Times New Roman" panose="02020603050405020304" pitchFamily="18" charset="0"/>
                <a:ea typeface="黑体" panose="02010609060101010101" pitchFamily="49" charset="-122"/>
                <a:cs typeface="微软雅黑" panose="020B0503020204020204" charset="-122"/>
                <a:sym typeface="+mn-lt"/>
              </a:rPr>
              <a:t>年</a:t>
            </a:r>
            <a:r>
              <a:rPr lang="en-US" altLang="zh-CN" sz="2000" b="0" dirty="0">
                <a:solidFill>
                  <a:srgbClr val="3A82BB"/>
                </a:solidFill>
                <a:latin typeface="Times New Roman" panose="02020603050405020304" pitchFamily="18" charset="0"/>
                <a:ea typeface="黑体" panose="02010609060101010101" pitchFamily="49" charset="-122"/>
                <a:cs typeface="微软雅黑" panose="020B0503020204020204" charset="-122"/>
                <a:sym typeface="+mn-lt"/>
              </a:rPr>
              <a:t>03</a:t>
            </a:r>
            <a:r>
              <a:rPr lang="zh-CN" altLang="en-US" sz="2000" b="0" dirty="0">
                <a:solidFill>
                  <a:srgbClr val="3A82BB"/>
                </a:solidFill>
                <a:latin typeface="Times New Roman" panose="02020603050405020304" pitchFamily="18" charset="0"/>
                <a:ea typeface="黑体" panose="02010609060101010101" pitchFamily="49" charset="-122"/>
                <a:cs typeface="微软雅黑" panose="020B0503020204020204" charset="-122"/>
                <a:sym typeface="+mn-lt"/>
              </a:rPr>
              <a:t>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25954" y="532391"/>
            <a:ext cx="88702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05 </a:t>
            </a:r>
            <a:r>
              <a:rPr kumimoji="0" lang="zh-CN" altLang="en-US" sz="28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机侧算法设计</a:t>
            </a:r>
            <a:r>
              <a:rPr lang="en-US" altLang="zh-CN" sz="2000" dirty="0">
                <a:solidFill>
                  <a:srgbClr val="0093CA"/>
                </a:solidFill>
                <a:latin typeface="楷体" panose="02010609060101010101" pitchFamily="49" charset="-122"/>
                <a:ea typeface="楷体" panose="02010609060101010101" pitchFamily="49" charset="-122"/>
              </a:rPr>
              <a:t>-</a:t>
            </a:r>
            <a:r>
              <a:rPr kumimoji="0" lang="zh-CN" altLang="en-US" sz="20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重点技术点</a:t>
            </a:r>
            <a:r>
              <a:rPr lang="en-US" altLang="zh-CN" sz="2000" dirty="0">
                <a:solidFill>
                  <a:srgbClr val="0093CA"/>
                </a:solidFill>
                <a:latin typeface="楷体" panose="02010609060101010101" pitchFamily="49" charset="-122"/>
                <a:ea typeface="楷体" panose="02010609060101010101" pitchFamily="49" charset="-122"/>
              </a:rPr>
              <a:t>-</a:t>
            </a:r>
            <a:r>
              <a:rPr lang="zh-CN" altLang="en-US" sz="2000" dirty="0">
                <a:solidFill>
                  <a:srgbClr val="0093CA"/>
                </a:solidFill>
                <a:latin typeface="Times New Roman" panose="02020603050405020304" pitchFamily="18" charset="0"/>
                <a:ea typeface="楷体" panose="02010609060101010101" pitchFamily="49" charset="-122"/>
              </a:rPr>
              <a:t>机侧算法</a:t>
            </a:r>
            <a:r>
              <a:rPr kumimoji="0" lang="zh-CN" altLang="en-US" sz="20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无位置传感器控制策略</a:t>
            </a:r>
          </a:p>
        </p:txBody>
      </p:sp>
      <p:sp>
        <p:nvSpPr>
          <p:cNvPr id="9" name="任意形状 8"/>
          <p:cNvSpPr/>
          <p:nvPr/>
        </p:nvSpPr>
        <p:spPr>
          <a:xfrm>
            <a:off x="378941" y="337751"/>
            <a:ext cx="766118" cy="1079157"/>
          </a:xfrm>
          <a:custGeom>
            <a:avLst/>
            <a:gdLst>
              <a:gd name="connsiteX0" fmla="*/ 757881 w 766118"/>
              <a:gd name="connsiteY0" fmla="*/ 856735 h 1079157"/>
              <a:gd name="connsiteX1" fmla="*/ 766118 w 766118"/>
              <a:gd name="connsiteY1" fmla="*/ 1079157 h 1079157"/>
              <a:gd name="connsiteX2" fmla="*/ 0 w 766118"/>
              <a:gd name="connsiteY2" fmla="*/ 1079157 h 1079157"/>
              <a:gd name="connsiteX3" fmla="*/ 0 w 766118"/>
              <a:gd name="connsiteY3" fmla="*/ 0 h 1079157"/>
              <a:gd name="connsiteX4" fmla="*/ 757881 w 766118"/>
              <a:gd name="connsiteY4" fmla="*/ 8238 h 1079157"/>
              <a:gd name="connsiteX5" fmla="*/ 757881 w 766118"/>
              <a:gd name="connsiteY5" fmla="*/ 222422 h 107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118" h="1079157">
                <a:moveTo>
                  <a:pt x="757881" y="856735"/>
                </a:moveTo>
                <a:lnTo>
                  <a:pt x="766118" y="1079157"/>
                </a:lnTo>
                <a:lnTo>
                  <a:pt x="0" y="1079157"/>
                </a:lnTo>
                <a:lnTo>
                  <a:pt x="0" y="0"/>
                </a:lnTo>
                <a:lnTo>
                  <a:pt x="757881" y="8238"/>
                </a:lnTo>
                <a:lnTo>
                  <a:pt x="757881" y="222422"/>
                </a:lnTo>
              </a:path>
            </a:pathLst>
          </a:custGeom>
          <a:noFill/>
          <a:ln w="28575">
            <a:solidFill>
              <a:srgbClr val="0093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6" name="图片 5" descr="logo.png"/>
          <p:cNvPicPr>
            <a:picLocks noChangeAspect="1"/>
          </p:cNvPicPr>
          <p:nvPr/>
        </p:nvPicPr>
        <p:blipFill rotWithShape="1">
          <a:blip r:embed="rId3">
            <a:extLst>
              <a:ext uri="{28A0092B-C50C-407E-A947-70E740481C1C}">
                <a14:useLocalDpi xmlns:a14="http://schemas.microsoft.com/office/drawing/2010/main" val="0"/>
              </a:ext>
            </a:extLst>
          </a:blip>
          <a:srcRect r="40098"/>
          <a:stretch/>
        </p:blipFill>
        <p:spPr>
          <a:xfrm>
            <a:off x="9998739" y="468325"/>
            <a:ext cx="1735039" cy="487217"/>
          </a:xfrm>
          <a:prstGeom prst="rect">
            <a:avLst/>
          </a:prstGeom>
        </p:spPr>
      </p:pic>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rPr>
              <a:t>上海电气风电集团股份有限公司</a:t>
            </a:r>
          </a:p>
        </p:txBody>
      </p:sp>
      <p:sp>
        <p:nvSpPr>
          <p:cNvPr id="27" name="文本框 26"/>
          <p:cNvSpPr txBox="1"/>
          <p:nvPr/>
        </p:nvSpPr>
        <p:spPr>
          <a:xfrm>
            <a:off x="378941" y="2478453"/>
            <a:ext cx="4353059"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永磁电机在三相</a:t>
            </a:r>
            <a:r>
              <a:rPr lang="en-US" altLang="zh-CN" sz="2000" dirty="0" err="1">
                <a:latin typeface="楷体" panose="02010609060101010101" pitchFamily="49" charset="-122"/>
                <a:ea typeface="楷体" panose="02010609060101010101" pitchFamily="49" charset="-122"/>
              </a:rPr>
              <a:t>dq</a:t>
            </a:r>
            <a:r>
              <a:rPr lang="zh-CN" altLang="en-US" sz="2000" dirty="0">
                <a:latin typeface="楷体" panose="02010609060101010101" pitchFamily="49" charset="-122"/>
                <a:ea typeface="楷体" panose="02010609060101010101" pitchFamily="49" charset="-122"/>
              </a:rPr>
              <a:t>轴上的数学方程</a:t>
            </a:r>
          </a:p>
        </p:txBody>
      </p:sp>
      <mc:AlternateContent xmlns:mc="http://schemas.openxmlformats.org/markup-compatibility/2006" xmlns:a14="http://schemas.microsoft.com/office/drawing/2010/main">
        <mc:Choice Requires="a14">
          <p:sp>
            <p:nvSpPr>
              <p:cNvPr id="28" name="矩形 27"/>
              <p:cNvSpPr/>
              <p:nvPr/>
            </p:nvSpPr>
            <p:spPr>
              <a:xfrm>
                <a:off x="872955" y="2902230"/>
                <a:ext cx="4985156" cy="7087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𝑑</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𝑞</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e>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e>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e>
                            </m:mr>
                          </m:m>
                        </m:e>
                      </m:d>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𝑑</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𝑞</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𝐸</m:t>
                                    </m:r>
                                  </m:sub>
                                </m:sSub>
                              </m:e>
                            </m:mr>
                          </m:m>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872955" y="2902230"/>
                <a:ext cx="4985156" cy="708720"/>
              </a:xfrm>
              <a:prstGeom prst="rect">
                <a:avLst/>
              </a:prstGeom>
              <a:blipFill rotWithShape="0">
                <a:blip r:embed="rId4"/>
                <a:stretch>
                  <a:fillRect/>
                </a:stretch>
              </a:blipFill>
            </p:spPr>
            <p:txBody>
              <a:bodyPr/>
              <a:lstStyle/>
              <a:p>
                <a:r>
                  <a:rPr lang="zh-CN" altLang="en-US">
                    <a:noFill/>
                  </a:rPr>
                  <a:t> </a:t>
                </a:r>
              </a:p>
            </p:txBody>
          </p:sp>
        </mc:Fallback>
      </mc:AlternateContent>
      <p:sp>
        <p:nvSpPr>
          <p:cNvPr id="29" name="文本框 28"/>
          <p:cNvSpPr txBox="1"/>
          <p:nvPr/>
        </p:nvSpPr>
        <p:spPr>
          <a:xfrm>
            <a:off x="378941" y="3723493"/>
            <a:ext cx="4935853"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对上式用</a:t>
            </a:r>
            <a:r>
              <a:rPr lang="en-US" altLang="zh-CN" sz="2000" dirty="0">
                <a:latin typeface="楷体" panose="02010609060101010101" pitchFamily="49" charset="-122"/>
                <a:ea typeface="楷体" panose="02010609060101010101" pitchFamily="49" charset="-122"/>
              </a:rPr>
              <a:t>2r_2s</a:t>
            </a:r>
            <a:r>
              <a:rPr lang="zh-CN" altLang="en-US" sz="2000" dirty="0">
                <a:latin typeface="楷体" panose="02010609060101010101" pitchFamily="49" charset="-122"/>
                <a:ea typeface="楷体" panose="02010609060101010101" pitchFamily="49" charset="-122"/>
              </a:rPr>
              <a:t>反变换到</a:t>
            </a:r>
            <a:r>
              <a:rPr lang="en-US" altLang="zh-CN" sz="2000" dirty="0">
                <a:latin typeface="楷体" panose="02010609060101010101" pitchFamily="49" charset="-122"/>
                <a:ea typeface="楷体" panose="02010609060101010101" pitchFamily="49" charset="-122"/>
              </a:rPr>
              <a:t>alpha</a:t>
            </a:r>
            <a:r>
              <a:rPr lang="zh-CN" altLang="en-US"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beta</a:t>
            </a:r>
            <a:r>
              <a:rPr lang="zh-CN" altLang="en-US" sz="2000" dirty="0">
                <a:latin typeface="楷体" panose="02010609060101010101" pitchFamily="49" charset="-122"/>
                <a:ea typeface="楷体" panose="02010609060101010101" pitchFamily="49" charset="-122"/>
              </a:rPr>
              <a:t>轴：</a:t>
            </a:r>
          </a:p>
        </p:txBody>
      </p:sp>
      <mc:AlternateContent xmlns:mc="http://schemas.openxmlformats.org/markup-compatibility/2006" xmlns:a14="http://schemas.microsoft.com/office/drawing/2010/main">
        <mc:Choice Requires="a14">
          <p:sp>
            <p:nvSpPr>
              <p:cNvPr id="30" name="矩形 29"/>
              <p:cNvSpPr/>
              <p:nvPr/>
            </p:nvSpPr>
            <p:spPr>
              <a:xfrm>
                <a:off x="762000" y="4156709"/>
                <a:ext cx="5338190" cy="282182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i="1">
                              <a:latin typeface="Cambria Math" panose="02040503050406030204" pitchFamily="18" charset="0"/>
                            </a:rPr>
                          </m:ctrlPr>
                        </m:mPr>
                        <m:mr>
                          <m:e>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𝛼</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𝛽</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𝛼</m:t>
                                          </m:r>
                                        </m:sub>
                                      </m:sSub>
                                    </m:e>
                                    <m:e>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𝛼𝛽</m:t>
                                          </m:r>
                                        </m:sub>
                                      </m:sSub>
                                    </m:e>
                                  </m:mr>
                                  <m:mr>
                                    <m:e>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𝛼𝛽</m:t>
                                          </m:r>
                                        </m:sub>
                                      </m:sSub>
                                    </m:e>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𝛽</m:t>
                                          </m:r>
                                        </m:sub>
                                      </m:sSub>
                                    </m:e>
                                  </m:mr>
                                </m:m>
                              </m:e>
                            </m:d>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𝛼</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𝛽</m:t>
                                          </m:r>
                                        </m:sub>
                                      </m:sSub>
                                    </m:e>
                                  </m:mr>
                                </m:m>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𝐸</m:t>
                                </m:r>
                              </m:sub>
                            </m:sSub>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m:t>
                                      </m:r>
                                      <m:r>
                                        <m:rPr>
                                          <m:sty m:val="p"/>
                                        </m:rPr>
                                        <a:rPr lang="zh-CN" altLang="en-US" i="0">
                                          <a:latin typeface="Cambria Math" panose="02040503050406030204" pitchFamily="18" charset="0"/>
                                        </a:rPr>
                                        <m:t>sin</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r>
                                    <m:e>
                                      <m:r>
                                        <m:rPr>
                                          <m:sty m:val="p"/>
                                        </m:rPr>
                                        <a:rPr lang="zh-CN" altLang="en-US" i="0">
                                          <a:latin typeface="Cambria Math" panose="02040503050406030204" pitchFamily="18" charset="0"/>
                                        </a:rPr>
                                        <m:t>cos</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
                              </m:e>
                            </m:d>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𝛼</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1</m:t>
                                </m:r>
                              </m:sub>
                            </m:sSub>
                            <m:r>
                              <m:rPr>
                                <m:sty m:val="p"/>
                              </m:rPr>
                              <a:rPr lang="zh-CN" altLang="en-US" i="0">
                                <a:latin typeface="Cambria Math" panose="02040503050406030204" pitchFamily="18" charset="0"/>
                              </a:rPr>
                              <m:t>cos</m:t>
                            </m:r>
                            <m:r>
                              <a:rPr lang="zh-CN" altLang="en-US" i="0">
                                <a:latin typeface="Cambria Math" panose="02040503050406030204" pitchFamily="18" charset="0"/>
                              </a:rPr>
                              <m:t>2</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𝛽</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1</m:t>
                                </m:r>
                              </m:sub>
                            </m:sSub>
                            <m:r>
                              <m:rPr>
                                <m:sty m:val="p"/>
                              </m:rPr>
                              <a:rPr lang="zh-CN" altLang="en-US" i="0">
                                <a:latin typeface="Cambria Math" panose="02040503050406030204" pitchFamily="18" charset="0"/>
                              </a:rPr>
                              <m:t>cos</m:t>
                            </m:r>
                            <m:r>
                              <a:rPr lang="zh-CN" altLang="en-US" i="0">
                                <a:latin typeface="Cambria Math" panose="02040503050406030204" pitchFamily="18" charset="0"/>
                              </a:rPr>
                              <m:t>2</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𝛼𝛽</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1</m:t>
                                </m:r>
                              </m:sub>
                            </m:sSub>
                            <m:r>
                              <m:rPr>
                                <m:sty m:val="p"/>
                              </m:rPr>
                              <a:rPr lang="zh-CN" altLang="en-US" i="0">
                                <a:latin typeface="Cambria Math" panose="02040503050406030204" pitchFamily="18" charset="0"/>
                              </a:rPr>
                              <m:t>sin</m:t>
                            </m:r>
                            <m:r>
                              <a:rPr lang="zh-CN" altLang="en-US" i="0">
                                <a:latin typeface="Cambria Math" panose="02040503050406030204" pitchFamily="18" charset="0"/>
                              </a:rPr>
                              <m:t>2</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0</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num>
                              <m:den>
                                <m:r>
                                  <a:rPr lang="zh-CN" altLang="en-US" i="0">
                                    <a:latin typeface="Cambria Math" panose="02040503050406030204" pitchFamily="18" charset="0"/>
                                  </a:rPr>
                                  <m:t>2</m:t>
                                </m:r>
                              </m:den>
                            </m:f>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0</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num>
                              <m:den>
                                <m:r>
                                  <a:rPr lang="zh-CN" altLang="en-US" i="0">
                                    <a:latin typeface="Cambria Math" panose="02040503050406030204" pitchFamily="18" charset="0"/>
                                  </a:rPr>
                                  <m:t>2</m:t>
                                </m:r>
                              </m:den>
                            </m:f>
                          </m:e>
                        </m:mr>
                      </m:m>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762000" y="4156709"/>
                <a:ext cx="5338190" cy="282182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7620625" y="3510678"/>
                <a:ext cx="2054537" cy="612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m:rPr>
                                    <m:sty m:val="p"/>
                                  </m:rPr>
                                  <a:rPr lang="zh-CN" altLang="en-US">
                                    <a:latin typeface="Cambria Math" panose="02040503050406030204" pitchFamily="18" charset="0"/>
                                  </a:rPr>
                                  <m:t>cos</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e>
                                <m:r>
                                  <a:rPr lang="zh-CN" altLang="en-US" i="0">
                                    <a:latin typeface="Cambria Math" panose="02040503050406030204" pitchFamily="18" charset="0"/>
                                  </a:rPr>
                                  <m:t>−</m:t>
                                </m:r>
                                <m:r>
                                  <m:rPr>
                                    <m:sty m:val="p"/>
                                  </m:rPr>
                                  <a:rPr lang="zh-CN" altLang="en-US" i="0">
                                    <a:latin typeface="Cambria Math" panose="02040503050406030204" pitchFamily="18" charset="0"/>
                                  </a:rPr>
                                  <m:t>sin</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r>
                              <m:e>
                                <m:r>
                                  <m:rPr>
                                    <m:sty m:val="p"/>
                                  </m:rPr>
                                  <a:rPr lang="zh-CN" altLang="en-US" i="0">
                                    <a:latin typeface="Cambria Math" panose="02040503050406030204" pitchFamily="18" charset="0"/>
                                  </a:rPr>
                                  <m:t>sin</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e>
                                <m:r>
                                  <m:rPr>
                                    <m:sty m:val="p"/>
                                  </m:rPr>
                                  <a:rPr lang="zh-CN" altLang="en-US" i="0">
                                    <a:latin typeface="Cambria Math" panose="02040503050406030204" pitchFamily="18" charset="0"/>
                                  </a:rPr>
                                  <m:t>cos</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
                        </m:e>
                      </m:d>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7620625" y="3510678"/>
                <a:ext cx="2054537" cy="612925"/>
              </a:xfrm>
              <a:prstGeom prst="rect">
                <a:avLst/>
              </a:prstGeom>
              <a:blipFill rotWithShape="0">
                <a:blip r:embed="rId6"/>
                <a:stretch>
                  <a:fillRect/>
                </a:stretch>
              </a:blipFill>
            </p:spPr>
            <p:txBody>
              <a:bodyPr/>
              <a:lstStyle/>
              <a:p>
                <a:r>
                  <a:rPr lang="zh-CN" altLang="en-US">
                    <a:noFill/>
                  </a:rPr>
                  <a:t> </a:t>
                </a:r>
              </a:p>
            </p:txBody>
          </p:sp>
        </mc:Fallback>
      </mc:AlternateContent>
      <p:pic>
        <p:nvPicPr>
          <p:cNvPr id="32" name="图片 31"/>
          <p:cNvPicPr>
            <a:picLocks noChangeAspect="1"/>
          </p:cNvPicPr>
          <p:nvPr/>
        </p:nvPicPr>
        <p:blipFill>
          <a:blip r:embed="rId7"/>
          <a:stretch>
            <a:fillRect/>
          </a:stretch>
        </p:blipFill>
        <p:spPr>
          <a:xfrm>
            <a:off x="6977203" y="5376613"/>
            <a:ext cx="1889952" cy="382021"/>
          </a:xfrm>
          <a:prstGeom prst="rect">
            <a:avLst/>
          </a:prstGeom>
        </p:spPr>
      </p:pic>
      <p:sp>
        <p:nvSpPr>
          <p:cNvPr id="12" name="矩形 4"/>
          <p:cNvSpPr>
            <a:spLocks noChangeArrowheads="1"/>
          </p:cNvSpPr>
          <p:nvPr/>
        </p:nvSpPr>
        <p:spPr bwMode="auto">
          <a:xfrm>
            <a:off x="378941" y="1415452"/>
            <a:ext cx="105919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marL="0" indent="0">
              <a:spcBef>
                <a:spcPct val="50000"/>
              </a:spcBef>
              <a:buClr>
                <a:srgbClr val="FF3300"/>
              </a:buClr>
            </a:pPr>
            <a:r>
              <a:rPr lang="zh-CN" altLang="en-US" sz="1600" b="1" dirty="0">
                <a:solidFill>
                  <a:srgbClr val="FF0000"/>
                </a:solidFill>
                <a:latin typeface="楷体" panose="02010609060101010101" pitchFamily="49" charset="-122"/>
                <a:ea typeface="楷体" panose="02010609060101010101" pitchFamily="49" charset="-122"/>
              </a:rPr>
              <a:t>背景：</a:t>
            </a:r>
            <a:r>
              <a:rPr lang="zh-CN" altLang="en-US" sz="1600" dirty="0">
                <a:latin typeface="楷体" panose="02010609060101010101" pitchFamily="49" charset="-122"/>
                <a:ea typeface="楷体" panose="02010609060101010101" pitchFamily="49" charset="-122"/>
              </a:rPr>
              <a:t>考虑到光电编码器故障率较高，易损坏，因此基于永磁同步发电机的直驱型风力发电机通常采用无速度传感器技术进行驱动控制。由于永磁同步发电机正常切入运行时风速一般为中高速，因此选择基于反电动势的速度观测器控制策略。</a:t>
            </a:r>
          </a:p>
        </p:txBody>
      </p:sp>
    </p:spTree>
    <p:extLst>
      <p:ext uri="{BB962C8B-B14F-4D97-AF65-F5344CB8AC3E}">
        <p14:creationId xmlns:p14="http://schemas.microsoft.com/office/powerpoint/2010/main" val="213733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25955" y="553411"/>
            <a:ext cx="87757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05 </a:t>
            </a:r>
            <a:r>
              <a:rPr kumimoji="0" lang="zh-CN" altLang="en-US" sz="28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机侧算法设计</a:t>
            </a:r>
            <a:r>
              <a:rPr lang="en-US" altLang="zh-CN" sz="2000" dirty="0">
                <a:solidFill>
                  <a:srgbClr val="0093CA"/>
                </a:solidFill>
                <a:latin typeface="楷体" panose="02010609060101010101" pitchFamily="49" charset="-122"/>
                <a:ea typeface="楷体" panose="02010609060101010101" pitchFamily="49" charset="-122"/>
              </a:rPr>
              <a:t>-</a:t>
            </a:r>
            <a:r>
              <a:rPr kumimoji="0" lang="zh-CN" altLang="en-US" sz="20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重点技术点</a:t>
            </a:r>
            <a:r>
              <a:rPr lang="en-US" altLang="zh-CN" sz="2000" dirty="0">
                <a:solidFill>
                  <a:srgbClr val="0093CA"/>
                </a:solidFill>
                <a:latin typeface="楷体" panose="02010609060101010101" pitchFamily="49" charset="-122"/>
                <a:ea typeface="楷体" panose="02010609060101010101" pitchFamily="49" charset="-122"/>
              </a:rPr>
              <a:t>-</a:t>
            </a:r>
            <a:r>
              <a:rPr lang="zh-CN" altLang="en-US" sz="2000" dirty="0">
                <a:solidFill>
                  <a:srgbClr val="0093CA"/>
                </a:solidFill>
                <a:latin typeface="Times New Roman" panose="02020603050405020304" pitchFamily="18" charset="0"/>
                <a:ea typeface="楷体" panose="02010609060101010101" pitchFamily="49" charset="-122"/>
              </a:rPr>
              <a:t>机侧算法</a:t>
            </a:r>
            <a:r>
              <a:rPr kumimoji="0" lang="zh-CN" altLang="en-US" sz="20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无位置传感器控制策略</a:t>
            </a:r>
          </a:p>
        </p:txBody>
      </p:sp>
      <p:sp>
        <p:nvSpPr>
          <p:cNvPr id="9" name="任意形状 8"/>
          <p:cNvSpPr/>
          <p:nvPr/>
        </p:nvSpPr>
        <p:spPr>
          <a:xfrm>
            <a:off x="378941" y="337751"/>
            <a:ext cx="766118" cy="1079157"/>
          </a:xfrm>
          <a:custGeom>
            <a:avLst/>
            <a:gdLst>
              <a:gd name="connsiteX0" fmla="*/ 757881 w 766118"/>
              <a:gd name="connsiteY0" fmla="*/ 856735 h 1079157"/>
              <a:gd name="connsiteX1" fmla="*/ 766118 w 766118"/>
              <a:gd name="connsiteY1" fmla="*/ 1079157 h 1079157"/>
              <a:gd name="connsiteX2" fmla="*/ 0 w 766118"/>
              <a:gd name="connsiteY2" fmla="*/ 1079157 h 1079157"/>
              <a:gd name="connsiteX3" fmla="*/ 0 w 766118"/>
              <a:gd name="connsiteY3" fmla="*/ 0 h 1079157"/>
              <a:gd name="connsiteX4" fmla="*/ 757881 w 766118"/>
              <a:gd name="connsiteY4" fmla="*/ 8238 h 1079157"/>
              <a:gd name="connsiteX5" fmla="*/ 757881 w 766118"/>
              <a:gd name="connsiteY5" fmla="*/ 222422 h 107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118" h="1079157">
                <a:moveTo>
                  <a:pt x="757881" y="856735"/>
                </a:moveTo>
                <a:lnTo>
                  <a:pt x="766118" y="1079157"/>
                </a:lnTo>
                <a:lnTo>
                  <a:pt x="0" y="1079157"/>
                </a:lnTo>
                <a:lnTo>
                  <a:pt x="0" y="0"/>
                </a:lnTo>
                <a:lnTo>
                  <a:pt x="757881" y="8238"/>
                </a:lnTo>
                <a:lnTo>
                  <a:pt x="757881" y="222422"/>
                </a:lnTo>
              </a:path>
            </a:pathLst>
          </a:custGeom>
          <a:noFill/>
          <a:ln w="28575">
            <a:solidFill>
              <a:srgbClr val="0093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6" name="图片 5" descr="logo.png"/>
          <p:cNvPicPr>
            <a:picLocks noChangeAspect="1"/>
          </p:cNvPicPr>
          <p:nvPr/>
        </p:nvPicPr>
        <p:blipFill rotWithShape="1">
          <a:blip r:embed="rId3">
            <a:extLst>
              <a:ext uri="{28A0092B-C50C-407E-A947-70E740481C1C}">
                <a14:useLocalDpi xmlns:a14="http://schemas.microsoft.com/office/drawing/2010/main" val="0"/>
              </a:ext>
            </a:extLst>
          </a:blip>
          <a:srcRect r="40098"/>
          <a:stretch/>
        </p:blipFill>
        <p:spPr>
          <a:xfrm>
            <a:off x="9998739" y="468325"/>
            <a:ext cx="1735039" cy="487217"/>
          </a:xfrm>
          <a:prstGeom prst="rect">
            <a:avLst/>
          </a:prstGeom>
        </p:spPr>
      </p:pic>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rPr>
              <a:t>上海电气风电集团股份有限公司</a:t>
            </a:r>
          </a:p>
        </p:txBody>
      </p:sp>
      <p:sp>
        <p:nvSpPr>
          <p:cNvPr id="12" name="文本框 11"/>
          <p:cNvSpPr txBox="1"/>
          <p:nvPr/>
        </p:nvSpPr>
        <p:spPr>
          <a:xfrm>
            <a:off x="378941" y="1744819"/>
            <a:ext cx="6933385"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永磁电机在三相</a:t>
            </a:r>
            <a:r>
              <a:rPr lang="en-US" altLang="zh-CN" sz="2000" dirty="0" err="1">
                <a:latin typeface="楷体" panose="02010609060101010101" pitchFamily="49" charset="-122"/>
                <a:ea typeface="楷体" panose="02010609060101010101" pitchFamily="49" charset="-122"/>
              </a:rPr>
              <a:t>dq</a:t>
            </a:r>
            <a:r>
              <a:rPr lang="zh-CN" altLang="en-US" sz="2000" dirty="0">
                <a:latin typeface="楷体" panose="02010609060101010101" pitchFamily="49" charset="-122"/>
                <a:ea typeface="楷体" panose="02010609060101010101" pitchFamily="49" charset="-122"/>
              </a:rPr>
              <a:t>轴上的数学方程，改进，扩展感应电动势</a:t>
            </a:r>
          </a:p>
        </p:txBody>
      </p:sp>
      <mc:AlternateContent xmlns:mc="http://schemas.openxmlformats.org/markup-compatibility/2006" xmlns:a14="http://schemas.microsoft.com/office/drawing/2010/main">
        <mc:Choice Requires="a14">
          <p:sp>
            <p:nvSpPr>
              <p:cNvPr id="13" name="矩形 12"/>
              <p:cNvSpPr/>
              <p:nvPr/>
            </p:nvSpPr>
            <p:spPr>
              <a:xfrm>
                <a:off x="955248" y="2254862"/>
                <a:ext cx="4451667"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𝑑</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𝑞</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e>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e>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e>
                            </m:mr>
                          </m:m>
                        </m:e>
                      </m:d>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𝑑</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𝑞</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𝐸</m:t>
                                    </m:r>
                                  </m:sub>
                                </m:sSub>
                              </m:e>
                            </m:mr>
                          </m:m>
                        </m:e>
                      </m:d>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955248" y="2254862"/>
                <a:ext cx="4451667" cy="708720"/>
              </a:xfrm>
              <a:prstGeom prst="rect">
                <a:avLst/>
              </a:prstGeom>
              <a:blipFill rotWithShape="0">
                <a:blip r:embed="rId4"/>
                <a:stretch>
                  <a:fillRect/>
                </a:stretch>
              </a:blipFill>
            </p:spPr>
            <p:txBody>
              <a:bodyPr/>
              <a:lstStyle/>
              <a:p>
                <a:r>
                  <a:rPr lang="zh-CN" altLang="en-US">
                    <a:noFill/>
                  </a:rPr>
                  <a:t> </a:t>
                </a:r>
              </a:p>
            </p:txBody>
          </p:sp>
        </mc:Fallback>
      </mc:AlternateContent>
      <p:sp>
        <p:nvSpPr>
          <p:cNvPr id="14" name="文本框 13"/>
          <p:cNvSpPr txBox="1"/>
          <p:nvPr/>
        </p:nvSpPr>
        <p:spPr>
          <a:xfrm>
            <a:off x="378941" y="4321517"/>
            <a:ext cx="5288887"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对上式用</a:t>
            </a:r>
            <a:r>
              <a:rPr lang="en-US" altLang="zh-CN" sz="2000" dirty="0">
                <a:latin typeface="楷体" panose="02010609060101010101" pitchFamily="49" charset="-122"/>
                <a:ea typeface="楷体" panose="02010609060101010101" pitchFamily="49" charset="-122"/>
              </a:rPr>
              <a:t>2r_2s</a:t>
            </a:r>
            <a:r>
              <a:rPr lang="zh-CN" altLang="en-US" sz="2000" dirty="0">
                <a:latin typeface="楷体" panose="02010609060101010101" pitchFamily="49" charset="-122"/>
                <a:ea typeface="楷体" panose="02010609060101010101" pitchFamily="49" charset="-122"/>
              </a:rPr>
              <a:t>反变换到</a:t>
            </a:r>
            <a:r>
              <a:rPr lang="en-US" altLang="zh-CN" sz="2000" dirty="0">
                <a:latin typeface="楷体" panose="02010609060101010101" pitchFamily="49" charset="-122"/>
                <a:ea typeface="楷体" panose="02010609060101010101" pitchFamily="49" charset="-122"/>
              </a:rPr>
              <a:t>alpha</a:t>
            </a:r>
            <a:r>
              <a:rPr lang="zh-CN" altLang="en-US"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beta</a:t>
            </a:r>
            <a:r>
              <a:rPr lang="zh-CN" altLang="en-US" sz="2000" dirty="0">
                <a:latin typeface="楷体" panose="02010609060101010101" pitchFamily="49" charset="-122"/>
                <a:ea typeface="楷体" panose="02010609060101010101" pitchFamily="49" charset="-122"/>
              </a:rPr>
              <a:t>轴：</a:t>
            </a:r>
          </a:p>
        </p:txBody>
      </p:sp>
      <mc:AlternateContent xmlns:mc="http://schemas.openxmlformats.org/markup-compatibility/2006" xmlns:a14="http://schemas.microsoft.com/office/drawing/2010/main">
        <mc:Choice Requires="a14">
          <p:sp>
            <p:nvSpPr>
              <p:cNvPr id="15" name="矩形 14"/>
              <p:cNvSpPr/>
              <p:nvPr/>
            </p:nvSpPr>
            <p:spPr>
              <a:xfrm>
                <a:off x="453665" y="3473625"/>
                <a:ext cx="8035159" cy="7379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𝑑</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𝑞</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e>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nor/>
                                      </m:rPr>
                                      <a:rPr lang="zh-CN" altLang="en-US" i="1">
                                        <a:latin typeface="Cambria Math" panose="02040503050406030204" pitchFamily="18" charset="0"/>
                                      </a:rPr>
                                      <m:t>q</m:t>
                                    </m:r>
                                  </m:sub>
                                </m:sSub>
                              </m:e>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e>
                            </m:mr>
                          </m:m>
                        </m:e>
                      </m:d>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𝑑</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𝑞</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mr>
                            <m:mr>
                              <m:e>
                                <m:d>
                                  <m:dPr>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𝑑</m:t>
                                        </m:r>
                                      </m:sub>
                                    </m:sSub>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𝑞</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𝐸</m:t>
                                        </m:r>
                                      </m:sub>
                                    </m:sSub>
                                  </m:e>
                                </m:d>
                              </m:e>
                            </m:mr>
                          </m:m>
                        </m:e>
                      </m:d>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453665" y="3473625"/>
                <a:ext cx="8035159" cy="737959"/>
              </a:xfrm>
              <a:prstGeom prst="rect">
                <a:avLst/>
              </a:prstGeom>
              <a:blipFill rotWithShape="0">
                <a:blip r:embed="rId5"/>
                <a:stretch>
                  <a:fillRect/>
                </a:stretch>
              </a:blipFill>
            </p:spPr>
            <p:txBody>
              <a:bodyPr/>
              <a:lstStyle/>
              <a:p>
                <a:r>
                  <a:rPr lang="zh-CN" altLang="en-US">
                    <a:noFill/>
                  </a:rPr>
                  <a:t> </a:t>
                </a:r>
              </a:p>
            </p:txBody>
          </p:sp>
        </mc:Fallback>
      </mc:AlternateContent>
      <p:sp>
        <p:nvSpPr>
          <p:cNvPr id="16" name="右弧形箭头 15"/>
          <p:cNvSpPr/>
          <p:nvPr/>
        </p:nvSpPr>
        <p:spPr>
          <a:xfrm>
            <a:off x="6187966" y="2563609"/>
            <a:ext cx="457200" cy="8150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7" name="矩形 16"/>
              <p:cNvSpPr/>
              <p:nvPr/>
            </p:nvSpPr>
            <p:spPr>
              <a:xfrm>
                <a:off x="1053856" y="4721627"/>
                <a:ext cx="7968592" cy="1328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i="1">
                              <a:latin typeface="Cambria Math" panose="02040503050406030204" pitchFamily="18" charset="0"/>
                            </a:rPr>
                          </m:ctrlPr>
                        </m:mPr>
                        <m:mr>
                          <m:e>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𝛼</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𝛽</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e>
                                    <m:e>
                                      <m:r>
                                        <a:rPr lang="zh-CN" altLang="en-US" i="0">
                                          <a:latin typeface="Cambria Math" panose="02040503050406030204" pitchFamily="18" charset="0"/>
                                        </a:rPr>
                                        <m:t>0</m:t>
                                      </m:r>
                                    </m:e>
                                  </m:mr>
                                  <m:mr>
                                    <m:e>
                                      <m:r>
                                        <a:rPr lang="zh-CN" altLang="en-US" i="0">
                                          <a:latin typeface="Cambria Math" panose="02040503050406030204" pitchFamily="18" charset="0"/>
                                        </a:rPr>
                                        <m:t>0</m:t>
                                      </m:r>
                                    </m:e>
                                    <m:e>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e>
                                  </m:mr>
                                </m:m>
                              </m:e>
                            </m:d>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𝛼</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𝛽</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e>
                                      </m:d>
                                    </m:e>
                                  </m:mr>
                                  <m:mr>
                                    <m:e>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e>
                                      </m:d>
                                    </m:e>
                                    <m:e>
                                      <m:r>
                                        <a:rPr lang="zh-CN" altLang="en-US" i="0">
                                          <a:latin typeface="Cambria Math" panose="02040503050406030204" pitchFamily="18" charset="0"/>
                                        </a:rPr>
                                        <m:t>0</m:t>
                                      </m:r>
                                    </m:e>
                                  </m:mr>
                                </m:m>
                              </m:e>
                            </m:d>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𝛼</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𝛽</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𝛼</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𝛽</m:t>
                                          </m:r>
                                        </m:sub>
                                      </m:sSub>
                                    </m:e>
                                  </m:mr>
                                </m:m>
                              </m:e>
                            </m:d>
                          </m:e>
                        </m:mr>
                        <m:mr>
                          <m:e>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𝛼</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𝛽</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d>
                                  <m:dPr>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𝑑</m:t>
                                        </m:r>
                                      </m:sub>
                                    </m:sSub>
                                    <m:r>
                                      <a:rPr lang="zh-CN" altLang="en-US" i="0">
                                        <a:latin typeface="Cambria Math" panose="02040503050406030204" pitchFamily="18" charset="0"/>
                                      </a:rPr>
                                      <m:t>−</m:t>
                                    </m:r>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𝑞</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𝐸</m:t>
                                        </m:r>
                                      </m:sub>
                                    </m:sSub>
                                  </m:e>
                                </m:d>
                              </m:e>
                            </m:d>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m:t>
                                      </m:r>
                                      <m:r>
                                        <m:rPr>
                                          <m:sty m:val="p"/>
                                        </m:rPr>
                                        <a:rPr lang="zh-CN" altLang="en-US" i="0">
                                          <a:latin typeface="Cambria Math" panose="02040503050406030204" pitchFamily="18" charset="0"/>
                                        </a:rPr>
                                        <m:t>sin</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r>
                                    <m:e>
                                      <m:r>
                                        <m:rPr>
                                          <m:sty m:val="p"/>
                                        </m:rPr>
                                        <a:rPr lang="zh-CN" altLang="en-US" i="0">
                                          <a:latin typeface="Cambria Math" panose="02040503050406030204" pitchFamily="18" charset="0"/>
                                        </a:rPr>
                                        <m:t>cos</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
                              </m:e>
                            </m:d>
                          </m:e>
                        </m:mr>
                      </m:m>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1053856" y="4721627"/>
                <a:ext cx="7968592" cy="1328890"/>
              </a:xfrm>
              <a:prstGeom prst="rect">
                <a:avLst/>
              </a:prstGeom>
              <a:blipFill rotWithShape="0">
                <a:blip r:embed="rId6"/>
                <a:stretch>
                  <a:fillRect/>
                </a:stretch>
              </a:blipFill>
            </p:spPr>
            <p:txBody>
              <a:bodyPr/>
              <a:lstStyle/>
              <a:p>
                <a:r>
                  <a:rPr lang="zh-CN" altLang="en-US">
                    <a:noFill/>
                  </a:rPr>
                  <a:t> </a:t>
                </a:r>
              </a:p>
            </p:txBody>
          </p:sp>
        </mc:Fallback>
      </mc:AlternateContent>
      <p:sp>
        <p:nvSpPr>
          <p:cNvPr id="18" name="文本框 17"/>
          <p:cNvSpPr txBox="1"/>
          <p:nvPr/>
        </p:nvSpPr>
        <p:spPr>
          <a:xfrm>
            <a:off x="8488824" y="5564985"/>
            <a:ext cx="2522289"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只有这项包含位置信息</a:t>
            </a:r>
          </a:p>
        </p:txBody>
      </p:sp>
    </p:spTree>
    <p:extLst>
      <p:ext uri="{BB962C8B-B14F-4D97-AF65-F5344CB8AC3E}">
        <p14:creationId xmlns:p14="http://schemas.microsoft.com/office/powerpoint/2010/main" val="23954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25955" y="553411"/>
            <a:ext cx="872314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05 </a:t>
            </a:r>
            <a:r>
              <a:rPr kumimoji="0" lang="zh-CN" altLang="en-US" sz="28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机侧算法设计</a:t>
            </a:r>
            <a:r>
              <a:rPr lang="en-US" altLang="zh-CN" sz="2000" dirty="0">
                <a:solidFill>
                  <a:srgbClr val="0093CA"/>
                </a:solidFill>
                <a:latin typeface="楷体" panose="02010609060101010101" pitchFamily="49" charset="-122"/>
                <a:ea typeface="楷体" panose="02010609060101010101" pitchFamily="49" charset="-122"/>
              </a:rPr>
              <a:t>-</a:t>
            </a:r>
            <a:r>
              <a:rPr kumimoji="0" lang="zh-CN" altLang="en-US" sz="20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重点技术点</a:t>
            </a:r>
            <a:r>
              <a:rPr lang="en-US" altLang="zh-CN" sz="2000" dirty="0">
                <a:solidFill>
                  <a:srgbClr val="0093CA"/>
                </a:solidFill>
                <a:latin typeface="楷体" panose="02010609060101010101" pitchFamily="49" charset="-122"/>
                <a:ea typeface="楷体" panose="02010609060101010101" pitchFamily="49" charset="-122"/>
              </a:rPr>
              <a:t>-</a:t>
            </a:r>
            <a:r>
              <a:rPr lang="zh-CN" altLang="en-US" sz="2000" dirty="0">
                <a:solidFill>
                  <a:srgbClr val="0093CA"/>
                </a:solidFill>
                <a:latin typeface="Times New Roman" panose="02020603050405020304" pitchFamily="18" charset="0"/>
                <a:ea typeface="楷体" panose="02010609060101010101" pitchFamily="49" charset="-122"/>
              </a:rPr>
              <a:t>机侧算法</a:t>
            </a:r>
            <a:r>
              <a:rPr kumimoji="0" lang="zh-CN" altLang="en-US" sz="2000" b="0" i="0" u="none" strike="noStrike" kern="1200" cap="none" spc="0" normalizeH="0" baseline="0" noProof="0" dirty="0">
                <a:ln>
                  <a:noFill/>
                </a:ln>
                <a:solidFill>
                  <a:srgbClr val="0093CA"/>
                </a:solidFill>
                <a:effectLst/>
                <a:uLnTx/>
                <a:uFillTx/>
                <a:latin typeface="Times New Roman" panose="02020603050405020304" pitchFamily="18" charset="0"/>
                <a:ea typeface="楷体" panose="02010609060101010101" pitchFamily="49" charset="-122"/>
                <a:cs typeface="+mn-cs"/>
              </a:rPr>
              <a:t>无位置传感器控制策略</a:t>
            </a:r>
          </a:p>
        </p:txBody>
      </p:sp>
      <p:sp>
        <p:nvSpPr>
          <p:cNvPr id="9" name="任意形状 8"/>
          <p:cNvSpPr/>
          <p:nvPr/>
        </p:nvSpPr>
        <p:spPr>
          <a:xfrm>
            <a:off x="378941" y="337751"/>
            <a:ext cx="766118" cy="1079157"/>
          </a:xfrm>
          <a:custGeom>
            <a:avLst/>
            <a:gdLst>
              <a:gd name="connsiteX0" fmla="*/ 757881 w 766118"/>
              <a:gd name="connsiteY0" fmla="*/ 856735 h 1079157"/>
              <a:gd name="connsiteX1" fmla="*/ 766118 w 766118"/>
              <a:gd name="connsiteY1" fmla="*/ 1079157 h 1079157"/>
              <a:gd name="connsiteX2" fmla="*/ 0 w 766118"/>
              <a:gd name="connsiteY2" fmla="*/ 1079157 h 1079157"/>
              <a:gd name="connsiteX3" fmla="*/ 0 w 766118"/>
              <a:gd name="connsiteY3" fmla="*/ 0 h 1079157"/>
              <a:gd name="connsiteX4" fmla="*/ 757881 w 766118"/>
              <a:gd name="connsiteY4" fmla="*/ 8238 h 1079157"/>
              <a:gd name="connsiteX5" fmla="*/ 757881 w 766118"/>
              <a:gd name="connsiteY5" fmla="*/ 222422 h 107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118" h="1079157">
                <a:moveTo>
                  <a:pt x="757881" y="856735"/>
                </a:moveTo>
                <a:lnTo>
                  <a:pt x="766118" y="1079157"/>
                </a:lnTo>
                <a:lnTo>
                  <a:pt x="0" y="1079157"/>
                </a:lnTo>
                <a:lnTo>
                  <a:pt x="0" y="0"/>
                </a:lnTo>
                <a:lnTo>
                  <a:pt x="757881" y="8238"/>
                </a:lnTo>
                <a:lnTo>
                  <a:pt x="757881" y="222422"/>
                </a:lnTo>
              </a:path>
            </a:pathLst>
          </a:custGeom>
          <a:noFill/>
          <a:ln w="28575">
            <a:solidFill>
              <a:srgbClr val="0093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6" name="图片 5" descr="logo.png"/>
          <p:cNvPicPr>
            <a:picLocks noChangeAspect="1"/>
          </p:cNvPicPr>
          <p:nvPr/>
        </p:nvPicPr>
        <p:blipFill rotWithShape="1">
          <a:blip r:embed="rId3">
            <a:extLst>
              <a:ext uri="{28A0092B-C50C-407E-A947-70E740481C1C}">
                <a14:useLocalDpi xmlns:a14="http://schemas.microsoft.com/office/drawing/2010/main" val="0"/>
              </a:ext>
            </a:extLst>
          </a:blip>
          <a:srcRect r="40098"/>
          <a:stretch/>
        </p:blipFill>
        <p:spPr>
          <a:xfrm>
            <a:off x="9998739" y="468325"/>
            <a:ext cx="1735039" cy="487217"/>
          </a:xfrm>
          <a:prstGeom prst="rect">
            <a:avLst/>
          </a:prstGeom>
        </p:spPr>
      </p:pic>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rPr>
              <a:t>上海电气风电集团股份有限公司</a:t>
            </a:r>
          </a:p>
        </p:txBody>
      </p:sp>
      <p:sp>
        <p:nvSpPr>
          <p:cNvPr id="19" name="文本框 18"/>
          <p:cNvSpPr txBox="1"/>
          <p:nvPr/>
        </p:nvSpPr>
        <p:spPr>
          <a:xfrm>
            <a:off x="762001" y="1636289"/>
            <a:ext cx="3597166"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把上式改为状态空间模型</a:t>
            </a:r>
          </a:p>
        </p:txBody>
      </p:sp>
      <p:sp>
        <p:nvSpPr>
          <p:cNvPr id="20" name="文本框 19"/>
          <p:cNvSpPr txBox="1"/>
          <p:nvPr/>
        </p:nvSpPr>
        <p:spPr>
          <a:xfrm>
            <a:off x="5744962" y="3414159"/>
            <a:ext cx="3808941"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上述包含电流微分，引入中间变量：</a:t>
            </a:r>
          </a:p>
        </p:txBody>
      </p:sp>
      <mc:AlternateContent xmlns:mc="http://schemas.openxmlformats.org/markup-compatibility/2006" xmlns:a14="http://schemas.microsoft.com/office/drawing/2010/main">
        <mc:Choice Requires="a14">
          <p:sp>
            <p:nvSpPr>
              <p:cNvPr id="21" name="矩形 20"/>
              <p:cNvSpPr/>
              <p:nvPr/>
            </p:nvSpPr>
            <p:spPr>
              <a:xfrm>
                <a:off x="378941" y="2186000"/>
                <a:ext cx="4305538" cy="2938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𝑝</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𝑖</m:t>
                                      </m:r>
                                    </m:e>
                                  </m:mr>
                                  <m:mr>
                                    <m:e>
                                      <m:r>
                                        <a:rPr lang="zh-CN" altLang="en-US" i="1">
                                          <a:latin typeface="Cambria Math" panose="02040503050406030204" pitchFamily="18" charset="0"/>
                                        </a:rPr>
                                        <m:t>𝑒</m:t>
                                      </m:r>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11</m:t>
                                          </m:r>
                                        </m:sub>
                                      </m:sSub>
                                    </m:e>
                                    <m:e>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12</m:t>
                                          </m:r>
                                        </m:sub>
                                      </m:sSub>
                                    </m:e>
                                  </m:mr>
                                  <m:mr>
                                    <m:e>
                                      <m:r>
                                        <a:rPr lang="zh-CN" altLang="en-US" i="0">
                                          <a:latin typeface="Cambria Math" panose="02040503050406030204" pitchFamily="18" charset="0"/>
                                        </a:rPr>
                                        <m:t>0</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22</m:t>
                                          </m:r>
                                        </m:sub>
                                      </m:sSub>
                                    </m:e>
                                  </m:mr>
                                </m:m>
                              </m:e>
                            </m:d>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𝑖</m:t>
                                      </m:r>
                                    </m:e>
                                  </m:mr>
                                  <m:mr>
                                    <m:e>
                                      <m:r>
                                        <a:rPr lang="zh-CN" altLang="en-US" i="1">
                                          <a:latin typeface="Cambria Math" panose="02040503050406030204" pitchFamily="18" charset="0"/>
                                        </a:rPr>
                                        <m:t>𝑒</m:t>
                                      </m:r>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0">
                                              <a:latin typeface="Cambria Math" panose="02040503050406030204" pitchFamily="18" charset="0"/>
                                            </a:rPr>
                                            <m:t>1</m:t>
                                          </m:r>
                                        </m:sub>
                                      </m:sSub>
                                    </m:e>
                                  </m:mr>
                                  <m:mr>
                                    <m:e>
                                      <m:r>
                                        <a:rPr lang="zh-CN" altLang="en-US" i="0">
                                          <a:latin typeface="Cambria Math" panose="02040503050406030204" pitchFamily="18" charset="0"/>
                                        </a:rPr>
                                        <m:t>0</m:t>
                                      </m:r>
                                    </m:e>
                                  </m:mr>
                                </m:m>
                              </m:e>
                            </m:d>
                            <m:r>
                              <a:rPr lang="zh-CN" altLang="en-US" i="1">
                                <a:latin typeface="Cambria Math" panose="02040503050406030204" pitchFamily="18" charset="0"/>
                              </a:rPr>
                              <m:t>𝑣</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mr>
                                  <m:mr>
                                    <m:e>
                                      <m:r>
                                        <a:rPr lang="zh-CN" altLang="en-US" i="1">
                                          <a:latin typeface="Cambria Math" panose="02040503050406030204" pitchFamily="18" charset="0"/>
                                        </a:rPr>
                                        <m:t>𝑊</m:t>
                                      </m:r>
                                    </m:e>
                                  </m:mr>
                                </m:m>
                              </m:e>
                            </m:d>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11</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𝑅</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den>
                            </m:f>
                            <m:r>
                              <a:rPr lang="zh-CN" altLang="en-US" i="0">
                                <a:latin typeface="Cambria Math" panose="02040503050406030204" pitchFamily="18" charset="0"/>
                              </a:rPr>
                              <m:t>)</m:t>
                            </m:r>
                            <m:r>
                              <a:rPr lang="zh-CN" altLang="en-US" i="1">
                                <a:latin typeface="Cambria Math" panose="02040503050406030204" pitchFamily="18" charset="0"/>
                              </a:rPr>
                              <m:t>𝐼</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e>
                                </m:d>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den>
                            </m:f>
                            <m:r>
                              <a:rPr lang="zh-CN" altLang="en-US" i="0">
                                <a:latin typeface="Cambria Math" panose="02040503050406030204" pitchFamily="18" charset="0"/>
                              </a:rPr>
                              <m:t>)</m:t>
                            </m:r>
                            <m:r>
                              <a:rPr lang="zh-CN" altLang="en-US" i="1">
                                <a:latin typeface="Cambria Math" panose="02040503050406030204" pitchFamily="18" charset="0"/>
                              </a:rPr>
                              <m:t>𝐽</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12</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den>
                            </m:f>
                            <m:r>
                              <a:rPr lang="zh-CN" altLang="en-US" i="0">
                                <a:latin typeface="Cambria Math" panose="02040503050406030204" pitchFamily="18" charset="0"/>
                              </a:rPr>
                              <m:t>)</m:t>
                            </m:r>
                            <m:r>
                              <a:rPr lang="zh-CN" altLang="en-US" i="1">
                                <a:latin typeface="Cambria Math" panose="02040503050406030204" pitchFamily="18" charset="0"/>
                              </a:rPr>
                              <m:t>𝐼</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22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r>
                              <a:rPr lang="zh-CN" altLang="en-US" i="1">
                                <a:latin typeface="Cambria Math" panose="02040503050406030204" pitchFamily="18" charset="0"/>
                              </a:rPr>
                              <m:t>𝐽</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0">
                                    <a:latin typeface="Cambria Math" panose="02040503050406030204" pitchFamily="18" charset="0"/>
                                  </a:rPr>
                                  <m:t>1</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den>
                            </m:f>
                            <m:r>
                              <a:rPr lang="zh-CN" altLang="en-US" i="0">
                                <a:latin typeface="Cambria Math" panose="02040503050406030204" pitchFamily="18" charset="0"/>
                              </a:rPr>
                              <m:t>)</m:t>
                            </m:r>
                            <m:r>
                              <a:rPr lang="zh-CN" altLang="en-US" i="1">
                                <a:latin typeface="Cambria Math" panose="02040503050406030204" pitchFamily="18" charset="0"/>
                              </a:rPr>
                              <m:t>𝐼</m:t>
                            </m:r>
                          </m:e>
                        </m:mr>
                        <m:mr>
                          <m:e>
                            <m:r>
                              <a:rPr lang="zh-CN" altLang="en-US" i="1">
                                <a:latin typeface="Cambria Math" panose="02040503050406030204" pitchFamily="18" charset="0"/>
                              </a:rPr>
                              <m:t>𝑊</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𝑞</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𝑟𝑒</m:t>
                                </m:r>
                              </m:sub>
                            </m:sSub>
                            <m:r>
                              <a:rPr lang="zh-CN" altLang="en-US" i="1">
                                <a:latin typeface="Cambria Math" panose="02040503050406030204" pitchFamily="18" charset="0"/>
                              </a:rPr>
                              <m:t>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𝑑</m:t>
                                </m:r>
                              </m:sub>
                            </m:sSub>
                            <m:r>
                              <a:rPr lang="zh-CN" altLang="en-US" i="0">
                                <a:latin typeface="Cambria Math" panose="02040503050406030204" pitchFamily="18" charset="0"/>
                              </a:rPr>
                              <m:t>−</m:t>
                            </m:r>
                            <m:r>
                              <a:rPr lang="zh-CN" altLang="en-US" i="1">
                                <a:latin typeface="Cambria Math" panose="02040503050406030204" pitchFamily="18" charset="0"/>
                              </a:rPr>
                              <m:t>𝑝𝑝</m:t>
                            </m:r>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i="1">
                                    <a:latin typeface="Cambria Math" panose="02040503050406030204" pitchFamily="18" charset="0"/>
                                  </a:rPr>
                                  <m:t>𝑞</m:t>
                                </m:r>
                              </m:sub>
                            </m:sSub>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m:t>
                                      </m:r>
                                      <m:r>
                                        <m:rPr>
                                          <m:sty m:val="p"/>
                                        </m:rPr>
                                        <a:rPr lang="zh-CN" altLang="en-US" i="0">
                                          <a:latin typeface="Cambria Math" panose="02040503050406030204" pitchFamily="18" charset="0"/>
                                        </a:rPr>
                                        <m:t>sin</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r>
                                    <m:e>
                                      <m:r>
                                        <m:rPr>
                                          <m:sty m:val="p"/>
                                        </m:rPr>
                                        <a:rPr lang="zh-CN" altLang="en-US" i="0">
                                          <a:latin typeface="Cambria Math" panose="02040503050406030204" pitchFamily="18" charset="0"/>
                                        </a:rPr>
                                        <m:t>cos</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𝑟𝑒</m:t>
                                          </m:r>
                                        </m:sub>
                                      </m:sSub>
                                    </m:e>
                                  </m:mr>
                                </m:m>
                              </m:e>
                            </m:d>
                          </m:e>
                        </m:mr>
                        <m:mr>
                          <m:e>
                            <m:r>
                              <a:rPr lang="zh-CN" altLang="en-US" i="1">
                                <a:latin typeface="Cambria Math" panose="02040503050406030204" pitchFamily="18" charset="0"/>
                              </a:rPr>
                              <m:t>𝐼</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0</m:t>
                                      </m:r>
                                    </m:e>
                                  </m:mr>
                                  <m:mr>
                                    <m:e>
                                      <m:r>
                                        <a:rPr lang="zh-CN" altLang="en-US" i="0">
                                          <a:latin typeface="Cambria Math" panose="02040503050406030204" pitchFamily="18" charset="0"/>
                                        </a:rPr>
                                        <m:t>0</m:t>
                                      </m:r>
                                    </m:e>
                                    <m:e>
                                      <m:r>
                                        <a:rPr lang="zh-CN" altLang="en-US" i="0">
                                          <a:latin typeface="Cambria Math" panose="02040503050406030204" pitchFamily="18" charset="0"/>
                                        </a:rPr>
                                        <m:t>1</m:t>
                                      </m:r>
                                    </m:e>
                                  </m:mr>
                                </m:m>
                              </m:e>
                            </m:d>
                            <m:r>
                              <a:rPr lang="zh-CN" altLang="en-US" i="0">
                                <a:latin typeface="Cambria Math" panose="02040503050406030204" pitchFamily="18" charset="0"/>
                              </a:rPr>
                              <m:t>,</m:t>
                            </m:r>
                            <m:r>
                              <a:rPr lang="zh-CN" altLang="en-US" i="1">
                                <a:latin typeface="Cambria Math" panose="02040503050406030204" pitchFamily="18" charset="0"/>
                              </a:rPr>
                              <m:t>𝐽</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e>
                                      <m:r>
                                        <a:rPr lang="zh-CN" altLang="en-US" i="0">
                                          <a:latin typeface="Cambria Math" panose="02040503050406030204" pitchFamily="18" charset="0"/>
                                        </a:rPr>
                                        <m:t>−1</m:t>
                                      </m:r>
                                    </m:e>
                                  </m:mr>
                                  <m:mr>
                                    <m:e>
                                      <m:r>
                                        <a:rPr lang="zh-CN" altLang="en-US" i="0">
                                          <a:latin typeface="Cambria Math" panose="02040503050406030204" pitchFamily="18" charset="0"/>
                                        </a:rPr>
                                        <m:t>1</m:t>
                                      </m:r>
                                    </m:e>
                                    <m:e>
                                      <m:r>
                                        <a:rPr lang="zh-CN" altLang="en-US" i="0">
                                          <a:latin typeface="Cambria Math" panose="02040503050406030204" pitchFamily="18" charset="0"/>
                                        </a:rPr>
                                        <m:t>0</m:t>
                                      </m:r>
                                    </m:e>
                                  </m:mr>
                                </m:m>
                              </m:e>
                            </m:d>
                          </m:e>
                        </m:mr>
                      </m:m>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378941" y="2186000"/>
                <a:ext cx="4305538" cy="2938240"/>
              </a:xfrm>
              <a:prstGeom prst="rect">
                <a:avLst/>
              </a:prstGeom>
              <a:blipFill rotWithShape="0">
                <a:blip r:embed="rId4"/>
                <a:stretch>
                  <a:fillRect/>
                </a:stretch>
              </a:blipFill>
            </p:spPr>
            <p:txBody>
              <a:bodyPr/>
              <a:lstStyle/>
              <a:p>
                <a:r>
                  <a:rPr lang="zh-CN" altLang="en-US">
                    <a:noFill/>
                  </a:rPr>
                  <a:t> </a:t>
                </a:r>
              </a:p>
            </p:txBody>
          </p:sp>
        </mc:Fallback>
      </mc:AlternateContent>
      <p:sp>
        <p:nvSpPr>
          <p:cNvPr id="22" name="文本框 21"/>
          <p:cNvSpPr txBox="1"/>
          <p:nvPr/>
        </p:nvSpPr>
        <p:spPr>
          <a:xfrm>
            <a:off x="4627181" y="1345923"/>
            <a:ext cx="1481957"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构造观测器：</a:t>
            </a:r>
          </a:p>
        </p:txBody>
      </p:sp>
      <p:pic>
        <p:nvPicPr>
          <p:cNvPr id="23" name="图片 22"/>
          <p:cNvPicPr>
            <a:picLocks noChangeAspect="1"/>
          </p:cNvPicPr>
          <p:nvPr/>
        </p:nvPicPr>
        <p:blipFill>
          <a:blip r:embed="rId5"/>
          <a:stretch>
            <a:fillRect/>
          </a:stretch>
        </p:blipFill>
        <p:spPr>
          <a:xfrm>
            <a:off x="6096000" y="1355351"/>
            <a:ext cx="470003" cy="317578"/>
          </a:xfrm>
          <a:prstGeom prst="rect">
            <a:avLst/>
          </a:prstGeom>
        </p:spPr>
      </p:pic>
      <p:pic>
        <p:nvPicPr>
          <p:cNvPr id="24" name="图片 23"/>
          <p:cNvPicPr>
            <a:picLocks noChangeAspect="1"/>
          </p:cNvPicPr>
          <p:nvPr/>
        </p:nvPicPr>
        <p:blipFill>
          <a:blip r:embed="rId6"/>
          <a:stretch>
            <a:fillRect/>
          </a:stretch>
        </p:blipFill>
        <p:spPr>
          <a:xfrm>
            <a:off x="5814953" y="2266902"/>
            <a:ext cx="6102361" cy="1003518"/>
          </a:xfrm>
          <a:prstGeom prst="rect">
            <a:avLst/>
          </a:prstGeom>
        </p:spPr>
      </p:pic>
      <p:sp>
        <p:nvSpPr>
          <p:cNvPr id="25" name="上弧形箭头 24"/>
          <p:cNvSpPr/>
          <p:nvPr/>
        </p:nvSpPr>
        <p:spPr>
          <a:xfrm>
            <a:off x="4206597" y="1702134"/>
            <a:ext cx="2025869" cy="60697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6" name="图片 25"/>
          <p:cNvPicPr>
            <a:picLocks noChangeAspect="1"/>
          </p:cNvPicPr>
          <p:nvPr/>
        </p:nvPicPr>
        <p:blipFill>
          <a:blip r:embed="rId7"/>
          <a:stretch>
            <a:fillRect/>
          </a:stretch>
        </p:blipFill>
        <p:spPr>
          <a:xfrm>
            <a:off x="5830720" y="3771402"/>
            <a:ext cx="2509240" cy="505909"/>
          </a:xfrm>
          <a:prstGeom prst="rect">
            <a:avLst/>
          </a:prstGeom>
        </p:spPr>
      </p:pic>
      <p:pic>
        <p:nvPicPr>
          <p:cNvPr id="27" name="图片 26"/>
          <p:cNvPicPr>
            <a:picLocks noChangeAspect="1"/>
          </p:cNvPicPr>
          <p:nvPr/>
        </p:nvPicPr>
        <p:blipFill>
          <a:blip r:embed="rId8"/>
          <a:stretch>
            <a:fillRect/>
          </a:stretch>
        </p:blipFill>
        <p:spPr>
          <a:xfrm>
            <a:off x="5842870" y="5315684"/>
            <a:ext cx="4728233" cy="854283"/>
          </a:xfrm>
          <a:prstGeom prst="rect">
            <a:avLst/>
          </a:prstGeom>
        </p:spPr>
      </p:pic>
      <p:sp>
        <p:nvSpPr>
          <p:cNvPr id="28" name="下箭头 27"/>
          <p:cNvSpPr/>
          <p:nvPr/>
        </p:nvSpPr>
        <p:spPr>
          <a:xfrm>
            <a:off x="7709338" y="4335517"/>
            <a:ext cx="141890" cy="8749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24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25954" y="553411"/>
            <a:ext cx="7388335" cy="523220"/>
          </a:xfrm>
          <a:prstGeom prst="rect">
            <a:avLst/>
          </a:prstGeom>
          <a:noFill/>
        </p:spPr>
        <p:txBody>
          <a:bodyPr wrap="square" rtlCol="0">
            <a:spAutoFit/>
          </a:bodyPr>
          <a:lstStyle/>
          <a:p>
            <a:r>
              <a:rPr lang="en-US" altLang="zh-CN" sz="2800" dirty="0">
                <a:solidFill>
                  <a:srgbClr val="0093CA"/>
                </a:solidFill>
                <a:latin typeface="Times New Roman" panose="02020603050405020304" pitchFamily="18" charset="0"/>
                <a:ea typeface="楷体" panose="02010609060101010101" pitchFamily="49" charset="-122"/>
              </a:rPr>
              <a:t>05 </a:t>
            </a:r>
            <a:r>
              <a:rPr lang="zh-CN" altLang="en-US" sz="2800" dirty="0">
                <a:solidFill>
                  <a:srgbClr val="0093CA"/>
                </a:solidFill>
                <a:latin typeface="Times New Roman" panose="02020603050405020304" pitchFamily="18" charset="0"/>
                <a:ea typeface="楷体" panose="02010609060101010101" pitchFamily="49" charset="-122"/>
              </a:rPr>
              <a:t>机侧算法设计</a:t>
            </a:r>
            <a:r>
              <a:rPr lang="en-US" altLang="zh-CN" sz="2000" dirty="0">
                <a:solidFill>
                  <a:srgbClr val="0093CA"/>
                </a:solidFill>
                <a:latin typeface="楷体" panose="02010609060101010101" pitchFamily="49" charset="-122"/>
                <a:ea typeface="楷体" panose="02010609060101010101" pitchFamily="49" charset="-122"/>
              </a:rPr>
              <a:t>-</a:t>
            </a:r>
            <a:r>
              <a:rPr lang="zh-CN" altLang="en-US" sz="2000" dirty="0">
                <a:solidFill>
                  <a:srgbClr val="0093CA"/>
                </a:solidFill>
                <a:latin typeface="Times New Roman" panose="02020603050405020304" pitchFamily="18" charset="0"/>
                <a:ea typeface="楷体" panose="02010609060101010101" pitchFamily="49" charset="-122"/>
              </a:rPr>
              <a:t>重点技术点</a:t>
            </a:r>
            <a:r>
              <a:rPr lang="en-US" altLang="zh-CN" sz="2000" dirty="0">
                <a:solidFill>
                  <a:srgbClr val="0093CA"/>
                </a:solidFill>
                <a:latin typeface="楷体" panose="02010609060101010101" pitchFamily="49" charset="-122"/>
                <a:ea typeface="楷体" panose="02010609060101010101" pitchFamily="49" charset="-122"/>
              </a:rPr>
              <a:t>-</a:t>
            </a:r>
            <a:r>
              <a:rPr lang="zh-CN" altLang="en-US" sz="2000" dirty="0">
                <a:solidFill>
                  <a:srgbClr val="0093CA"/>
                </a:solidFill>
                <a:latin typeface="Times New Roman" panose="02020603050405020304" pitchFamily="18" charset="0"/>
                <a:ea typeface="楷体" panose="02010609060101010101" pitchFamily="49" charset="-122"/>
              </a:rPr>
              <a:t>无位置传感器控制策略</a:t>
            </a:r>
          </a:p>
        </p:txBody>
      </p:sp>
      <p:sp>
        <p:nvSpPr>
          <p:cNvPr id="9" name="任意形状 8"/>
          <p:cNvSpPr/>
          <p:nvPr/>
        </p:nvSpPr>
        <p:spPr>
          <a:xfrm>
            <a:off x="378941" y="337751"/>
            <a:ext cx="766118" cy="1079157"/>
          </a:xfrm>
          <a:custGeom>
            <a:avLst/>
            <a:gdLst>
              <a:gd name="connsiteX0" fmla="*/ 757881 w 766118"/>
              <a:gd name="connsiteY0" fmla="*/ 856735 h 1079157"/>
              <a:gd name="connsiteX1" fmla="*/ 766118 w 766118"/>
              <a:gd name="connsiteY1" fmla="*/ 1079157 h 1079157"/>
              <a:gd name="connsiteX2" fmla="*/ 0 w 766118"/>
              <a:gd name="connsiteY2" fmla="*/ 1079157 h 1079157"/>
              <a:gd name="connsiteX3" fmla="*/ 0 w 766118"/>
              <a:gd name="connsiteY3" fmla="*/ 0 h 1079157"/>
              <a:gd name="connsiteX4" fmla="*/ 757881 w 766118"/>
              <a:gd name="connsiteY4" fmla="*/ 8238 h 1079157"/>
              <a:gd name="connsiteX5" fmla="*/ 757881 w 766118"/>
              <a:gd name="connsiteY5" fmla="*/ 222422 h 107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118" h="1079157">
                <a:moveTo>
                  <a:pt x="757881" y="856735"/>
                </a:moveTo>
                <a:lnTo>
                  <a:pt x="766118" y="1079157"/>
                </a:lnTo>
                <a:lnTo>
                  <a:pt x="0" y="1079157"/>
                </a:lnTo>
                <a:lnTo>
                  <a:pt x="0" y="0"/>
                </a:lnTo>
                <a:lnTo>
                  <a:pt x="757881" y="8238"/>
                </a:lnTo>
                <a:lnTo>
                  <a:pt x="757881" y="222422"/>
                </a:lnTo>
              </a:path>
            </a:pathLst>
          </a:custGeom>
          <a:noFill/>
          <a:ln w="28575">
            <a:solidFill>
              <a:srgbClr val="0093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descr="logo.png"/>
          <p:cNvPicPr>
            <a:picLocks noChangeAspect="1"/>
          </p:cNvPicPr>
          <p:nvPr/>
        </p:nvPicPr>
        <p:blipFill rotWithShape="1">
          <a:blip r:embed="rId4">
            <a:extLst>
              <a:ext uri="{28A0092B-C50C-407E-A947-70E740481C1C}">
                <a14:useLocalDpi xmlns:a14="http://schemas.microsoft.com/office/drawing/2010/main" val="0"/>
              </a:ext>
            </a:extLst>
          </a:blip>
          <a:srcRect r="40098"/>
          <a:stretch/>
        </p:blipFill>
        <p:spPr>
          <a:xfrm>
            <a:off x="9998739" y="468325"/>
            <a:ext cx="1735039" cy="487217"/>
          </a:xfrm>
          <a:prstGeom prst="rect">
            <a:avLst/>
          </a:prstGeom>
        </p:spPr>
      </p:pic>
      <p:sp>
        <p:nvSpPr>
          <p:cNvPr id="3" name="页脚占位符 2"/>
          <p:cNvSpPr>
            <a:spLocks noGrp="1"/>
          </p:cNvSpPr>
          <p:nvPr>
            <p:ph type="ftr" sz="quarter" idx="11"/>
          </p:nvPr>
        </p:nvSpPr>
        <p:spPr/>
        <p:txBody>
          <a:bodyPr/>
          <a:lstStyle/>
          <a:p>
            <a:r>
              <a:rPr lang="zh-CN" altLang="en-US" dirty="0"/>
              <a:t>上海电气风电集团股份有限公司</a:t>
            </a:r>
          </a:p>
        </p:txBody>
      </p:sp>
      <p:sp>
        <p:nvSpPr>
          <p:cNvPr id="7" name="矩形 4"/>
          <p:cNvSpPr>
            <a:spLocks noChangeArrowheads="1"/>
          </p:cNvSpPr>
          <p:nvPr/>
        </p:nvSpPr>
        <p:spPr bwMode="auto">
          <a:xfrm>
            <a:off x="378941" y="1642651"/>
            <a:ext cx="4878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a:spcBef>
                <a:spcPct val="50000"/>
              </a:spcBef>
              <a:buClr>
                <a:srgbClr val="FF3300"/>
              </a:buClr>
              <a:buFont typeface="Wingdings" panose="05000000000000000000" pitchFamily="2" charset="2"/>
              <a:buChar char="Ø"/>
            </a:pPr>
            <a:r>
              <a:rPr lang="zh-CN" altLang="en-US" sz="1600" dirty="0">
                <a:solidFill>
                  <a:srgbClr val="000000"/>
                </a:solidFill>
                <a:latin typeface="Arial" panose="020B0604020202020204" pitchFamily="34" charset="0"/>
              </a:rPr>
              <a:t>静止坐标系下永磁同步电机数学模型</a:t>
            </a:r>
            <a:endParaRPr lang="en-US" altLang="zh-CN" sz="1600" dirty="0">
              <a:solidFill>
                <a:srgbClr val="000000"/>
              </a:solidFill>
              <a:latin typeface="Arial" panose="020B0604020202020204" pitchFamily="34" charset="0"/>
            </a:endParaRPr>
          </a:p>
        </p:txBody>
      </p:sp>
      <p:graphicFrame>
        <p:nvGraphicFramePr>
          <p:cNvPr id="10" name="对象 121"/>
          <p:cNvGraphicFramePr>
            <a:graphicFrameLocks noChangeAspect="1"/>
          </p:cNvGraphicFramePr>
          <p:nvPr/>
        </p:nvGraphicFramePr>
        <p:xfrm>
          <a:off x="711287" y="1980462"/>
          <a:ext cx="5604555" cy="790527"/>
        </p:xfrm>
        <a:graphic>
          <a:graphicData uri="http://schemas.openxmlformats.org/presentationml/2006/ole">
            <mc:AlternateContent xmlns:mc="http://schemas.openxmlformats.org/markup-compatibility/2006">
              <mc:Choice xmlns:v="urn:schemas-microsoft-com:vml" Requires="v">
                <p:oleObj spid="_x0000_s3263" name="Equation" r:id="rId5" imgW="4330440" imgH="609480" progId="Equation.DSMT4">
                  <p:embed/>
                </p:oleObj>
              </mc:Choice>
              <mc:Fallback>
                <p:oleObj name="Equation" r:id="rId5" imgW="4330440" imgH="609480" progId="Equation.DSMT4">
                  <p:embed/>
                  <p:pic>
                    <p:nvPicPr>
                      <p:cNvPr id="10" name="对象 121"/>
                      <p:cNvPicPr>
                        <a:picLocks noChangeAspect="1" noChangeArrowheads="1"/>
                      </p:cNvPicPr>
                      <p:nvPr/>
                    </p:nvPicPr>
                    <p:blipFill>
                      <a:blip r:embed="rId6"/>
                      <a:srcRect/>
                      <a:stretch>
                        <a:fillRect/>
                      </a:stretch>
                    </p:blipFill>
                    <p:spPr bwMode="auto">
                      <a:xfrm>
                        <a:off x="711287" y="1980462"/>
                        <a:ext cx="5604555" cy="790527"/>
                      </a:xfrm>
                      <a:prstGeom prst="rect">
                        <a:avLst/>
                      </a:prstGeom>
                      <a:noFill/>
                      <a:ln>
                        <a:noFill/>
                      </a:ln>
                    </p:spPr>
                  </p:pic>
                </p:oleObj>
              </mc:Fallback>
            </mc:AlternateContent>
          </a:graphicData>
        </a:graphic>
      </p:graphicFrame>
      <p:sp>
        <p:nvSpPr>
          <p:cNvPr id="11" name="矩形 4"/>
          <p:cNvSpPr>
            <a:spLocks noChangeArrowheads="1"/>
          </p:cNvSpPr>
          <p:nvPr/>
        </p:nvSpPr>
        <p:spPr bwMode="auto">
          <a:xfrm>
            <a:off x="378941" y="3813108"/>
            <a:ext cx="4878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a:spcBef>
                <a:spcPct val="50000"/>
              </a:spcBef>
              <a:buClr>
                <a:srgbClr val="FF3300"/>
              </a:buClr>
              <a:buFont typeface="Wingdings" panose="05000000000000000000" pitchFamily="2" charset="2"/>
              <a:buChar char="Ø"/>
            </a:pPr>
            <a:r>
              <a:rPr lang="zh-CN" altLang="en-US" sz="1600" dirty="0">
                <a:solidFill>
                  <a:srgbClr val="000000"/>
                </a:solidFill>
                <a:latin typeface="Arial" panose="020B0604020202020204" pitchFamily="34" charset="0"/>
              </a:rPr>
              <a:t>将上式整理成状态空间模型</a:t>
            </a:r>
            <a:endParaRPr lang="en-US" altLang="zh-CN" sz="1600" dirty="0">
              <a:solidFill>
                <a:srgbClr val="000000"/>
              </a:solidFill>
              <a:latin typeface="Arial" panose="020B0604020202020204" pitchFamily="34" charset="0"/>
            </a:endParaRPr>
          </a:p>
        </p:txBody>
      </p:sp>
      <p:graphicFrame>
        <p:nvGraphicFramePr>
          <p:cNvPr id="12" name="对象 126"/>
          <p:cNvGraphicFramePr>
            <a:graphicFrameLocks noChangeAspect="1"/>
          </p:cNvGraphicFramePr>
          <p:nvPr/>
        </p:nvGraphicFramePr>
        <p:xfrm>
          <a:off x="726527" y="5556998"/>
          <a:ext cx="4094305" cy="848882"/>
        </p:xfrm>
        <a:graphic>
          <a:graphicData uri="http://schemas.openxmlformats.org/presentationml/2006/ole">
            <mc:AlternateContent xmlns:mc="http://schemas.openxmlformats.org/markup-compatibility/2006">
              <mc:Choice xmlns:v="urn:schemas-microsoft-com:vml" Requires="v">
                <p:oleObj spid="_x0000_s3264" name="Equation" r:id="rId7" imgW="2578100" imgH="533400" progId="Equation.DSMT4">
                  <p:embed/>
                </p:oleObj>
              </mc:Choice>
              <mc:Fallback>
                <p:oleObj name="Equation" r:id="rId7" imgW="2578100" imgH="533400" progId="Equation.DSMT4">
                  <p:embed/>
                  <p:pic>
                    <p:nvPicPr>
                      <p:cNvPr id="12" name="对象 1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527" y="5556998"/>
                        <a:ext cx="4094305" cy="848882"/>
                      </a:xfrm>
                      <a:prstGeom prst="rect">
                        <a:avLst/>
                      </a:prstGeom>
                      <a:noFill/>
                      <a:ln>
                        <a:noFill/>
                      </a:ln>
                    </p:spPr>
                  </p:pic>
                </p:oleObj>
              </mc:Fallback>
            </mc:AlternateContent>
          </a:graphicData>
        </a:graphic>
      </p:graphicFrame>
      <p:graphicFrame>
        <p:nvGraphicFramePr>
          <p:cNvPr id="13" name="对象 121"/>
          <p:cNvGraphicFramePr>
            <a:graphicFrameLocks noChangeAspect="1"/>
          </p:cNvGraphicFramePr>
          <p:nvPr/>
        </p:nvGraphicFramePr>
        <p:xfrm>
          <a:off x="711287" y="2939581"/>
          <a:ext cx="3600450" cy="627062"/>
        </p:xfrm>
        <a:graphic>
          <a:graphicData uri="http://schemas.openxmlformats.org/presentationml/2006/ole">
            <mc:AlternateContent xmlns:mc="http://schemas.openxmlformats.org/markup-compatibility/2006">
              <mc:Choice xmlns:v="urn:schemas-microsoft-com:vml" Requires="v">
                <p:oleObj spid="_x0000_s3265" name="Equation" r:id="rId9" imgW="2781000" imgH="482400" progId="Equation.DSMT4">
                  <p:embed/>
                </p:oleObj>
              </mc:Choice>
              <mc:Fallback>
                <p:oleObj name="Equation" r:id="rId9" imgW="2781000" imgH="482400" progId="Equation.DSMT4">
                  <p:embed/>
                  <p:pic>
                    <p:nvPicPr>
                      <p:cNvPr id="13" name="对象 121"/>
                      <p:cNvPicPr>
                        <a:picLocks noChangeAspect="1" noChangeArrowheads="1"/>
                      </p:cNvPicPr>
                      <p:nvPr/>
                    </p:nvPicPr>
                    <p:blipFill>
                      <a:blip r:embed="rId10"/>
                      <a:srcRect/>
                      <a:stretch>
                        <a:fillRect/>
                      </a:stretch>
                    </p:blipFill>
                    <p:spPr bwMode="auto">
                      <a:xfrm>
                        <a:off x="711287" y="2939581"/>
                        <a:ext cx="3600450" cy="627062"/>
                      </a:xfrm>
                      <a:prstGeom prst="rect">
                        <a:avLst/>
                      </a:prstGeom>
                      <a:noFill/>
                      <a:ln>
                        <a:noFill/>
                      </a:ln>
                    </p:spPr>
                  </p:pic>
                </p:oleObj>
              </mc:Fallback>
            </mc:AlternateContent>
          </a:graphicData>
        </a:graphic>
      </p:graphicFrame>
      <p:sp>
        <p:nvSpPr>
          <p:cNvPr id="5" name="右弧形箭头 4"/>
          <p:cNvSpPr/>
          <p:nvPr/>
        </p:nvSpPr>
        <p:spPr>
          <a:xfrm>
            <a:off x="4981303" y="2796215"/>
            <a:ext cx="493486" cy="1768815"/>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4" name="对象 126"/>
          <p:cNvGraphicFramePr>
            <a:graphicFrameLocks noChangeAspect="1"/>
          </p:cNvGraphicFramePr>
          <p:nvPr/>
        </p:nvGraphicFramePr>
        <p:xfrm>
          <a:off x="711287" y="4181649"/>
          <a:ext cx="3811588" cy="766763"/>
        </p:xfrm>
        <a:graphic>
          <a:graphicData uri="http://schemas.openxmlformats.org/presentationml/2006/ole">
            <mc:AlternateContent xmlns:mc="http://schemas.openxmlformats.org/markup-compatibility/2006">
              <mc:Choice xmlns:v="urn:schemas-microsoft-com:vml" Requires="v">
                <p:oleObj spid="_x0000_s3266" name="Equation" r:id="rId11" imgW="2400120" imgH="482400" progId="Equation.DSMT4">
                  <p:embed/>
                </p:oleObj>
              </mc:Choice>
              <mc:Fallback>
                <p:oleObj name="Equation" r:id="rId11" imgW="2400120" imgH="482400" progId="Equation.DSMT4">
                  <p:embed/>
                  <p:pic>
                    <p:nvPicPr>
                      <p:cNvPr id="14" name="对象 126"/>
                      <p:cNvPicPr>
                        <a:picLocks noChangeAspect="1" noChangeArrowheads="1"/>
                      </p:cNvPicPr>
                      <p:nvPr/>
                    </p:nvPicPr>
                    <p:blipFill>
                      <a:blip r:embed="rId12"/>
                      <a:srcRect/>
                      <a:stretch>
                        <a:fillRect/>
                      </a:stretch>
                    </p:blipFill>
                    <p:spPr bwMode="auto">
                      <a:xfrm>
                        <a:off x="711287" y="4181649"/>
                        <a:ext cx="3811588" cy="766763"/>
                      </a:xfrm>
                      <a:prstGeom prst="rect">
                        <a:avLst/>
                      </a:prstGeom>
                      <a:noFill/>
                      <a:ln>
                        <a:noFill/>
                      </a:ln>
                    </p:spPr>
                  </p:pic>
                </p:oleObj>
              </mc:Fallback>
            </mc:AlternateContent>
          </a:graphicData>
        </a:graphic>
      </p:graphicFrame>
      <p:sp>
        <p:nvSpPr>
          <p:cNvPr id="15" name="矩形 4"/>
          <p:cNvSpPr>
            <a:spLocks noChangeArrowheads="1"/>
          </p:cNvSpPr>
          <p:nvPr/>
        </p:nvSpPr>
        <p:spPr bwMode="auto">
          <a:xfrm>
            <a:off x="424661" y="5114852"/>
            <a:ext cx="29433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a:spcBef>
                <a:spcPct val="50000"/>
              </a:spcBef>
              <a:buClr>
                <a:srgbClr val="FF3300"/>
              </a:buClr>
              <a:buFont typeface="Wingdings" panose="05000000000000000000" pitchFamily="2" charset="2"/>
              <a:buChar char="Ø"/>
            </a:pPr>
            <a:r>
              <a:rPr lang="zh-CN" altLang="en-US" sz="1600" dirty="0">
                <a:solidFill>
                  <a:srgbClr val="000000"/>
                </a:solidFill>
                <a:latin typeface="Arial" panose="020B0604020202020204" pitchFamily="34" charset="0"/>
              </a:rPr>
              <a:t>降阶数学模型</a:t>
            </a:r>
            <a:endParaRPr lang="en-US" altLang="zh-CN" sz="1600" dirty="0">
              <a:solidFill>
                <a:srgbClr val="000000"/>
              </a:solidFill>
              <a:latin typeface="Arial" panose="020B0604020202020204" pitchFamily="34" charset="0"/>
            </a:endParaRPr>
          </a:p>
        </p:txBody>
      </p:sp>
      <p:graphicFrame>
        <p:nvGraphicFramePr>
          <p:cNvPr id="18" name="对象 126"/>
          <p:cNvGraphicFramePr>
            <a:graphicFrameLocks noChangeAspect="1"/>
          </p:cNvGraphicFramePr>
          <p:nvPr/>
        </p:nvGraphicFramePr>
        <p:xfrm>
          <a:off x="5474788" y="5657166"/>
          <a:ext cx="841053" cy="445371"/>
        </p:xfrm>
        <a:graphic>
          <a:graphicData uri="http://schemas.openxmlformats.org/presentationml/2006/ole">
            <mc:AlternateContent xmlns:mc="http://schemas.openxmlformats.org/markup-compatibility/2006">
              <mc:Choice xmlns:v="urn:schemas-microsoft-com:vml" Requires="v">
                <p:oleObj spid="_x0000_s3267" name="Equation" r:id="rId13" imgW="457200" imgH="241200" progId="Equation.DSMT4">
                  <p:embed/>
                </p:oleObj>
              </mc:Choice>
              <mc:Fallback>
                <p:oleObj name="Equation" r:id="rId13" imgW="457200" imgH="241200" progId="Equation.DSMT4">
                  <p:embed/>
                  <p:pic>
                    <p:nvPicPr>
                      <p:cNvPr id="18" name="对象 126"/>
                      <p:cNvPicPr>
                        <a:picLocks noChangeAspect="1" noChangeArrowheads="1"/>
                      </p:cNvPicPr>
                      <p:nvPr/>
                    </p:nvPicPr>
                    <p:blipFill>
                      <a:blip r:embed="rId14"/>
                      <a:srcRect/>
                      <a:stretch>
                        <a:fillRect/>
                      </a:stretch>
                    </p:blipFill>
                    <p:spPr bwMode="auto">
                      <a:xfrm>
                        <a:off x="5474788" y="5657166"/>
                        <a:ext cx="841053" cy="445371"/>
                      </a:xfrm>
                      <a:prstGeom prst="rect">
                        <a:avLst/>
                      </a:prstGeom>
                      <a:noFill/>
                      <a:ln>
                        <a:noFill/>
                      </a:ln>
                    </p:spPr>
                  </p:pic>
                </p:oleObj>
              </mc:Fallback>
            </mc:AlternateContent>
          </a:graphicData>
        </a:graphic>
      </p:graphicFrame>
      <p:sp>
        <p:nvSpPr>
          <p:cNvPr id="20" name="右箭头 19"/>
          <p:cNvSpPr/>
          <p:nvPr/>
        </p:nvSpPr>
        <p:spPr>
          <a:xfrm>
            <a:off x="4768596" y="5739423"/>
            <a:ext cx="489204" cy="230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4"/>
          <p:cNvSpPr>
            <a:spLocks noChangeArrowheads="1"/>
          </p:cNvSpPr>
          <p:nvPr/>
        </p:nvSpPr>
        <p:spPr bwMode="auto">
          <a:xfrm>
            <a:off x="7114911" y="1642651"/>
            <a:ext cx="29433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a:spcBef>
                <a:spcPct val="50000"/>
              </a:spcBef>
              <a:buClr>
                <a:srgbClr val="FF3300"/>
              </a:buClr>
              <a:buFont typeface="Wingdings" panose="05000000000000000000" pitchFamily="2" charset="2"/>
              <a:buChar char="Ø"/>
            </a:pPr>
            <a:r>
              <a:rPr lang="zh-CN" altLang="en-US" sz="1600" dirty="0">
                <a:solidFill>
                  <a:srgbClr val="000000"/>
                </a:solidFill>
                <a:latin typeface="Arial" panose="020B0604020202020204" pitchFamily="34" charset="0"/>
              </a:rPr>
              <a:t>角度观测模型</a:t>
            </a:r>
            <a:endParaRPr lang="en-US" altLang="zh-CN" sz="1600" dirty="0">
              <a:solidFill>
                <a:srgbClr val="000000"/>
              </a:solidFill>
              <a:latin typeface="Arial" panose="020B0604020202020204" pitchFamily="34" charset="0"/>
            </a:endParaRPr>
          </a:p>
        </p:txBody>
      </p:sp>
      <p:graphicFrame>
        <p:nvGraphicFramePr>
          <p:cNvPr id="22" name="对象 126"/>
          <p:cNvGraphicFramePr>
            <a:graphicFrameLocks noChangeAspect="1"/>
          </p:cNvGraphicFramePr>
          <p:nvPr/>
        </p:nvGraphicFramePr>
        <p:xfrm>
          <a:off x="8001000" y="1965965"/>
          <a:ext cx="1819275" cy="935038"/>
        </p:xfrm>
        <a:graphic>
          <a:graphicData uri="http://schemas.openxmlformats.org/presentationml/2006/ole">
            <mc:AlternateContent xmlns:mc="http://schemas.openxmlformats.org/markup-compatibility/2006">
              <mc:Choice xmlns:v="urn:schemas-microsoft-com:vml" Requires="v">
                <p:oleObj spid="_x0000_s3268" name="Equation" r:id="rId15" imgW="990360" imgH="507960" progId="Equation.DSMT4">
                  <p:embed/>
                </p:oleObj>
              </mc:Choice>
              <mc:Fallback>
                <p:oleObj name="Equation" r:id="rId15" imgW="990360" imgH="507960" progId="Equation.DSMT4">
                  <p:embed/>
                  <p:pic>
                    <p:nvPicPr>
                      <p:cNvPr id="22" name="对象 126"/>
                      <p:cNvPicPr>
                        <a:picLocks noChangeAspect="1" noChangeArrowheads="1"/>
                      </p:cNvPicPr>
                      <p:nvPr/>
                    </p:nvPicPr>
                    <p:blipFill>
                      <a:blip r:embed="rId16"/>
                      <a:srcRect/>
                      <a:stretch>
                        <a:fillRect/>
                      </a:stretch>
                    </p:blipFill>
                    <p:spPr bwMode="auto">
                      <a:xfrm>
                        <a:off x="8001000" y="1965965"/>
                        <a:ext cx="1819275" cy="935038"/>
                      </a:xfrm>
                      <a:prstGeom prst="rect">
                        <a:avLst/>
                      </a:prstGeom>
                      <a:noFill/>
                      <a:ln>
                        <a:noFill/>
                      </a:ln>
                    </p:spPr>
                  </p:pic>
                </p:oleObj>
              </mc:Fallback>
            </mc:AlternateContent>
          </a:graphicData>
        </a:graphic>
      </p:graphicFrame>
      <p:sp>
        <p:nvSpPr>
          <p:cNvPr id="24" name="矩形 4"/>
          <p:cNvSpPr>
            <a:spLocks noChangeArrowheads="1"/>
          </p:cNvSpPr>
          <p:nvPr/>
        </p:nvSpPr>
        <p:spPr bwMode="auto">
          <a:xfrm>
            <a:off x="7114910" y="2934148"/>
            <a:ext cx="29433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a:spcBef>
                <a:spcPct val="50000"/>
              </a:spcBef>
              <a:buClr>
                <a:srgbClr val="FF3300"/>
              </a:buClr>
              <a:buFont typeface="Wingdings" panose="05000000000000000000" pitchFamily="2" charset="2"/>
              <a:buChar char="Ø"/>
            </a:pPr>
            <a:r>
              <a:rPr lang="zh-CN" altLang="en-US" sz="1600" dirty="0">
                <a:solidFill>
                  <a:srgbClr val="000000"/>
                </a:solidFill>
                <a:latin typeface="Arial" panose="020B0604020202020204" pitchFamily="34" charset="0"/>
              </a:rPr>
              <a:t>角速度观测模型</a:t>
            </a:r>
            <a:endParaRPr lang="en-US" altLang="zh-CN" sz="1600" dirty="0">
              <a:solidFill>
                <a:srgbClr val="000000"/>
              </a:solidFill>
              <a:latin typeface="Arial" panose="020B0604020202020204" pitchFamily="34" charset="0"/>
            </a:endParaRPr>
          </a:p>
        </p:txBody>
      </p:sp>
      <p:graphicFrame>
        <p:nvGraphicFramePr>
          <p:cNvPr id="25" name="对象 126"/>
          <p:cNvGraphicFramePr>
            <a:graphicFrameLocks noChangeAspect="1"/>
          </p:cNvGraphicFramePr>
          <p:nvPr/>
        </p:nvGraphicFramePr>
        <p:xfrm>
          <a:off x="8001000" y="3368240"/>
          <a:ext cx="2589213" cy="865187"/>
        </p:xfrm>
        <a:graphic>
          <a:graphicData uri="http://schemas.openxmlformats.org/presentationml/2006/ole">
            <mc:AlternateContent xmlns:mc="http://schemas.openxmlformats.org/markup-compatibility/2006">
              <mc:Choice xmlns:v="urn:schemas-microsoft-com:vml" Requires="v">
                <p:oleObj spid="_x0000_s3269" name="Equation" r:id="rId17" imgW="1409400" imgH="469800" progId="Equation.DSMT4">
                  <p:embed/>
                </p:oleObj>
              </mc:Choice>
              <mc:Fallback>
                <p:oleObj name="Equation" r:id="rId17" imgW="1409400" imgH="469800" progId="Equation.DSMT4">
                  <p:embed/>
                  <p:pic>
                    <p:nvPicPr>
                      <p:cNvPr id="25" name="对象 126"/>
                      <p:cNvPicPr>
                        <a:picLocks noChangeAspect="1" noChangeArrowheads="1"/>
                      </p:cNvPicPr>
                      <p:nvPr/>
                    </p:nvPicPr>
                    <p:blipFill>
                      <a:blip r:embed="rId18"/>
                      <a:srcRect/>
                      <a:stretch>
                        <a:fillRect/>
                      </a:stretch>
                    </p:blipFill>
                    <p:spPr bwMode="auto">
                      <a:xfrm>
                        <a:off x="8001000" y="3368240"/>
                        <a:ext cx="2589213" cy="865187"/>
                      </a:xfrm>
                      <a:prstGeom prst="rect">
                        <a:avLst/>
                      </a:prstGeom>
                      <a:noFill/>
                      <a:ln>
                        <a:noFill/>
                      </a:ln>
                    </p:spPr>
                  </p:pic>
                </p:oleObj>
              </mc:Fallback>
            </mc:AlternateContent>
          </a:graphicData>
        </a:graphic>
      </p:graphicFrame>
      <p:sp>
        <p:nvSpPr>
          <p:cNvPr id="26" name="矩形 4"/>
          <p:cNvSpPr>
            <a:spLocks noChangeArrowheads="1"/>
          </p:cNvSpPr>
          <p:nvPr/>
        </p:nvSpPr>
        <p:spPr bwMode="auto">
          <a:xfrm>
            <a:off x="7114909" y="4395753"/>
            <a:ext cx="4025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a:spcBef>
                <a:spcPct val="50000"/>
              </a:spcBef>
              <a:buClr>
                <a:srgbClr val="FF3300"/>
              </a:buClr>
              <a:buFont typeface="Wingdings" panose="05000000000000000000" pitchFamily="2" charset="2"/>
              <a:buChar char="Ø"/>
            </a:pPr>
            <a:r>
              <a:rPr lang="zh-CN" altLang="en-US" sz="1600" dirty="0">
                <a:solidFill>
                  <a:srgbClr val="000000"/>
                </a:solidFill>
                <a:latin typeface="Arial" panose="020B0604020202020204" pitchFamily="34" charset="0"/>
              </a:rPr>
              <a:t>经过滤波器处理得到角速度并输出</a:t>
            </a:r>
            <a:endParaRPr lang="en-US" altLang="zh-CN" sz="1600" dirty="0">
              <a:solidFill>
                <a:srgbClr val="000000"/>
              </a:solidFill>
              <a:latin typeface="Arial" panose="020B0604020202020204" pitchFamily="34" charset="0"/>
            </a:endParaRPr>
          </a:p>
        </p:txBody>
      </p:sp>
      <p:pic>
        <p:nvPicPr>
          <p:cNvPr id="4" name="图片 3"/>
          <p:cNvPicPr>
            <a:picLocks noChangeAspect="1"/>
          </p:cNvPicPr>
          <p:nvPr/>
        </p:nvPicPr>
        <p:blipFill>
          <a:blip r:embed="rId19"/>
          <a:stretch>
            <a:fillRect/>
          </a:stretch>
        </p:blipFill>
        <p:spPr>
          <a:xfrm>
            <a:off x="7304199" y="5011146"/>
            <a:ext cx="3836241" cy="597047"/>
          </a:xfrm>
          <a:prstGeom prst="rect">
            <a:avLst/>
          </a:prstGeom>
        </p:spPr>
      </p:pic>
    </p:spTree>
    <p:extLst>
      <p:ext uri="{BB962C8B-B14F-4D97-AF65-F5344CB8AC3E}">
        <p14:creationId xmlns:p14="http://schemas.microsoft.com/office/powerpoint/2010/main" val="110235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25955" y="553411"/>
            <a:ext cx="7545990" cy="523220"/>
          </a:xfrm>
          <a:prstGeom prst="rect">
            <a:avLst/>
          </a:prstGeom>
          <a:noFill/>
        </p:spPr>
        <p:txBody>
          <a:bodyPr wrap="square" rtlCol="0">
            <a:spAutoFit/>
          </a:bodyPr>
          <a:lstStyle/>
          <a:p>
            <a:r>
              <a:rPr lang="en-US" altLang="zh-CN" sz="2800" dirty="0">
                <a:solidFill>
                  <a:srgbClr val="0093CA"/>
                </a:solidFill>
                <a:latin typeface="Times New Roman" panose="02020603050405020304" pitchFamily="18" charset="0"/>
                <a:ea typeface="楷体" panose="02010609060101010101" pitchFamily="49" charset="-122"/>
              </a:rPr>
              <a:t>05 </a:t>
            </a:r>
            <a:r>
              <a:rPr lang="zh-CN" altLang="en-US" sz="2800" dirty="0">
                <a:solidFill>
                  <a:srgbClr val="0093CA"/>
                </a:solidFill>
                <a:latin typeface="Times New Roman" panose="02020603050405020304" pitchFamily="18" charset="0"/>
                <a:ea typeface="楷体" panose="02010609060101010101" pitchFamily="49" charset="-122"/>
              </a:rPr>
              <a:t>机侧算法设计</a:t>
            </a:r>
            <a:r>
              <a:rPr lang="en-US" altLang="zh-CN" sz="2000" dirty="0">
                <a:solidFill>
                  <a:srgbClr val="0093CA"/>
                </a:solidFill>
                <a:latin typeface="楷体" panose="02010609060101010101" pitchFamily="49" charset="-122"/>
                <a:ea typeface="楷体" panose="02010609060101010101" pitchFamily="49" charset="-122"/>
              </a:rPr>
              <a:t>-</a:t>
            </a:r>
            <a:r>
              <a:rPr lang="zh-CN" altLang="en-US" sz="2000" dirty="0">
                <a:solidFill>
                  <a:srgbClr val="0093CA"/>
                </a:solidFill>
                <a:latin typeface="Times New Roman" panose="02020603050405020304" pitchFamily="18" charset="0"/>
                <a:ea typeface="楷体" panose="02010609060101010101" pitchFamily="49" charset="-122"/>
              </a:rPr>
              <a:t>重点技术点</a:t>
            </a:r>
            <a:r>
              <a:rPr lang="en-US" altLang="zh-CN" sz="2000" dirty="0">
                <a:solidFill>
                  <a:srgbClr val="0093CA"/>
                </a:solidFill>
                <a:latin typeface="楷体" panose="02010609060101010101" pitchFamily="49" charset="-122"/>
                <a:ea typeface="楷体" panose="02010609060101010101" pitchFamily="49" charset="-122"/>
              </a:rPr>
              <a:t>-</a:t>
            </a:r>
            <a:r>
              <a:rPr lang="zh-CN" altLang="en-US" sz="2000" dirty="0">
                <a:solidFill>
                  <a:srgbClr val="0093CA"/>
                </a:solidFill>
                <a:latin typeface="Times New Roman" panose="02020603050405020304" pitchFamily="18" charset="0"/>
                <a:ea typeface="楷体" panose="02010609060101010101" pitchFamily="49" charset="-122"/>
              </a:rPr>
              <a:t>无位置传感器控制策略</a:t>
            </a:r>
          </a:p>
        </p:txBody>
      </p:sp>
      <p:sp>
        <p:nvSpPr>
          <p:cNvPr id="9" name="任意形状 8"/>
          <p:cNvSpPr/>
          <p:nvPr/>
        </p:nvSpPr>
        <p:spPr>
          <a:xfrm>
            <a:off x="378941" y="337751"/>
            <a:ext cx="766118" cy="1079157"/>
          </a:xfrm>
          <a:custGeom>
            <a:avLst/>
            <a:gdLst>
              <a:gd name="connsiteX0" fmla="*/ 757881 w 766118"/>
              <a:gd name="connsiteY0" fmla="*/ 856735 h 1079157"/>
              <a:gd name="connsiteX1" fmla="*/ 766118 w 766118"/>
              <a:gd name="connsiteY1" fmla="*/ 1079157 h 1079157"/>
              <a:gd name="connsiteX2" fmla="*/ 0 w 766118"/>
              <a:gd name="connsiteY2" fmla="*/ 1079157 h 1079157"/>
              <a:gd name="connsiteX3" fmla="*/ 0 w 766118"/>
              <a:gd name="connsiteY3" fmla="*/ 0 h 1079157"/>
              <a:gd name="connsiteX4" fmla="*/ 757881 w 766118"/>
              <a:gd name="connsiteY4" fmla="*/ 8238 h 1079157"/>
              <a:gd name="connsiteX5" fmla="*/ 757881 w 766118"/>
              <a:gd name="connsiteY5" fmla="*/ 222422 h 107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118" h="1079157">
                <a:moveTo>
                  <a:pt x="757881" y="856735"/>
                </a:moveTo>
                <a:lnTo>
                  <a:pt x="766118" y="1079157"/>
                </a:lnTo>
                <a:lnTo>
                  <a:pt x="0" y="1079157"/>
                </a:lnTo>
                <a:lnTo>
                  <a:pt x="0" y="0"/>
                </a:lnTo>
                <a:lnTo>
                  <a:pt x="757881" y="8238"/>
                </a:lnTo>
                <a:lnTo>
                  <a:pt x="757881" y="222422"/>
                </a:lnTo>
              </a:path>
            </a:pathLst>
          </a:custGeom>
          <a:noFill/>
          <a:ln w="28575">
            <a:solidFill>
              <a:srgbClr val="0093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descr="logo.png"/>
          <p:cNvPicPr>
            <a:picLocks noChangeAspect="1"/>
          </p:cNvPicPr>
          <p:nvPr/>
        </p:nvPicPr>
        <p:blipFill rotWithShape="1">
          <a:blip r:embed="rId3">
            <a:extLst>
              <a:ext uri="{28A0092B-C50C-407E-A947-70E740481C1C}">
                <a14:useLocalDpi xmlns:a14="http://schemas.microsoft.com/office/drawing/2010/main" val="0"/>
              </a:ext>
            </a:extLst>
          </a:blip>
          <a:srcRect r="40098"/>
          <a:stretch/>
        </p:blipFill>
        <p:spPr>
          <a:xfrm>
            <a:off x="9998739" y="468325"/>
            <a:ext cx="1735039" cy="487217"/>
          </a:xfrm>
          <a:prstGeom prst="rect">
            <a:avLst/>
          </a:prstGeom>
        </p:spPr>
      </p:pic>
      <p:sp>
        <p:nvSpPr>
          <p:cNvPr id="3" name="页脚占位符 2"/>
          <p:cNvSpPr>
            <a:spLocks noGrp="1"/>
          </p:cNvSpPr>
          <p:nvPr>
            <p:ph type="ftr" sz="quarter" idx="11"/>
          </p:nvPr>
        </p:nvSpPr>
        <p:spPr/>
        <p:txBody>
          <a:bodyPr/>
          <a:lstStyle/>
          <a:p>
            <a:r>
              <a:rPr lang="zh-CN" altLang="en-US" dirty="0"/>
              <a:t>上海电气风电集团股份有限公司</a:t>
            </a:r>
          </a:p>
        </p:txBody>
      </p:sp>
      <p:pic>
        <p:nvPicPr>
          <p:cNvPr id="30" name="图片 29"/>
          <p:cNvPicPr>
            <a:picLocks noChangeAspect="1"/>
          </p:cNvPicPr>
          <p:nvPr/>
        </p:nvPicPr>
        <p:blipFill>
          <a:blip r:embed="rId4"/>
          <a:stretch>
            <a:fillRect/>
          </a:stretch>
        </p:blipFill>
        <p:spPr>
          <a:xfrm>
            <a:off x="762000" y="2802758"/>
            <a:ext cx="4686545" cy="2809208"/>
          </a:xfrm>
          <a:prstGeom prst="rect">
            <a:avLst/>
          </a:prstGeom>
        </p:spPr>
      </p:pic>
      <p:pic>
        <p:nvPicPr>
          <p:cNvPr id="33" name="图片 32"/>
          <p:cNvPicPr>
            <a:picLocks noChangeAspect="1"/>
          </p:cNvPicPr>
          <p:nvPr/>
        </p:nvPicPr>
        <p:blipFill>
          <a:blip r:embed="rId5"/>
          <a:stretch>
            <a:fillRect/>
          </a:stretch>
        </p:blipFill>
        <p:spPr>
          <a:xfrm>
            <a:off x="5641630" y="2810120"/>
            <a:ext cx="4881227" cy="2759798"/>
          </a:xfrm>
          <a:prstGeom prst="rect">
            <a:avLst/>
          </a:prstGeom>
        </p:spPr>
      </p:pic>
      <p:sp>
        <p:nvSpPr>
          <p:cNvPr id="34" name="矩形 4"/>
          <p:cNvSpPr>
            <a:spLocks noChangeArrowheads="1"/>
          </p:cNvSpPr>
          <p:nvPr/>
        </p:nvSpPr>
        <p:spPr bwMode="auto">
          <a:xfrm>
            <a:off x="378941" y="1427569"/>
            <a:ext cx="1876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a:spcBef>
                <a:spcPct val="50000"/>
              </a:spcBef>
              <a:buClr>
                <a:srgbClr val="FF3300"/>
              </a:buClr>
              <a:buFont typeface="Wingdings" panose="05000000000000000000" pitchFamily="2" charset="2"/>
              <a:buChar char="Ø"/>
            </a:pPr>
            <a:r>
              <a:rPr lang="zh-CN" altLang="en-US" sz="1600" dirty="0">
                <a:solidFill>
                  <a:srgbClr val="000000"/>
                </a:solidFill>
                <a:latin typeface="Arial" panose="020B0604020202020204" pitchFamily="34" charset="0"/>
              </a:rPr>
              <a:t>实验测试波形</a:t>
            </a:r>
            <a:endParaRPr lang="en-US" altLang="zh-CN" sz="1600" dirty="0">
              <a:solidFill>
                <a:srgbClr val="000000"/>
              </a:solidFill>
              <a:latin typeface="Arial" panose="020B0604020202020204" pitchFamily="34" charset="0"/>
            </a:endParaRPr>
          </a:p>
        </p:txBody>
      </p:sp>
      <p:sp>
        <p:nvSpPr>
          <p:cNvPr id="35" name="矩形 4"/>
          <p:cNvSpPr>
            <a:spLocks noChangeArrowheads="1"/>
          </p:cNvSpPr>
          <p:nvPr/>
        </p:nvSpPr>
        <p:spPr bwMode="auto">
          <a:xfrm>
            <a:off x="378942" y="1807387"/>
            <a:ext cx="103180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marL="0" indent="0">
              <a:spcBef>
                <a:spcPct val="50000"/>
              </a:spcBef>
              <a:buClr>
                <a:srgbClr val="FF3300"/>
              </a:buClr>
            </a:pPr>
            <a:r>
              <a:rPr lang="zh-CN" altLang="en-US" sz="1600" dirty="0">
                <a:solidFill>
                  <a:srgbClr val="FF0000"/>
                </a:solidFill>
                <a:latin typeface="楷体" panose="02010609060101010101" pitchFamily="49" charset="-122"/>
                <a:ea typeface="楷体" panose="02010609060101010101" pitchFamily="49" charset="-122"/>
              </a:rPr>
              <a:t>测试背景</a:t>
            </a:r>
            <a:r>
              <a:rPr lang="zh-CN" altLang="en-US" sz="1600" dirty="0">
                <a:solidFill>
                  <a:srgbClr val="000000"/>
                </a:solidFill>
                <a:latin typeface="楷体" panose="02010609060101010101" pitchFamily="49" charset="-122"/>
                <a:ea typeface="楷体" panose="02010609060101010101" pitchFamily="49" charset="-122"/>
              </a:rPr>
              <a:t>：</a:t>
            </a:r>
            <a:r>
              <a:rPr lang="en-US" altLang="zh-CN" sz="1600" dirty="0">
                <a:solidFill>
                  <a:srgbClr val="000000"/>
                </a:solidFill>
                <a:latin typeface="楷体" panose="02010609060101010101" pitchFamily="49" charset="-122"/>
                <a:ea typeface="楷体" panose="02010609060101010101" pitchFamily="49" charset="-122"/>
              </a:rPr>
              <a:t>a</a:t>
            </a:r>
            <a:r>
              <a:rPr lang="zh-CN" altLang="en-US" sz="1600" dirty="0">
                <a:solidFill>
                  <a:srgbClr val="000000"/>
                </a:solidFill>
                <a:latin typeface="楷体" panose="02010609060101010101" pitchFamily="49" charset="-122"/>
                <a:ea typeface="楷体" panose="02010609060101010101" pitchFamily="49" charset="-122"/>
              </a:rPr>
              <a:t>：电机空转，机侧</a:t>
            </a:r>
            <a:r>
              <a:rPr lang="en-US" altLang="zh-CN" sz="1600" dirty="0">
                <a:solidFill>
                  <a:srgbClr val="000000"/>
                </a:solidFill>
                <a:latin typeface="楷体" panose="02010609060101010101" pitchFamily="49" charset="-122"/>
                <a:ea typeface="楷体" panose="02010609060101010101" pitchFamily="49" charset="-122"/>
              </a:rPr>
              <a:t>PWM</a:t>
            </a:r>
            <a:r>
              <a:rPr lang="zh-CN" altLang="en-US" sz="1600" dirty="0">
                <a:solidFill>
                  <a:srgbClr val="000000"/>
                </a:solidFill>
                <a:latin typeface="楷体" panose="02010609060101010101" pitchFamily="49" charset="-122"/>
                <a:ea typeface="楷体" panose="02010609060101010101" pitchFamily="49" charset="-122"/>
              </a:rPr>
              <a:t>未启动，测得其空载反电动势，速度观测器启动并观测电机当前角度信息。</a:t>
            </a:r>
            <a:endParaRPr lang="en-US" altLang="zh-CN" sz="1600" dirty="0">
              <a:solidFill>
                <a:srgbClr val="000000"/>
              </a:solidFill>
              <a:latin typeface="楷体" panose="02010609060101010101" pitchFamily="49" charset="-122"/>
              <a:ea typeface="楷体" panose="02010609060101010101" pitchFamily="49" charset="-122"/>
            </a:endParaRPr>
          </a:p>
          <a:p>
            <a:pPr marL="0" indent="0">
              <a:spcBef>
                <a:spcPct val="50000"/>
              </a:spcBef>
              <a:buClr>
                <a:srgbClr val="FF3300"/>
              </a:buClr>
            </a:pPr>
            <a:r>
              <a:rPr lang="en-US" altLang="zh-CN" sz="1600" dirty="0">
                <a:solidFill>
                  <a:srgbClr val="000000"/>
                </a:solidFill>
                <a:latin typeface="楷体" panose="02010609060101010101" pitchFamily="49" charset="-122"/>
                <a:ea typeface="楷体" panose="02010609060101010101" pitchFamily="49" charset="-122"/>
              </a:rPr>
              <a:t>b</a:t>
            </a:r>
            <a:r>
              <a:rPr lang="zh-CN" altLang="en-US" sz="1600" dirty="0">
                <a:solidFill>
                  <a:srgbClr val="000000"/>
                </a:solidFill>
                <a:latin typeface="楷体" panose="02010609060101010101" pitchFamily="49" charset="-122"/>
                <a:ea typeface="楷体" panose="02010609060101010101" pitchFamily="49" charset="-122"/>
              </a:rPr>
              <a:t>：发电模式下，机侧启动</a:t>
            </a:r>
            <a:r>
              <a:rPr lang="en-US" altLang="zh-CN" sz="1600" dirty="0">
                <a:solidFill>
                  <a:srgbClr val="000000"/>
                </a:solidFill>
                <a:latin typeface="楷体" panose="02010609060101010101" pitchFamily="49" charset="-122"/>
                <a:ea typeface="楷体" panose="02010609060101010101" pitchFamily="49" charset="-122"/>
              </a:rPr>
              <a:t>PWM</a:t>
            </a:r>
            <a:r>
              <a:rPr lang="zh-CN" altLang="en-US" sz="1600" dirty="0">
                <a:solidFill>
                  <a:srgbClr val="000000"/>
                </a:solidFill>
                <a:latin typeface="楷体" panose="02010609060101010101" pitchFamily="49" charset="-122"/>
                <a:ea typeface="楷体" panose="02010609060101010101" pitchFamily="49" charset="-122"/>
              </a:rPr>
              <a:t>，速度观测器锁相，转速动态变化，观测速度信息准确跟踪，图中未滤波之前速度存在较大的毛刺，滤波之后速度信息更加平滑。</a:t>
            </a:r>
            <a:endParaRPr lang="en-US" altLang="zh-CN" sz="1600" dirty="0">
              <a:solidFill>
                <a:srgbClr val="000000"/>
              </a:solidFill>
              <a:latin typeface="楷体" panose="02010609060101010101" pitchFamily="49" charset="-122"/>
              <a:ea typeface="楷体" panose="02010609060101010101" pitchFamily="49" charset="-122"/>
            </a:endParaRPr>
          </a:p>
        </p:txBody>
      </p:sp>
      <p:sp>
        <p:nvSpPr>
          <p:cNvPr id="11" name="矩形 4"/>
          <p:cNvSpPr>
            <a:spLocks noChangeArrowheads="1"/>
          </p:cNvSpPr>
          <p:nvPr/>
        </p:nvSpPr>
        <p:spPr bwMode="auto">
          <a:xfrm>
            <a:off x="2540784" y="5653230"/>
            <a:ext cx="5644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marL="0" indent="0">
              <a:spcBef>
                <a:spcPct val="50000"/>
              </a:spcBef>
              <a:buClr>
                <a:srgbClr val="FF3300"/>
              </a:buClr>
            </a:pPr>
            <a:r>
              <a:rPr lang="zh-CN" altLang="en-US" sz="1600" dirty="0">
                <a:solidFill>
                  <a:srgbClr val="000000"/>
                </a:solidFill>
                <a:latin typeface="Arial" panose="020B0604020202020204" pitchFamily="34" charset="0"/>
              </a:rPr>
              <a:t>（</a:t>
            </a:r>
            <a:r>
              <a:rPr lang="en-US" altLang="zh-CN" sz="1600" dirty="0">
                <a:solidFill>
                  <a:srgbClr val="000000"/>
                </a:solidFill>
                <a:latin typeface="Arial" panose="020B0604020202020204" pitchFamily="34" charset="0"/>
              </a:rPr>
              <a:t>a</a:t>
            </a:r>
            <a:r>
              <a:rPr lang="zh-CN" altLang="en-US" sz="1600" dirty="0">
                <a:solidFill>
                  <a:srgbClr val="000000"/>
                </a:solidFill>
                <a:latin typeface="Arial" panose="020B0604020202020204" pitchFamily="34" charset="0"/>
              </a:rPr>
              <a:t>）</a:t>
            </a:r>
            <a:endParaRPr lang="en-US" altLang="zh-CN" sz="1600" dirty="0">
              <a:solidFill>
                <a:srgbClr val="000000"/>
              </a:solidFill>
              <a:latin typeface="Arial" panose="020B0604020202020204" pitchFamily="34" charset="0"/>
            </a:endParaRPr>
          </a:p>
        </p:txBody>
      </p:sp>
      <p:sp>
        <p:nvSpPr>
          <p:cNvPr id="12" name="矩形 4"/>
          <p:cNvSpPr>
            <a:spLocks noChangeArrowheads="1"/>
          </p:cNvSpPr>
          <p:nvPr/>
        </p:nvSpPr>
        <p:spPr bwMode="auto">
          <a:xfrm>
            <a:off x="8572373" y="5611966"/>
            <a:ext cx="5644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marL="0" indent="0">
              <a:spcBef>
                <a:spcPct val="50000"/>
              </a:spcBef>
              <a:buClr>
                <a:srgbClr val="FF3300"/>
              </a:buClr>
            </a:pPr>
            <a:r>
              <a:rPr lang="zh-CN" altLang="en-US" sz="1600" dirty="0">
                <a:solidFill>
                  <a:srgbClr val="000000"/>
                </a:solidFill>
                <a:latin typeface="Arial" panose="020B0604020202020204" pitchFamily="34" charset="0"/>
              </a:rPr>
              <a:t>（</a:t>
            </a:r>
            <a:r>
              <a:rPr lang="en-US" altLang="zh-CN" sz="1600" dirty="0">
                <a:solidFill>
                  <a:srgbClr val="000000"/>
                </a:solidFill>
                <a:latin typeface="Arial" panose="020B0604020202020204" pitchFamily="34" charset="0"/>
              </a:rPr>
              <a:t>b</a:t>
            </a:r>
            <a:r>
              <a:rPr lang="zh-CN" altLang="en-US" sz="1600" dirty="0">
                <a:solidFill>
                  <a:srgbClr val="000000"/>
                </a:solidFill>
                <a:latin typeface="Arial" panose="020B0604020202020204" pitchFamily="34" charset="0"/>
              </a:rPr>
              <a:t>）</a:t>
            </a:r>
            <a:endParaRPr lang="en-US" altLang="zh-CN" sz="1600" dirty="0">
              <a:solidFill>
                <a:srgbClr val="000000"/>
              </a:solidFill>
              <a:latin typeface="Arial" panose="020B0604020202020204" pitchFamily="34" charset="0"/>
            </a:endParaRPr>
          </a:p>
        </p:txBody>
      </p:sp>
      <p:sp>
        <p:nvSpPr>
          <p:cNvPr id="13" name="矩形 4"/>
          <p:cNvSpPr>
            <a:spLocks noChangeArrowheads="1"/>
          </p:cNvSpPr>
          <p:nvPr/>
        </p:nvSpPr>
        <p:spPr bwMode="auto">
          <a:xfrm>
            <a:off x="378714" y="6026391"/>
            <a:ext cx="11174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600">
                <a:solidFill>
                  <a:schemeClr val="tx1"/>
                </a:solidFill>
                <a:latin typeface="Calibri" panose="020F0502020204030204" pitchFamily="34" charset="0"/>
                <a:cs typeface="Arial" panose="020B0604020202020204" pitchFamily="34" charset="0"/>
              </a:defRPr>
            </a:lvl1pPr>
            <a:lvl2pPr>
              <a:defRPr sz="8600">
                <a:solidFill>
                  <a:schemeClr val="tx1"/>
                </a:solidFill>
                <a:latin typeface="Calibri" panose="020F0502020204030204" pitchFamily="34" charset="0"/>
                <a:cs typeface="Arial" panose="020B0604020202020204" pitchFamily="34" charset="0"/>
              </a:defRPr>
            </a:lvl2pPr>
            <a:lvl3pPr>
              <a:defRPr sz="8600">
                <a:solidFill>
                  <a:schemeClr val="tx1"/>
                </a:solidFill>
                <a:latin typeface="Calibri" panose="020F0502020204030204" pitchFamily="34" charset="0"/>
                <a:cs typeface="Arial" panose="020B0604020202020204" pitchFamily="34" charset="0"/>
              </a:defRPr>
            </a:lvl3pPr>
            <a:lvl4pPr>
              <a:defRPr sz="8600">
                <a:solidFill>
                  <a:schemeClr val="tx1"/>
                </a:solidFill>
                <a:latin typeface="Calibri" panose="020F0502020204030204" pitchFamily="34" charset="0"/>
                <a:cs typeface="Arial" panose="020B0604020202020204" pitchFamily="34" charset="0"/>
              </a:defRPr>
            </a:lvl4pPr>
            <a:lvl5pPr>
              <a:defRPr sz="8600">
                <a:solidFill>
                  <a:schemeClr val="tx1"/>
                </a:solidFill>
                <a:latin typeface="Calibri" panose="020F0502020204030204" pitchFamily="34" charset="0"/>
                <a:cs typeface="Arial" panose="020B0604020202020204" pitchFamily="34" charset="0"/>
              </a:defRPr>
            </a:lvl5pPr>
            <a:lvl6pPr marL="92344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96916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101488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10606088" indent="-6948488"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marL="0" indent="0">
              <a:spcBef>
                <a:spcPct val="50000"/>
              </a:spcBef>
              <a:buClr>
                <a:srgbClr val="FF3300"/>
              </a:buClr>
            </a:pPr>
            <a:r>
              <a:rPr lang="zh-CN" altLang="en-US" sz="1600" dirty="0">
                <a:solidFill>
                  <a:srgbClr val="FF0000"/>
                </a:solidFill>
                <a:latin typeface="楷体" panose="02010609060101010101" pitchFamily="49" charset="-122"/>
                <a:ea typeface="楷体" panose="02010609060101010101" pitchFamily="49" charset="-122"/>
              </a:rPr>
              <a:t>结论</a:t>
            </a:r>
            <a:r>
              <a:rPr lang="zh-CN" altLang="en-US" sz="1600" dirty="0">
                <a:solidFill>
                  <a:srgbClr val="000000"/>
                </a:solidFill>
                <a:latin typeface="楷体" panose="02010609060101010101" pitchFamily="49" charset="-122"/>
                <a:ea typeface="楷体" panose="02010609060101010101" pitchFamily="49" charset="-122"/>
              </a:rPr>
              <a:t>：无位置传感器控制策略能够实现很好的速度和角度跟踪，满足算法内部角度信息需求，同时降低外部硬件成本。</a:t>
            </a:r>
            <a:endParaRPr lang="en-US" altLang="zh-CN" sz="16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6136045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3153</TotalTime>
  <Words>1113</Words>
  <Application>Microsoft Office PowerPoint</Application>
  <PresentationFormat>宽屏</PresentationFormat>
  <Paragraphs>48</Paragraphs>
  <Slides>6</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18" baseType="lpstr">
      <vt:lpstr>黑体</vt:lpstr>
      <vt:lpstr>楷体</vt:lpstr>
      <vt:lpstr>宋体</vt:lpstr>
      <vt:lpstr>微软雅黑</vt:lpstr>
      <vt:lpstr>Arial</vt:lpstr>
      <vt:lpstr>Calibri</vt:lpstr>
      <vt:lpstr>Calibri Light</vt:lpstr>
      <vt:lpstr>Cambria Math</vt:lpstr>
      <vt:lpstr>Times New Roman</vt:lpstr>
      <vt:lpstr>Wingdings</vt:lpstr>
      <vt:lpstr>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bt515</dc:creator>
  <cp:lastModifiedBy>方赫然</cp:lastModifiedBy>
  <cp:revision>2282</cp:revision>
  <cp:lastPrinted>2020-11-23T08:04:00Z</cp:lastPrinted>
  <dcterms:created xsi:type="dcterms:W3CDTF">2017-11-21T07:29:00Z</dcterms:created>
  <dcterms:modified xsi:type="dcterms:W3CDTF">2022-03-25T09:48:40Z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