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63" r:id="rId3"/>
    <p:sldId id="258" r:id="rId4"/>
    <p:sldId id="259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324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E585F-2BF9-4DA5-8D84-39EACBB8D0C3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4660B-5CCC-463B-B7FD-8134AB5E4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525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D795-4F01-4F45-8540-ED48FE3C925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66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D795-4F01-4F45-8540-ED48FE3C925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041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D795-4F01-4F45-8540-ED48FE3C925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558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D795-4F01-4F45-8540-ED48FE3C925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363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D795-4F01-4F45-8540-ED48FE3C925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403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D795-4F01-4F45-8540-ED48FE3C925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036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4057-6A67-4C48-90D6-975D1CC543FC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9E4E-EBB7-4EF4-9826-63BB64011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84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4057-6A67-4C48-90D6-975D1CC543FC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9E4E-EBB7-4EF4-9826-63BB64011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420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4057-6A67-4C48-90D6-975D1CC543FC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9E4E-EBB7-4EF4-9826-63BB64011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012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5240" y="6482080"/>
            <a:ext cx="2743200" cy="365125"/>
          </a:xfrm>
        </p:spPr>
        <p:txBody>
          <a:bodyPr/>
          <a:lstStyle/>
          <a:p>
            <a:r>
              <a:rPr lang="en-US" altLang="zh-CN" smtClean="0"/>
              <a:t>2020/12/1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482080"/>
            <a:ext cx="4114800" cy="365125"/>
          </a:xfrm>
        </p:spPr>
        <p:txBody>
          <a:bodyPr/>
          <a:lstStyle/>
          <a:p>
            <a:r>
              <a:rPr lang="zh-CN" altLang="en-US" smtClean="0"/>
              <a:t>上海电气风电集团股份有限公司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456420" y="6493510"/>
            <a:ext cx="2743200" cy="365125"/>
          </a:xfrm>
        </p:spPr>
        <p:txBody>
          <a:bodyPr/>
          <a:lstStyle/>
          <a:p>
            <a:fld id="{5598F581-E3F9-4E5E-A2FA-7A91055FF3B8}" type="slidenum">
              <a:rPr lang="zh-CN" altLang="en-US" smtClean="0"/>
              <a:pPr/>
              <a:t>‹#›</a:t>
            </a:fld>
            <a:r>
              <a:rPr lang="en-US" altLang="zh-CN" dirty="0"/>
              <a:t>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4118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C8E320-BAB3-43B9-A731-6EC084EC83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C5F8A44-B994-42B4-AFB0-9888AF0085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84453" y="482041"/>
            <a:ext cx="1705105" cy="45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3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4057-6A67-4C48-90D6-975D1CC543FC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9E4E-EBB7-4EF4-9826-63BB64011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26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4057-6A67-4C48-90D6-975D1CC543FC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9E4E-EBB7-4EF4-9826-63BB64011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12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4057-6A67-4C48-90D6-975D1CC543FC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9E4E-EBB7-4EF4-9826-63BB64011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69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4057-6A67-4C48-90D6-975D1CC543FC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9E4E-EBB7-4EF4-9826-63BB64011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49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4057-6A67-4C48-90D6-975D1CC543FC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9E4E-EBB7-4EF4-9826-63BB64011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27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4057-6A67-4C48-90D6-975D1CC543FC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9E4E-EBB7-4EF4-9826-63BB64011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080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4057-6A67-4C48-90D6-975D1CC543FC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9E4E-EBB7-4EF4-9826-63BB64011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87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4057-6A67-4C48-90D6-975D1CC543FC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9E4E-EBB7-4EF4-9826-63BB64011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18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14057-6A67-4C48-90D6-975D1CC543FC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79E4E-EBB7-4EF4-9826-63BB64011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05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35986" y="1360593"/>
            <a:ext cx="9753600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indent="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>
                <a:solidFill>
                  <a:schemeClr val="accent1"/>
                </a:solidFill>
                <a:cs typeface="+mn-ea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zh-CN" altLang="en-US" sz="4000" spc="300" dirty="0" smtClean="0">
                <a:solidFill>
                  <a:srgbClr val="3A82BB"/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电气</a:t>
            </a:r>
            <a:r>
              <a:rPr lang="en-US" altLang="zh-CN" sz="4000" spc="300" dirty="0" err="1" smtClean="0">
                <a:solidFill>
                  <a:srgbClr val="3A82BB"/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CoE</a:t>
            </a:r>
            <a:r>
              <a:rPr lang="zh-CN" altLang="en-US" sz="4000" spc="300" dirty="0" smtClean="0">
                <a:solidFill>
                  <a:srgbClr val="3A82BB"/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数字化转型规划</a:t>
            </a:r>
            <a:endParaRPr lang="zh-CN" altLang="en-US" sz="4000" spc="300" dirty="0">
              <a:solidFill>
                <a:srgbClr val="3A82BB"/>
              </a:solidFill>
              <a:latin typeface="Microsoft YaHei" charset="-122"/>
              <a:ea typeface="Microsoft YaHei" charset="-122"/>
              <a:cs typeface="Microsoft YaHei" charset="-122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52028" y="6057629"/>
            <a:ext cx="975360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indent="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>
                <a:solidFill>
                  <a:schemeClr val="accent1"/>
                </a:solidFill>
                <a:cs typeface="+mn-ea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zh-CN" altLang="en-US" sz="2000" b="0" dirty="0" smtClean="0">
                <a:solidFill>
                  <a:srgbClr val="3A82BB"/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上海电气风电集团股份有限公司</a:t>
            </a:r>
            <a:endParaRPr lang="zh-CN" altLang="en-US" sz="2000" b="0" dirty="0">
              <a:solidFill>
                <a:srgbClr val="3A82BB"/>
              </a:solidFill>
              <a:latin typeface="Microsoft YaHei" charset="-122"/>
              <a:ea typeface="Microsoft YaHei" charset="-122"/>
              <a:cs typeface="Microsoft YaHei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771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25955" y="584941"/>
            <a:ext cx="7731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93CA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电气</a:t>
            </a:r>
            <a:r>
              <a:rPr lang="en-US" altLang="zh-CN" sz="2800" dirty="0" err="1" smtClean="0">
                <a:solidFill>
                  <a:srgbClr val="0093CA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CoE</a:t>
            </a:r>
            <a:r>
              <a:rPr lang="zh-CN" altLang="en-US" sz="2800" dirty="0" smtClean="0">
                <a:solidFill>
                  <a:srgbClr val="0093CA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数字化转型五年规划</a:t>
            </a:r>
            <a:endParaRPr lang="en-US" altLang="zh-CN" sz="2800" dirty="0" smtClean="0">
              <a:solidFill>
                <a:srgbClr val="0093CA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9" name="任意形状 8"/>
          <p:cNvSpPr/>
          <p:nvPr/>
        </p:nvSpPr>
        <p:spPr>
          <a:xfrm>
            <a:off x="378941" y="337751"/>
            <a:ext cx="766118" cy="1079157"/>
          </a:xfrm>
          <a:custGeom>
            <a:avLst/>
            <a:gdLst>
              <a:gd name="connsiteX0" fmla="*/ 757881 w 766118"/>
              <a:gd name="connsiteY0" fmla="*/ 856735 h 1079157"/>
              <a:gd name="connsiteX1" fmla="*/ 766118 w 766118"/>
              <a:gd name="connsiteY1" fmla="*/ 1079157 h 1079157"/>
              <a:gd name="connsiteX2" fmla="*/ 0 w 766118"/>
              <a:gd name="connsiteY2" fmla="*/ 1079157 h 1079157"/>
              <a:gd name="connsiteX3" fmla="*/ 0 w 766118"/>
              <a:gd name="connsiteY3" fmla="*/ 0 h 1079157"/>
              <a:gd name="connsiteX4" fmla="*/ 757881 w 766118"/>
              <a:gd name="connsiteY4" fmla="*/ 8238 h 1079157"/>
              <a:gd name="connsiteX5" fmla="*/ 757881 w 766118"/>
              <a:gd name="connsiteY5" fmla="*/ 222422 h 107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6118" h="1079157">
                <a:moveTo>
                  <a:pt x="757881" y="856735"/>
                </a:moveTo>
                <a:lnTo>
                  <a:pt x="766118" y="1079157"/>
                </a:lnTo>
                <a:lnTo>
                  <a:pt x="0" y="1079157"/>
                </a:lnTo>
                <a:lnTo>
                  <a:pt x="0" y="0"/>
                </a:lnTo>
                <a:lnTo>
                  <a:pt x="757881" y="8238"/>
                </a:lnTo>
                <a:lnTo>
                  <a:pt x="757881" y="222422"/>
                </a:lnTo>
              </a:path>
            </a:pathLst>
          </a:custGeom>
          <a:noFill/>
          <a:ln w="28575">
            <a:solidFill>
              <a:srgbClr val="0093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 descr="logo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98"/>
          <a:stretch/>
        </p:blipFill>
        <p:spPr>
          <a:xfrm>
            <a:off x="9998739" y="468325"/>
            <a:ext cx="1735039" cy="487217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上海电气风电集团股份有限公司</a:t>
            </a:r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133908"/>
              </p:ext>
            </p:extLst>
          </p:nvPr>
        </p:nvGraphicFramePr>
        <p:xfrm>
          <a:off x="378941" y="1664098"/>
          <a:ext cx="11277348" cy="415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65">
                  <a:extLst>
                    <a:ext uri="{9D8B030D-6E8A-4147-A177-3AD203B41FA5}">
                      <a16:colId xmlns:a16="http://schemas.microsoft.com/office/drawing/2014/main" val="453099580"/>
                    </a:ext>
                  </a:extLst>
                </a:gridCol>
                <a:gridCol w="4959618">
                  <a:extLst>
                    <a:ext uri="{9D8B030D-6E8A-4147-A177-3AD203B41FA5}">
                      <a16:colId xmlns:a16="http://schemas.microsoft.com/office/drawing/2014/main" val="631421351"/>
                    </a:ext>
                  </a:extLst>
                </a:gridCol>
                <a:gridCol w="2971430">
                  <a:extLst>
                    <a:ext uri="{9D8B030D-6E8A-4147-A177-3AD203B41FA5}">
                      <a16:colId xmlns:a16="http://schemas.microsoft.com/office/drawing/2014/main" val="839137529"/>
                    </a:ext>
                  </a:extLst>
                </a:gridCol>
                <a:gridCol w="2156035">
                  <a:extLst>
                    <a:ext uri="{9D8B030D-6E8A-4147-A177-3AD203B41FA5}">
                      <a16:colId xmlns:a16="http://schemas.microsoft.com/office/drawing/2014/main" val="294444119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重点建设方向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2021</a:t>
                      </a:r>
                      <a:r>
                        <a:rPr lang="zh-CN" altLang="en-US" sz="120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年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2022</a:t>
                      </a:r>
                      <a:r>
                        <a:rPr lang="zh-CN" altLang="en-US" sz="120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年</a:t>
                      </a: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~2023</a:t>
                      </a:r>
                      <a:r>
                        <a:rPr lang="zh-CN" altLang="en-US" sz="120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年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2024</a:t>
                      </a:r>
                      <a:r>
                        <a:rPr lang="zh-CN" altLang="en-US" sz="120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年</a:t>
                      </a: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~2025</a:t>
                      </a:r>
                      <a:r>
                        <a:rPr lang="zh-CN" altLang="en-US" sz="120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年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997420"/>
                  </a:ext>
                </a:extLst>
              </a:tr>
              <a:tr h="292708">
                <a:tc vMerge="1">
                  <a:txBody>
                    <a:bodyPr/>
                    <a:lstStyle/>
                    <a:p>
                      <a:endParaRPr lang="zh-CN" altLang="en-US" sz="11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独立工具的开发和应用</a:t>
                      </a:r>
                      <a:endParaRPr lang="zh-CN" altLang="en-US" sz="14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不同工具的融合、与外部系统的整合</a:t>
                      </a:r>
                      <a:endParaRPr lang="zh-CN" altLang="en-US" sz="14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56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文档与代码管理</a:t>
                      </a:r>
                      <a:endParaRPr lang="en-US" altLang="zh-CN" sz="1100" b="1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kern="1200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部署类</a:t>
                      </a:r>
                      <a:r>
                        <a:rPr lang="en-US" altLang="zh-CN" sz="1100" kern="1200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SharePoint</a:t>
                      </a:r>
                      <a:r>
                        <a:rPr lang="zh-CN" altLang="en-US" sz="1100" kern="1200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的文档版本管理系统，解决目前服务文件更新无备份和版本管理问题</a:t>
                      </a:r>
                      <a:endParaRPr lang="en-US" altLang="zh-CN" sz="1100" kern="1200" baseline="0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升级代码版本管理系统</a:t>
                      </a:r>
                      <a:endParaRPr lang="zh-CN" altLang="en-US" sz="11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持续优化更新</a:t>
                      </a:r>
                      <a:endParaRPr lang="zh-CN" altLang="en-US" sz="11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97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全自动系统测试</a:t>
                      </a:r>
                      <a:endParaRPr lang="en-US" altLang="zh-CN" sz="1100" b="1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开发基于</a:t>
                      </a:r>
                      <a:r>
                        <a:rPr lang="en-US" altLang="zh-CN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Google Unit Test Frame</a:t>
                      </a: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的软件测试平台，并接入</a:t>
                      </a:r>
                      <a:r>
                        <a:rPr lang="en-US" altLang="zh-CN" sz="110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TortoiseHg</a:t>
                      </a: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完成全自动软件测试</a:t>
                      </a:r>
                      <a:endParaRPr lang="en-US" altLang="zh-CN" sz="110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开发基于软件在环的全自动软件片上仿真测试平台</a:t>
                      </a:r>
                      <a:endParaRPr lang="en-US" altLang="zh-CN" sz="110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开发基于硬件在环的全自动软件片上仿真测试平台</a:t>
                      </a:r>
                      <a:endParaRPr lang="en-US" altLang="zh-CN" sz="110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开发基于软硬件在环的全自动控制硬件测试平台</a:t>
                      </a:r>
                      <a:endParaRPr lang="en-US" altLang="zh-CN" sz="110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开发变流器发电机联调系统（阶段</a:t>
                      </a:r>
                      <a:r>
                        <a:rPr lang="en-US" altLang="zh-CN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2</a:t>
                      </a: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：全自动测试程序嵌入到控制系统，数据自动后处理）</a:t>
                      </a:r>
                      <a:endParaRPr lang="en-US" altLang="zh-CN" sz="110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风机电驱动部件远程自动测试、数据自动获取与分析工具</a:t>
                      </a:r>
                      <a:endParaRPr lang="en-US" altLang="zh-CN" sz="110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开发变流器发电机联调系统（阶段</a:t>
                      </a:r>
                      <a:r>
                        <a:rPr lang="en-US" altLang="zh-CN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3</a:t>
                      </a: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：全自动测试程序嵌入到控制系统，数据自动后处理，分析好的数据自动上传至风云或</a:t>
                      </a:r>
                      <a:r>
                        <a:rPr lang="en-US" altLang="zh-CN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SCADA</a:t>
                      </a: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392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自动化分析工具</a:t>
                      </a:r>
                      <a:endParaRPr lang="en-US" altLang="zh-CN" sz="1100" b="1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开发变流器发电机联调系统（阶段</a:t>
                      </a:r>
                      <a:r>
                        <a:rPr lang="en-US" altLang="zh-CN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：独立的数据自动化后处理工具）</a:t>
                      </a:r>
                      <a:endParaRPr lang="en-US" altLang="zh-CN" sz="110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100" kern="1200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风机发电机</a:t>
                      </a:r>
                      <a:r>
                        <a:rPr lang="en-US" altLang="zh-CN" sz="1100" kern="1200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&amp;</a:t>
                      </a:r>
                      <a:r>
                        <a:rPr lang="zh-CN" altLang="en-US" sz="1100" kern="1200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变流器远程数据自动获取与分析工具</a:t>
                      </a:r>
                      <a:endParaRPr lang="en-US" altLang="zh-CN" sz="1100" kern="1200" baseline="0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电驱动系统安全运行边界自动生成工具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658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全自动部件选型</a:t>
                      </a:r>
                      <a:endParaRPr lang="en-US" altLang="zh-CN" sz="1100" b="1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zh-CN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变桨部件选型数字化工具</a:t>
                      </a:r>
                      <a:endParaRPr lang="zh-CN" altLang="en-US" sz="110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zh-CN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变流器部件选型数字化工具（功率模块，断路器，电容等）</a:t>
                      </a:r>
                      <a:endParaRPr lang="en-US" altLang="zh-CN" sz="110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zh-CN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发电机电气部件选型数字化工具（电缆、端环等）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zh-CN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基于模型的小型变频器数字化选型工具（偏航逆变器等）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开发基于基于神经网络</a:t>
                      </a:r>
                      <a:r>
                        <a:rPr lang="en-US" altLang="zh-CN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AI</a:t>
                      </a: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算法的自动寻优仿真后处理插件，完成发电机仿真的自动迭代，并自动完成</a:t>
                      </a:r>
                      <a:r>
                        <a:rPr lang="zh-CN" altLang="zh-CN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发电机部件选型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持续优化更新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475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数字化辅助设计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完整的基于模型的</a:t>
                      </a:r>
                      <a:r>
                        <a:rPr lang="en-US" altLang="zh-CN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DSP</a:t>
                      </a: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、</a:t>
                      </a:r>
                      <a:r>
                        <a:rPr lang="en-US" altLang="zh-CN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ARM</a:t>
                      </a: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、</a:t>
                      </a:r>
                      <a:r>
                        <a:rPr lang="en-US" altLang="zh-CN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FPGA</a:t>
                      </a: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代码自动生成工具</a:t>
                      </a:r>
                      <a:endParaRPr lang="en-US" altLang="zh-CN" sz="110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控制参数自动化设置工具</a:t>
                      </a:r>
                      <a:endParaRPr lang="en-US" altLang="zh-CN" sz="110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kern="1200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变流器柜体散热计算仿真工具</a:t>
                      </a:r>
                      <a:endParaRPr lang="en-US" altLang="zh-CN" sz="1100" kern="1200" baseline="0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基于</a:t>
                      </a:r>
                      <a:r>
                        <a:rPr lang="en-US" altLang="zh-CN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Maxwell</a:t>
                      </a: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的发电机（含主轴承）的电磁、磁场、热场、流场等的多场联合仿真软件</a:t>
                      </a:r>
                      <a:endParaRPr lang="zh-CN" altLang="en-US" sz="11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zh-CN" altLang="en-US" sz="11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持续优化更新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zh-CN" altLang="en-US" sz="11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8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645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25955" y="584941"/>
            <a:ext cx="7731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93CA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1 </a:t>
            </a:r>
            <a:r>
              <a:rPr lang="zh-CN" altLang="en-US" sz="2800" dirty="0" smtClean="0">
                <a:solidFill>
                  <a:srgbClr val="0093CA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变流器设计流程业务梳理</a:t>
            </a:r>
            <a:endParaRPr lang="zh-CN" altLang="en-US" sz="1400" dirty="0">
              <a:solidFill>
                <a:srgbClr val="0093CA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9" name="任意形状 8"/>
          <p:cNvSpPr/>
          <p:nvPr/>
        </p:nvSpPr>
        <p:spPr>
          <a:xfrm>
            <a:off x="378941" y="337751"/>
            <a:ext cx="766118" cy="1079157"/>
          </a:xfrm>
          <a:custGeom>
            <a:avLst/>
            <a:gdLst>
              <a:gd name="connsiteX0" fmla="*/ 757881 w 766118"/>
              <a:gd name="connsiteY0" fmla="*/ 856735 h 1079157"/>
              <a:gd name="connsiteX1" fmla="*/ 766118 w 766118"/>
              <a:gd name="connsiteY1" fmla="*/ 1079157 h 1079157"/>
              <a:gd name="connsiteX2" fmla="*/ 0 w 766118"/>
              <a:gd name="connsiteY2" fmla="*/ 1079157 h 1079157"/>
              <a:gd name="connsiteX3" fmla="*/ 0 w 766118"/>
              <a:gd name="connsiteY3" fmla="*/ 0 h 1079157"/>
              <a:gd name="connsiteX4" fmla="*/ 757881 w 766118"/>
              <a:gd name="connsiteY4" fmla="*/ 8238 h 1079157"/>
              <a:gd name="connsiteX5" fmla="*/ 757881 w 766118"/>
              <a:gd name="connsiteY5" fmla="*/ 222422 h 107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6118" h="1079157">
                <a:moveTo>
                  <a:pt x="757881" y="856735"/>
                </a:moveTo>
                <a:lnTo>
                  <a:pt x="766118" y="1079157"/>
                </a:lnTo>
                <a:lnTo>
                  <a:pt x="0" y="1079157"/>
                </a:lnTo>
                <a:lnTo>
                  <a:pt x="0" y="0"/>
                </a:lnTo>
                <a:lnTo>
                  <a:pt x="757881" y="8238"/>
                </a:lnTo>
                <a:lnTo>
                  <a:pt x="757881" y="222422"/>
                </a:lnTo>
              </a:path>
            </a:pathLst>
          </a:custGeom>
          <a:noFill/>
          <a:ln w="28575">
            <a:solidFill>
              <a:srgbClr val="0093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 descr="logo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98"/>
          <a:stretch/>
        </p:blipFill>
        <p:spPr>
          <a:xfrm>
            <a:off x="9998739" y="468325"/>
            <a:ext cx="1735039" cy="487217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上海电气风电集团股份有限公司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74" y="1664098"/>
            <a:ext cx="10820505" cy="466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67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25955" y="584941"/>
            <a:ext cx="7075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93CA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1 </a:t>
            </a:r>
            <a:r>
              <a:rPr lang="zh-CN" altLang="en-US" sz="2800" dirty="0" smtClean="0">
                <a:solidFill>
                  <a:srgbClr val="0093CA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变流器数字化转型规划（</a:t>
            </a:r>
            <a:r>
              <a:rPr lang="en-US" altLang="zh-CN" sz="2800" dirty="0" smtClean="0">
                <a:solidFill>
                  <a:srgbClr val="0093CA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2021</a:t>
            </a:r>
            <a:r>
              <a:rPr lang="zh-CN" altLang="en-US" sz="2800" dirty="0" smtClean="0">
                <a:solidFill>
                  <a:srgbClr val="0093CA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年）</a:t>
            </a:r>
            <a:endParaRPr lang="zh-CN" altLang="en-US" sz="1400" dirty="0">
              <a:solidFill>
                <a:srgbClr val="0093CA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9" name="任意形状 8"/>
          <p:cNvSpPr/>
          <p:nvPr/>
        </p:nvSpPr>
        <p:spPr>
          <a:xfrm>
            <a:off x="378941" y="337751"/>
            <a:ext cx="766118" cy="1079157"/>
          </a:xfrm>
          <a:custGeom>
            <a:avLst/>
            <a:gdLst>
              <a:gd name="connsiteX0" fmla="*/ 757881 w 766118"/>
              <a:gd name="connsiteY0" fmla="*/ 856735 h 1079157"/>
              <a:gd name="connsiteX1" fmla="*/ 766118 w 766118"/>
              <a:gd name="connsiteY1" fmla="*/ 1079157 h 1079157"/>
              <a:gd name="connsiteX2" fmla="*/ 0 w 766118"/>
              <a:gd name="connsiteY2" fmla="*/ 1079157 h 1079157"/>
              <a:gd name="connsiteX3" fmla="*/ 0 w 766118"/>
              <a:gd name="connsiteY3" fmla="*/ 0 h 1079157"/>
              <a:gd name="connsiteX4" fmla="*/ 757881 w 766118"/>
              <a:gd name="connsiteY4" fmla="*/ 8238 h 1079157"/>
              <a:gd name="connsiteX5" fmla="*/ 757881 w 766118"/>
              <a:gd name="connsiteY5" fmla="*/ 222422 h 107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6118" h="1079157">
                <a:moveTo>
                  <a:pt x="757881" y="856735"/>
                </a:moveTo>
                <a:lnTo>
                  <a:pt x="766118" y="1079157"/>
                </a:lnTo>
                <a:lnTo>
                  <a:pt x="0" y="1079157"/>
                </a:lnTo>
                <a:lnTo>
                  <a:pt x="0" y="0"/>
                </a:lnTo>
                <a:lnTo>
                  <a:pt x="757881" y="8238"/>
                </a:lnTo>
                <a:lnTo>
                  <a:pt x="757881" y="222422"/>
                </a:lnTo>
              </a:path>
            </a:pathLst>
          </a:custGeom>
          <a:noFill/>
          <a:ln w="28575">
            <a:solidFill>
              <a:srgbClr val="0093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 descr="logo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98"/>
          <a:stretch/>
        </p:blipFill>
        <p:spPr>
          <a:xfrm>
            <a:off x="9998739" y="468325"/>
            <a:ext cx="1735039" cy="487217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上海电气风电集团股份有限公司</a:t>
            </a:r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390681"/>
              </p:ext>
            </p:extLst>
          </p:nvPr>
        </p:nvGraphicFramePr>
        <p:xfrm>
          <a:off x="378941" y="1534891"/>
          <a:ext cx="11752186" cy="5312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190">
                  <a:extLst>
                    <a:ext uri="{9D8B030D-6E8A-4147-A177-3AD203B41FA5}">
                      <a16:colId xmlns:a16="http://schemas.microsoft.com/office/drawing/2014/main" val="453099580"/>
                    </a:ext>
                  </a:extLst>
                </a:gridCol>
                <a:gridCol w="817418">
                  <a:extLst>
                    <a:ext uri="{9D8B030D-6E8A-4147-A177-3AD203B41FA5}">
                      <a16:colId xmlns:a16="http://schemas.microsoft.com/office/drawing/2014/main" val="2673882929"/>
                    </a:ext>
                  </a:extLst>
                </a:gridCol>
                <a:gridCol w="2466110">
                  <a:extLst>
                    <a:ext uri="{9D8B030D-6E8A-4147-A177-3AD203B41FA5}">
                      <a16:colId xmlns:a16="http://schemas.microsoft.com/office/drawing/2014/main" val="2535438983"/>
                    </a:ext>
                  </a:extLst>
                </a:gridCol>
                <a:gridCol w="1884218">
                  <a:extLst>
                    <a:ext uri="{9D8B030D-6E8A-4147-A177-3AD203B41FA5}">
                      <a16:colId xmlns:a16="http://schemas.microsoft.com/office/drawing/2014/main" val="2887236718"/>
                    </a:ext>
                  </a:extLst>
                </a:gridCol>
                <a:gridCol w="2008909">
                  <a:extLst>
                    <a:ext uri="{9D8B030D-6E8A-4147-A177-3AD203B41FA5}">
                      <a16:colId xmlns:a16="http://schemas.microsoft.com/office/drawing/2014/main" val="631421351"/>
                    </a:ext>
                  </a:extLst>
                </a:gridCol>
                <a:gridCol w="1898073">
                  <a:extLst>
                    <a:ext uri="{9D8B030D-6E8A-4147-A177-3AD203B41FA5}">
                      <a16:colId xmlns:a16="http://schemas.microsoft.com/office/drawing/2014/main" val="1414040882"/>
                    </a:ext>
                  </a:extLst>
                </a:gridCol>
                <a:gridCol w="1911268">
                  <a:extLst>
                    <a:ext uri="{9D8B030D-6E8A-4147-A177-3AD203B41FA5}">
                      <a16:colId xmlns:a16="http://schemas.microsoft.com/office/drawing/2014/main" val="4110086586"/>
                    </a:ext>
                  </a:extLst>
                </a:gridCol>
              </a:tblGrid>
              <a:tr h="253015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重点建设方向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所属流程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目标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 baseline="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2021</a:t>
                      </a:r>
                      <a:r>
                        <a:rPr lang="zh-CN" altLang="en-US" sz="1200" b="1" kern="1200" baseline="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年数字化计划</a:t>
                      </a:r>
                      <a:endParaRPr lang="zh-CN" altLang="en-US" sz="1200" b="1" kern="1200" baseline="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997420"/>
                  </a:ext>
                </a:extLst>
              </a:tr>
              <a:tr h="253015">
                <a:tc vMerge="1">
                  <a:txBody>
                    <a:bodyPr/>
                    <a:lstStyle/>
                    <a:p>
                      <a:endParaRPr lang="zh-CN" altLang="en-US" sz="11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2021.1~3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2021.4~6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2021.7~9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2021.10~12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563022"/>
                  </a:ext>
                </a:extLst>
              </a:tr>
              <a:tr h="8574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文档与代码管理</a:t>
                      </a:r>
                      <a:endParaRPr lang="en-US" altLang="zh-CN" sz="1100" b="1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所有流程</a:t>
                      </a:r>
                      <a:endParaRPr lang="en-US" altLang="zh-CN" sz="1100" b="1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分布式代码版本管理与开发系统以解决控制、测试与自动化工具等系统源代码的管理问题</a:t>
                      </a:r>
                      <a:endParaRPr lang="en-US" altLang="zh-CN" sz="110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文档版本管理系统以解决目前服务文件更新无备份和版本管理问题</a:t>
                      </a:r>
                      <a:endParaRPr lang="en-US" altLang="zh-CN" sz="110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10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TortoiseHg</a:t>
                      </a: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上线管理控制系统源代码</a:t>
                      </a:r>
                      <a:endParaRPr lang="en-US" altLang="zh-CN" sz="110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完成测试与其他自动化工具源代码的分布式版本管理部署</a:t>
                      </a:r>
                      <a:endParaRPr lang="en-US" altLang="zh-CN" sz="110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完成文档版本系统的上线与测试工作</a:t>
                      </a:r>
                      <a:endParaRPr lang="en-US" altLang="zh-CN" sz="110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altLang="zh-CN" sz="110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altLang="zh-CN" sz="110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973846"/>
                  </a:ext>
                </a:extLst>
              </a:tr>
              <a:tr h="1045114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数字化辅助设计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系统设计</a:t>
                      </a:r>
                      <a:endParaRPr lang="en-US" altLang="zh-CN" sz="1100" b="1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部件设计</a:t>
                      </a:r>
                      <a:endParaRPr lang="en-US" altLang="zh-CN" sz="1100" b="1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详细设计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联合仿真以解决复杂耦合系统的设计问题</a:t>
                      </a:r>
                      <a:endParaRPr lang="en-US" altLang="zh-CN" sz="110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代码自动生成以实现</a:t>
                      </a:r>
                      <a:r>
                        <a:rPr lang="en-US" altLang="zh-CN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MBD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控制系统参数的自动化计算与配置</a:t>
                      </a:r>
                      <a:endParaRPr lang="en-US" altLang="zh-CN" sz="110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变流器散热系统精细化仿真</a:t>
                      </a:r>
                      <a:endParaRPr lang="en-US" altLang="zh-CN" sz="110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zh-CN" sz="110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基于</a:t>
                      </a:r>
                      <a:r>
                        <a:rPr lang="en-US" altLang="zh-CN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MATLAB-</a:t>
                      </a:r>
                      <a:r>
                        <a:rPr lang="en-US" altLang="zh-CN" sz="110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Simplorer</a:t>
                      </a:r>
                      <a:r>
                        <a:rPr lang="en-US" altLang="zh-CN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-Maxwell</a:t>
                      </a: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的变流器控制</a:t>
                      </a:r>
                      <a:r>
                        <a:rPr lang="en-US" altLang="zh-CN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-</a:t>
                      </a: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发电机联合仿真工具用于</a:t>
                      </a:r>
                      <a:r>
                        <a:rPr lang="en-US" altLang="zh-CN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V1</a:t>
                      </a: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、</a:t>
                      </a:r>
                      <a:r>
                        <a:rPr lang="en-US" altLang="zh-CN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V2</a:t>
                      </a: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等自研系统的仿真与校核</a:t>
                      </a:r>
                      <a:endParaRPr lang="en-US" altLang="zh-CN" sz="110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控制参数自动化设置工具</a:t>
                      </a:r>
                      <a:endParaRPr lang="en-US" altLang="zh-CN" sz="110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FPGA</a:t>
                      </a: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控制代码的</a:t>
                      </a:r>
                      <a:r>
                        <a:rPr lang="en-US" altLang="zh-CN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MBD</a:t>
                      </a: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自动生成工具</a:t>
                      </a:r>
                      <a:endParaRPr lang="en-US" altLang="zh-CN" sz="110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变流器柜体散热计算仿真工具</a:t>
                      </a:r>
                      <a:endParaRPr lang="en-US" altLang="zh-CN" sz="110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392644"/>
                  </a:ext>
                </a:extLst>
              </a:tr>
              <a:tr h="548199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全自动部件选型</a:t>
                      </a:r>
                      <a:endParaRPr lang="en-US" altLang="zh-CN" sz="1100" b="1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lang="zh-CN" altLang="en-US" sz="1100" b="1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部件设计</a:t>
                      </a:r>
                      <a:endParaRPr lang="en-US" altLang="zh-CN" sz="1100" b="1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详细设计</a:t>
                      </a:r>
                      <a:endParaRPr lang="en-US" altLang="zh-CN" sz="1100" b="1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子</a:t>
                      </a:r>
                      <a:r>
                        <a:rPr lang="zh-CN" altLang="zh-CN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部件</a:t>
                      </a: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的自动</a:t>
                      </a:r>
                      <a:r>
                        <a:rPr lang="zh-CN" altLang="zh-CN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选型</a:t>
                      </a: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与校核</a:t>
                      </a:r>
                      <a:endParaRPr lang="en-US" altLang="zh-CN" sz="110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zh-CN" altLang="en-US" sz="11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功率滤波回路不同工况下运行条件的计算与选型工具</a:t>
                      </a:r>
                      <a:endParaRPr lang="en-US" altLang="zh-CN" sz="110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功率</a:t>
                      </a:r>
                      <a:r>
                        <a:rPr lang="en-US" altLang="zh-CN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IGBT</a:t>
                      </a: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与直流电容器在不同工况下运行条件计算与选型工具</a:t>
                      </a:r>
                      <a:endParaRPr lang="en-US" altLang="zh-CN" sz="110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断路器在不同工况下运行条件是计算与选型工具</a:t>
                      </a:r>
                      <a:endParaRPr lang="en-US" altLang="zh-CN" sz="110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658853"/>
                  </a:ext>
                </a:extLst>
              </a:tr>
              <a:tr h="101206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全自动系统测试</a:t>
                      </a:r>
                      <a:endParaRPr lang="en-US" altLang="zh-CN" sz="1100" b="1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单元测试</a:t>
                      </a:r>
                      <a:endParaRPr lang="en-US" altLang="zh-CN" sz="1100" b="1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功能测试</a:t>
                      </a:r>
                      <a:endParaRPr lang="en-US" altLang="zh-CN" sz="1100" b="1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系统测试</a:t>
                      </a:r>
                      <a:endParaRPr lang="en-US" altLang="zh-CN" sz="1100" b="1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验收测试</a:t>
                      </a:r>
                      <a:endParaRPr lang="en-US" altLang="zh-CN" sz="1100" b="1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1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控制算法的自动测试</a:t>
                      </a:r>
                      <a:endParaRPr lang="en-US" altLang="zh-CN" sz="110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控制系统的</a:t>
                      </a:r>
                      <a:r>
                        <a:rPr lang="en-US" altLang="zh-CN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SIL</a:t>
                      </a: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、</a:t>
                      </a:r>
                      <a:r>
                        <a:rPr lang="en-US" altLang="zh-CN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HIL</a:t>
                      </a: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等自动测试</a:t>
                      </a:r>
                      <a:endParaRPr lang="en-US" altLang="zh-CN" sz="110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系统级及跨系统联合测试</a:t>
                      </a:r>
                      <a:endParaRPr lang="en-US" altLang="zh-CN" sz="110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基于软件在环的变流器软件片上仿真测试平台</a:t>
                      </a:r>
                      <a:endParaRPr lang="en-US" altLang="zh-CN" sz="110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基于</a:t>
                      </a:r>
                      <a:r>
                        <a:rPr lang="en-US" altLang="zh-CN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Google Unit Test Frame</a:t>
                      </a: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的软件测试平台，并接入</a:t>
                      </a:r>
                      <a:r>
                        <a:rPr lang="en-US" altLang="zh-CN" sz="110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TortoiseHg</a:t>
                      </a: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完成全自动软件测试</a:t>
                      </a:r>
                      <a:endParaRPr lang="en-US" altLang="zh-CN" sz="110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搭建完成半实物仿真平台</a:t>
                      </a:r>
                      <a:endParaRPr lang="en-US" altLang="zh-CN" sz="110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开发基于软件在环的全自动软件片上仿真测试平台</a:t>
                      </a:r>
                      <a:endParaRPr lang="en-US" altLang="zh-CN" sz="110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开发变流器发电机联调系统（阶段</a:t>
                      </a:r>
                      <a:r>
                        <a:rPr lang="en-US" altLang="zh-CN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：独立的数据自动化后处理工具）</a:t>
                      </a:r>
                      <a:endParaRPr lang="en-US" altLang="zh-CN" sz="110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zh-CN" sz="110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开发基于硬件在环的全自动软件片上仿真测试平台</a:t>
                      </a:r>
                      <a:endParaRPr lang="en-US" altLang="zh-CN" sz="110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475831"/>
                  </a:ext>
                </a:extLst>
              </a:tr>
              <a:tr h="1045114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自动化分析工具</a:t>
                      </a:r>
                      <a:endParaRPr lang="en-US" altLang="zh-CN" sz="1100" b="1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详细设计</a:t>
                      </a:r>
                      <a:endParaRPr lang="en-US" altLang="zh-CN" sz="1100" b="1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系统测试</a:t>
                      </a:r>
                      <a:endParaRPr lang="en-US" altLang="zh-CN" sz="1100" b="1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验收测试</a:t>
                      </a:r>
                      <a:endParaRPr lang="en-US" altLang="zh-CN" sz="1100" b="1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谐波分析</a:t>
                      </a:r>
                      <a:endParaRPr lang="en-US" altLang="zh-CN" sz="110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安全运行边界自动生成</a:t>
                      </a:r>
                      <a:endParaRPr lang="en-US" altLang="zh-CN" sz="110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远程数据自动获取与分析</a:t>
                      </a:r>
                      <a:endParaRPr lang="en-US" altLang="zh-CN" sz="110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基于</a:t>
                      </a:r>
                      <a:r>
                        <a:rPr lang="en-US" altLang="zh-CN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Python</a:t>
                      </a: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、</a:t>
                      </a:r>
                      <a:r>
                        <a:rPr lang="en-US" altLang="zh-CN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MATLAB</a:t>
                      </a: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的</a:t>
                      </a:r>
                      <a:r>
                        <a:rPr lang="en-US" altLang="zh-CN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FFT</a:t>
                      </a: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谐波分析工具</a:t>
                      </a:r>
                      <a:endParaRPr lang="en-US" altLang="zh-CN" sz="110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基于</a:t>
                      </a:r>
                      <a:r>
                        <a:rPr lang="en-US" altLang="zh-CN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Python</a:t>
                      </a: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的双馈系统参数与安全运行边界的自动生成工具</a:t>
                      </a:r>
                      <a:endParaRPr lang="en-US" altLang="zh-CN" sz="110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全功率系统参数与安全运行边界自动生成工具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zh-CN" altLang="en-US" sz="110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风机电驱动部件远程数据自动获取与分析工具</a:t>
                      </a:r>
                      <a:endParaRPr lang="en-US" altLang="zh-CN" sz="110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8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27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25955" y="584941"/>
            <a:ext cx="7731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93CA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2 </a:t>
            </a:r>
            <a:r>
              <a:rPr lang="zh-CN" altLang="en-US" sz="2800" dirty="0" smtClean="0">
                <a:solidFill>
                  <a:srgbClr val="0093CA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发电机设计</a:t>
            </a:r>
            <a:r>
              <a:rPr lang="zh-CN" altLang="en-US" sz="2800" dirty="0">
                <a:solidFill>
                  <a:srgbClr val="0093CA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流程业务梳理</a:t>
            </a:r>
            <a:endParaRPr lang="zh-CN" altLang="en-US" sz="1400" dirty="0">
              <a:solidFill>
                <a:srgbClr val="0093CA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9" name="任意形状 8"/>
          <p:cNvSpPr/>
          <p:nvPr/>
        </p:nvSpPr>
        <p:spPr>
          <a:xfrm>
            <a:off x="378941" y="337751"/>
            <a:ext cx="766118" cy="1079157"/>
          </a:xfrm>
          <a:custGeom>
            <a:avLst/>
            <a:gdLst>
              <a:gd name="connsiteX0" fmla="*/ 757881 w 766118"/>
              <a:gd name="connsiteY0" fmla="*/ 856735 h 1079157"/>
              <a:gd name="connsiteX1" fmla="*/ 766118 w 766118"/>
              <a:gd name="connsiteY1" fmla="*/ 1079157 h 1079157"/>
              <a:gd name="connsiteX2" fmla="*/ 0 w 766118"/>
              <a:gd name="connsiteY2" fmla="*/ 1079157 h 1079157"/>
              <a:gd name="connsiteX3" fmla="*/ 0 w 766118"/>
              <a:gd name="connsiteY3" fmla="*/ 0 h 1079157"/>
              <a:gd name="connsiteX4" fmla="*/ 757881 w 766118"/>
              <a:gd name="connsiteY4" fmla="*/ 8238 h 1079157"/>
              <a:gd name="connsiteX5" fmla="*/ 757881 w 766118"/>
              <a:gd name="connsiteY5" fmla="*/ 222422 h 107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6118" h="1079157">
                <a:moveTo>
                  <a:pt x="757881" y="856735"/>
                </a:moveTo>
                <a:lnTo>
                  <a:pt x="766118" y="1079157"/>
                </a:lnTo>
                <a:lnTo>
                  <a:pt x="0" y="1079157"/>
                </a:lnTo>
                <a:lnTo>
                  <a:pt x="0" y="0"/>
                </a:lnTo>
                <a:lnTo>
                  <a:pt x="757881" y="8238"/>
                </a:lnTo>
                <a:lnTo>
                  <a:pt x="757881" y="222422"/>
                </a:lnTo>
              </a:path>
            </a:pathLst>
          </a:custGeom>
          <a:noFill/>
          <a:ln w="28575">
            <a:solidFill>
              <a:srgbClr val="0093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 descr="logo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98"/>
          <a:stretch/>
        </p:blipFill>
        <p:spPr>
          <a:xfrm>
            <a:off x="9998739" y="468325"/>
            <a:ext cx="1735039" cy="487217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上海电气风电集团股份有限公司</a:t>
            </a:r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239627" y="1664098"/>
            <a:ext cx="11731969" cy="3621663"/>
            <a:chOff x="666252" y="682793"/>
            <a:chExt cx="10859495" cy="335233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252" y="1015923"/>
              <a:ext cx="10859495" cy="3019200"/>
            </a:xfrm>
            <a:prstGeom prst="rect">
              <a:avLst/>
            </a:prstGeom>
          </p:spPr>
        </p:pic>
        <p:sp>
          <p:nvSpPr>
            <p:cNvPr id="13" name="椭圆 12"/>
            <p:cNvSpPr/>
            <p:nvPr/>
          </p:nvSpPr>
          <p:spPr>
            <a:xfrm>
              <a:off x="1020417" y="2794929"/>
              <a:ext cx="1901687" cy="43626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6708913" y="1039671"/>
              <a:ext cx="1987826" cy="88061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2991678" y="3600967"/>
              <a:ext cx="1431236" cy="36685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24321" y="3009105"/>
              <a:ext cx="64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670940" y="3533662"/>
              <a:ext cx="64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894637" y="682793"/>
              <a:ext cx="64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612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形状 8"/>
          <p:cNvSpPr/>
          <p:nvPr/>
        </p:nvSpPr>
        <p:spPr>
          <a:xfrm>
            <a:off x="378941" y="337751"/>
            <a:ext cx="766118" cy="1079157"/>
          </a:xfrm>
          <a:custGeom>
            <a:avLst/>
            <a:gdLst>
              <a:gd name="connsiteX0" fmla="*/ 757881 w 766118"/>
              <a:gd name="connsiteY0" fmla="*/ 856735 h 1079157"/>
              <a:gd name="connsiteX1" fmla="*/ 766118 w 766118"/>
              <a:gd name="connsiteY1" fmla="*/ 1079157 h 1079157"/>
              <a:gd name="connsiteX2" fmla="*/ 0 w 766118"/>
              <a:gd name="connsiteY2" fmla="*/ 1079157 h 1079157"/>
              <a:gd name="connsiteX3" fmla="*/ 0 w 766118"/>
              <a:gd name="connsiteY3" fmla="*/ 0 h 1079157"/>
              <a:gd name="connsiteX4" fmla="*/ 757881 w 766118"/>
              <a:gd name="connsiteY4" fmla="*/ 8238 h 1079157"/>
              <a:gd name="connsiteX5" fmla="*/ 757881 w 766118"/>
              <a:gd name="connsiteY5" fmla="*/ 222422 h 107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6118" h="1079157">
                <a:moveTo>
                  <a:pt x="757881" y="856735"/>
                </a:moveTo>
                <a:lnTo>
                  <a:pt x="766118" y="1079157"/>
                </a:lnTo>
                <a:lnTo>
                  <a:pt x="0" y="1079157"/>
                </a:lnTo>
                <a:lnTo>
                  <a:pt x="0" y="0"/>
                </a:lnTo>
                <a:lnTo>
                  <a:pt x="757881" y="8238"/>
                </a:lnTo>
                <a:lnTo>
                  <a:pt x="757881" y="222422"/>
                </a:lnTo>
              </a:path>
            </a:pathLst>
          </a:custGeom>
          <a:noFill/>
          <a:ln w="28575">
            <a:solidFill>
              <a:srgbClr val="0093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 descr="logo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98"/>
          <a:stretch/>
        </p:blipFill>
        <p:spPr>
          <a:xfrm>
            <a:off x="9998739" y="468325"/>
            <a:ext cx="1735039" cy="487217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上海电气风电集团股份有限公司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64671"/>
              </p:ext>
            </p:extLst>
          </p:nvPr>
        </p:nvGraphicFramePr>
        <p:xfrm>
          <a:off x="378941" y="1983460"/>
          <a:ext cx="11234903" cy="3558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486">
                  <a:extLst>
                    <a:ext uri="{9D8B030D-6E8A-4147-A177-3AD203B41FA5}">
                      <a16:colId xmlns:a16="http://schemas.microsoft.com/office/drawing/2014/main" val="1524213862"/>
                    </a:ext>
                  </a:extLst>
                </a:gridCol>
                <a:gridCol w="1687241">
                  <a:extLst>
                    <a:ext uri="{9D8B030D-6E8A-4147-A177-3AD203B41FA5}">
                      <a16:colId xmlns:a16="http://schemas.microsoft.com/office/drawing/2014/main" val="2113926883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2688487674"/>
                    </a:ext>
                  </a:extLst>
                </a:gridCol>
                <a:gridCol w="1675294">
                  <a:extLst>
                    <a:ext uri="{9D8B030D-6E8A-4147-A177-3AD203B41FA5}">
                      <a16:colId xmlns:a16="http://schemas.microsoft.com/office/drawing/2014/main" val="3658362476"/>
                    </a:ext>
                  </a:extLst>
                </a:gridCol>
                <a:gridCol w="1675294">
                  <a:extLst>
                    <a:ext uri="{9D8B030D-6E8A-4147-A177-3AD203B41FA5}">
                      <a16:colId xmlns:a16="http://schemas.microsoft.com/office/drawing/2014/main" val="3588335509"/>
                    </a:ext>
                  </a:extLst>
                </a:gridCol>
                <a:gridCol w="1675294">
                  <a:extLst>
                    <a:ext uri="{9D8B030D-6E8A-4147-A177-3AD203B41FA5}">
                      <a16:colId xmlns:a16="http://schemas.microsoft.com/office/drawing/2014/main" val="3329200073"/>
                    </a:ext>
                  </a:extLst>
                </a:gridCol>
                <a:gridCol w="1675294">
                  <a:extLst>
                    <a:ext uri="{9D8B030D-6E8A-4147-A177-3AD203B41FA5}">
                      <a16:colId xmlns:a16="http://schemas.microsoft.com/office/drawing/2014/main" val="3641108558"/>
                    </a:ext>
                  </a:extLst>
                </a:gridCol>
              </a:tblGrid>
              <a:tr h="344357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重点建设方向</a:t>
                      </a:r>
                      <a:endParaRPr lang="zh-CN" altLang="en-US" sz="14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所属流程及当前痛点</a:t>
                      </a:r>
                      <a:endParaRPr lang="zh-CN" altLang="en-US" sz="14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目标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baseline="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2021</a:t>
                      </a:r>
                      <a:r>
                        <a:rPr lang="zh-CN" altLang="en-US" sz="1400" b="1" kern="1200" baseline="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年数字化计划</a:t>
                      </a:r>
                      <a:endParaRPr lang="zh-CN" altLang="en-US" sz="1400" b="1" kern="1200" baseline="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526299"/>
                  </a:ext>
                </a:extLst>
              </a:tr>
              <a:tr h="344357">
                <a:tc vMerge="1">
                  <a:txBody>
                    <a:bodyPr/>
                    <a:lstStyle/>
                    <a:p>
                      <a:endParaRPr lang="zh-CN" altLang="en-US" sz="11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2021.1~3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2021.4~6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2021.7~9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2021.10~12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3702815"/>
                  </a:ext>
                </a:extLst>
              </a:tr>
              <a:tr h="95654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a. </a:t>
                      </a:r>
                      <a:r>
                        <a:rPr lang="zh-CN" altLang="en-US" sz="1100" b="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数字化辅助设计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概念设计</a:t>
                      </a:r>
                      <a:endParaRPr lang="en-US" altLang="zh-CN" sz="1100" b="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(</a:t>
                      </a:r>
                      <a:r>
                        <a:rPr lang="zh-CN" altLang="en-US" sz="1100" b="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电磁初始方案变量繁多，建模计算及方案筛选工作量巨大</a:t>
                      </a:r>
                      <a:r>
                        <a:rPr lang="en-US" altLang="zh-CN" sz="1100" b="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)</a:t>
                      </a:r>
                      <a:endParaRPr lang="zh-CN" altLang="en-US" sz="1100" b="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结合</a:t>
                      </a:r>
                      <a:r>
                        <a:rPr lang="en-US" altLang="zh-CN" sz="110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Matlab</a:t>
                      </a: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及有限元软件，搭建直驱平台的概念方案快速筛选程序平台</a:t>
                      </a:r>
                      <a:endParaRPr lang="en-US" altLang="zh-CN" sz="110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梳理</a:t>
                      </a:r>
                      <a:r>
                        <a:rPr lang="en-US" altLang="zh-CN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DD</a:t>
                      </a: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及</a:t>
                      </a:r>
                      <a:r>
                        <a:rPr lang="en-US" altLang="zh-CN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V2</a:t>
                      </a: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平台的成本、重量模型</a:t>
                      </a:r>
                      <a:endParaRPr lang="en-US" altLang="zh-CN" sz="110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开发集中绕组发电机</a:t>
                      </a:r>
                      <a:r>
                        <a:rPr lang="en-US" altLang="zh-CN" sz="110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Matlab</a:t>
                      </a: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电磁解析计算、损耗计算模块</a:t>
                      </a:r>
                      <a:endParaRPr lang="en-US" altLang="zh-CN" sz="110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开发更新集中绕组发电机</a:t>
                      </a:r>
                      <a:r>
                        <a:rPr lang="en-US" altLang="zh-CN" sz="110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Matlab</a:t>
                      </a: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成本模块、发电量及经济性评估模块</a:t>
                      </a:r>
                      <a:endParaRPr lang="en-US" altLang="zh-CN" sz="110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开发集中绕组发电机交互界面，发布初版程序</a:t>
                      </a:r>
                      <a:endParaRPr lang="en-US" altLang="zh-CN" sz="110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7300127"/>
                  </a:ext>
                </a:extLst>
              </a:tr>
              <a:tr h="95654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b. </a:t>
                      </a:r>
                      <a:r>
                        <a:rPr lang="zh-CN" altLang="en-US" sz="1100" b="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标准化部件选型</a:t>
                      </a:r>
                      <a:endParaRPr lang="en-US" altLang="zh-CN" sz="1100" b="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 </a:t>
                      </a:r>
                      <a:r>
                        <a:rPr lang="zh-CN" altLang="en-US" sz="1100" b="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概要设计</a:t>
                      </a:r>
                      <a:endParaRPr lang="en-US" altLang="zh-CN" sz="1100" b="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（端环电缆选型无明确标准，无法进行平台化升容评估）</a:t>
                      </a:r>
                      <a:endParaRPr lang="en-US" altLang="zh-CN" sz="1100" b="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针对不同机型，自动进行电缆、端环尺寸设计选型</a:t>
                      </a:r>
                      <a:endParaRPr lang="en-US" altLang="zh-CN" sz="110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梳理已有发电机平台电缆、铜排端环选型</a:t>
                      </a:r>
                      <a:endParaRPr lang="zh-CN" altLang="en-US" sz="11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搭建电缆、铜排端环标准化数据库及编写选型标准文档</a:t>
                      </a:r>
                      <a:endParaRPr lang="en-US" altLang="zh-CN" sz="110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开发电缆、端环的自动选型小程序及交互界面</a:t>
                      </a:r>
                      <a:endParaRPr lang="en-US" altLang="zh-CN" sz="110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4325111"/>
                  </a:ext>
                </a:extLst>
              </a:tr>
              <a:tr h="95654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c. </a:t>
                      </a:r>
                      <a:r>
                        <a:rPr lang="zh-CN" altLang="en-US" sz="1100" b="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自动控制参数寻优</a:t>
                      </a:r>
                      <a:endParaRPr lang="en-US" altLang="zh-CN" sz="1100" b="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详细设计、样机测试</a:t>
                      </a:r>
                      <a:endParaRPr lang="en-US" altLang="zh-CN" sz="1100" b="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（发电机参数随工况发生变化，变流器需要人工多点调试确定参数）</a:t>
                      </a:r>
                      <a:endParaRPr lang="en-US" altLang="zh-CN" sz="1100" b="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拟合发电机电气参数的变化规律，传递给变流器进行控制参数动态调节</a:t>
                      </a:r>
                      <a:endParaRPr lang="en-US" altLang="zh-CN" sz="110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梳理直驱平台正常及容错运行的电气参数变化规律</a:t>
                      </a:r>
                      <a:endParaRPr lang="zh-CN" altLang="en-US" sz="11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梳理直驱平台电气参数在不同电流组合工况条件下的参数变化规律，并生成拟合曲线</a:t>
                      </a:r>
                      <a:endParaRPr lang="en-US" altLang="zh-CN" sz="110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与变流器进行联合仿真，生成变流器控制参数动态调节公式及规律</a:t>
                      </a:r>
                      <a:endParaRPr lang="en-US" altLang="zh-CN" sz="110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5973913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525955" y="584941"/>
            <a:ext cx="7075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93CA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2 </a:t>
            </a:r>
            <a:r>
              <a:rPr lang="zh-CN" altLang="en-US" sz="2800" dirty="0" smtClean="0">
                <a:solidFill>
                  <a:srgbClr val="0093CA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发电机数字化转型规划（</a:t>
            </a:r>
            <a:r>
              <a:rPr lang="en-US" altLang="zh-CN" sz="2800" dirty="0" smtClean="0">
                <a:solidFill>
                  <a:srgbClr val="0093CA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2021</a:t>
            </a:r>
            <a:r>
              <a:rPr lang="zh-CN" altLang="en-US" sz="2800" dirty="0" smtClean="0">
                <a:solidFill>
                  <a:srgbClr val="0093CA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年）</a:t>
            </a:r>
            <a:endParaRPr lang="zh-CN" altLang="en-US" sz="1400" dirty="0">
              <a:solidFill>
                <a:srgbClr val="0093CA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587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形状 8"/>
          <p:cNvSpPr/>
          <p:nvPr/>
        </p:nvSpPr>
        <p:spPr>
          <a:xfrm>
            <a:off x="378941" y="337751"/>
            <a:ext cx="766118" cy="1079157"/>
          </a:xfrm>
          <a:custGeom>
            <a:avLst/>
            <a:gdLst>
              <a:gd name="connsiteX0" fmla="*/ 757881 w 766118"/>
              <a:gd name="connsiteY0" fmla="*/ 856735 h 1079157"/>
              <a:gd name="connsiteX1" fmla="*/ 766118 w 766118"/>
              <a:gd name="connsiteY1" fmla="*/ 1079157 h 1079157"/>
              <a:gd name="connsiteX2" fmla="*/ 0 w 766118"/>
              <a:gd name="connsiteY2" fmla="*/ 1079157 h 1079157"/>
              <a:gd name="connsiteX3" fmla="*/ 0 w 766118"/>
              <a:gd name="connsiteY3" fmla="*/ 0 h 1079157"/>
              <a:gd name="connsiteX4" fmla="*/ 757881 w 766118"/>
              <a:gd name="connsiteY4" fmla="*/ 8238 h 1079157"/>
              <a:gd name="connsiteX5" fmla="*/ 757881 w 766118"/>
              <a:gd name="connsiteY5" fmla="*/ 222422 h 107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6118" h="1079157">
                <a:moveTo>
                  <a:pt x="757881" y="856735"/>
                </a:moveTo>
                <a:lnTo>
                  <a:pt x="766118" y="1079157"/>
                </a:lnTo>
                <a:lnTo>
                  <a:pt x="0" y="1079157"/>
                </a:lnTo>
                <a:lnTo>
                  <a:pt x="0" y="0"/>
                </a:lnTo>
                <a:lnTo>
                  <a:pt x="757881" y="8238"/>
                </a:lnTo>
                <a:lnTo>
                  <a:pt x="757881" y="222422"/>
                </a:lnTo>
              </a:path>
            </a:pathLst>
          </a:custGeom>
          <a:noFill/>
          <a:ln w="28575">
            <a:solidFill>
              <a:srgbClr val="0093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 descr="logo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98"/>
          <a:stretch/>
        </p:blipFill>
        <p:spPr>
          <a:xfrm>
            <a:off x="9998739" y="468325"/>
            <a:ext cx="1735039" cy="487217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上海电气风电集团股份有限公司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25955" y="584941"/>
            <a:ext cx="7075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93CA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3 </a:t>
            </a:r>
            <a:r>
              <a:rPr lang="zh-CN" altLang="en-US" sz="2800" dirty="0" smtClean="0">
                <a:solidFill>
                  <a:srgbClr val="0093CA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电气一次二次数字化转型规划（</a:t>
            </a:r>
            <a:r>
              <a:rPr lang="en-US" altLang="zh-CN" sz="2800" dirty="0" smtClean="0">
                <a:solidFill>
                  <a:srgbClr val="0093CA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2021</a:t>
            </a:r>
            <a:r>
              <a:rPr lang="zh-CN" altLang="en-US" sz="2800" dirty="0" smtClean="0">
                <a:solidFill>
                  <a:srgbClr val="0093CA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年）</a:t>
            </a:r>
            <a:endParaRPr lang="zh-CN" altLang="en-US" sz="1400" dirty="0">
              <a:solidFill>
                <a:srgbClr val="0093CA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0" name="圆角矩形 21"/>
          <p:cNvSpPr/>
          <p:nvPr/>
        </p:nvSpPr>
        <p:spPr>
          <a:xfrm>
            <a:off x="1530985" y="4941063"/>
            <a:ext cx="10250170" cy="108001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圆角矩形 18"/>
          <p:cNvSpPr/>
          <p:nvPr/>
        </p:nvSpPr>
        <p:spPr>
          <a:xfrm>
            <a:off x="1530985" y="4283003"/>
            <a:ext cx="10250170" cy="108001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圆角矩形 15"/>
          <p:cNvSpPr/>
          <p:nvPr/>
        </p:nvSpPr>
        <p:spPr>
          <a:xfrm>
            <a:off x="1530985" y="3621915"/>
            <a:ext cx="10250170" cy="108001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圆角矩形 11"/>
          <p:cNvSpPr/>
          <p:nvPr/>
        </p:nvSpPr>
        <p:spPr>
          <a:xfrm>
            <a:off x="1569085" y="2979419"/>
            <a:ext cx="10250170" cy="108001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直接箭头连接符 17"/>
          <p:cNvSpPr/>
          <p:nvPr/>
        </p:nvSpPr>
        <p:spPr>
          <a:xfrm flipV="1">
            <a:off x="2640502" y="2127611"/>
            <a:ext cx="9000000" cy="3176"/>
          </a:xfrm>
          <a:prstGeom prst="line">
            <a:avLst/>
          </a:prstGeom>
          <a:ln w="12700">
            <a:solidFill>
              <a:schemeClr val="tx1"/>
            </a:solidFill>
            <a:miter/>
            <a:tailEnd type="triangle"/>
          </a:ln>
        </p:spPr>
        <p:txBody>
          <a:bodyPr lIns="0" tIns="0" rIns="0" bIns="0"/>
          <a:lstStyle/>
          <a:p>
            <a:endParaRPr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0756728" y="5201461"/>
            <a:ext cx="1190625" cy="1591945"/>
            <a:chOff x="10906125" y="5006974"/>
            <a:chExt cx="1190625" cy="1591945"/>
          </a:xfrm>
        </p:grpSpPr>
        <p:sp>
          <p:nvSpPr>
            <p:cNvPr id="18" name="矩形 129"/>
            <p:cNvSpPr/>
            <p:nvPr/>
          </p:nvSpPr>
          <p:spPr>
            <a:xfrm>
              <a:off x="10906125" y="5006974"/>
              <a:ext cx="1190625" cy="1591945"/>
            </a:xfrm>
            <a:prstGeom prst="rect">
              <a:avLst/>
            </a:prstGeom>
            <a:ln w="12700">
              <a:solidFill>
                <a:srgbClr val="FFFFFF"/>
              </a:solidFill>
              <a:miter/>
            </a:ln>
          </p:spPr>
          <p:txBody>
            <a:bodyPr lIns="0" tIns="0" rIns="0" bIns="0" anchor="ctr"/>
            <a:lstStyle/>
            <a:p>
              <a:pPr algn="ctr">
                <a:defRPr sz="1600"/>
              </a:pPr>
              <a:endParaRPr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9" name="组合 139"/>
            <p:cNvGrpSpPr/>
            <p:nvPr/>
          </p:nvGrpSpPr>
          <p:grpSpPr>
            <a:xfrm>
              <a:off x="11045190" y="5117464"/>
              <a:ext cx="866777" cy="297515"/>
              <a:chOff x="0" y="0"/>
              <a:chExt cx="866776" cy="297513"/>
            </a:xfrm>
          </p:grpSpPr>
          <p:sp>
            <p:nvSpPr>
              <p:cNvPr id="29" name="文本框 130"/>
              <p:cNvSpPr txBox="1"/>
              <p:nvPr/>
            </p:nvSpPr>
            <p:spPr>
              <a:xfrm>
                <a:off x="164465" y="0"/>
                <a:ext cx="702311" cy="29751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lnSpc>
                    <a:spcPts val="1600"/>
                  </a:lnSpc>
                  <a:defRPr sz="1200">
                    <a:solidFill>
                      <a:srgbClr val="FFFFFF"/>
                    </a:solidFill>
                    <a:latin typeface="Heiti SC Light"/>
                    <a:ea typeface="Heiti SC Light"/>
                    <a:cs typeface="Heiti SC Light"/>
                    <a:sym typeface="Heiti SC Light"/>
                  </a:defRPr>
                </a:lvl1pPr>
              </a:lstStyle>
              <a:p>
                <a:r>
                  <a:rPr dirty="0" err="1" smtClean="0">
                    <a:solidFill>
                      <a:schemeClr val="tx1"/>
                    </a:solidFill>
                    <a:latin typeface="+mn-ea"/>
                    <a:ea typeface="+mn-ea"/>
                  </a:rPr>
                  <a:t>概要</a:t>
                </a:r>
                <a:endParaRPr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30" name="椭圆 138"/>
              <p:cNvSpPr/>
              <p:nvPr/>
            </p:nvSpPr>
            <p:spPr>
              <a:xfrm>
                <a:off x="0" y="88900"/>
                <a:ext cx="118746" cy="118744"/>
              </a:xfrm>
              <a:prstGeom prst="ellipse">
                <a:avLst/>
              </a:prstGeom>
              <a:solidFill>
                <a:srgbClr val="86FFFA"/>
              </a:solid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>
                <a:outerShdw blurRad="114300" dir="2700000" rotWithShape="0">
                  <a:srgbClr val="000000">
                    <a:alpha val="7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grpSp>
          <p:nvGrpSpPr>
            <p:cNvPr id="20" name="组合 140"/>
            <p:cNvGrpSpPr/>
            <p:nvPr/>
          </p:nvGrpSpPr>
          <p:grpSpPr>
            <a:xfrm>
              <a:off x="11045190" y="5488939"/>
              <a:ext cx="866777" cy="297515"/>
              <a:chOff x="0" y="0"/>
              <a:chExt cx="866776" cy="297513"/>
            </a:xfrm>
          </p:grpSpPr>
          <p:sp>
            <p:nvSpPr>
              <p:cNvPr id="27" name="文本框 141"/>
              <p:cNvSpPr txBox="1"/>
              <p:nvPr/>
            </p:nvSpPr>
            <p:spPr>
              <a:xfrm>
                <a:off x="164465" y="0"/>
                <a:ext cx="702311" cy="29751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lnSpc>
                    <a:spcPts val="1600"/>
                  </a:lnSpc>
                  <a:defRPr sz="1200">
                    <a:solidFill>
                      <a:srgbClr val="FFFFFF"/>
                    </a:solidFill>
                    <a:latin typeface="Heiti SC Light"/>
                    <a:ea typeface="Heiti SC Light"/>
                    <a:cs typeface="Heiti SC Light"/>
                    <a:sym typeface="Heiti SC Light"/>
                  </a:defRPr>
                </a:lvl1pPr>
              </a:lstStyle>
              <a:p>
                <a:r>
                  <a:rPr dirty="0" err="1" smtClean="0">
                    <a:solidFill>
                      <a:schemeClr val="tx1"/>
                    </a:solidFill>
                    <a:latin typeface="+mn-ea"/>
                    <a:ea typeface="+mn-ea"/>
                  </a:rPr>
                  <a:t>详细</a:t>
                </a:r>
                <a:endParaRPr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8" name="椭圆 142"/>
              <p:cNvSpPr/>
              <p:nvPr/>
            </p:nvSpPr>
            <p:spPr>
              <a:xfrm>
                <a:off x="0" y="88900"/>
                <a:ext cx="118746" cy="118747"/>
              </a:xfrm>
              <a:prstGeom prst="ellipse">
                <a:avLst/>
              </a:prstGeom>
              <a:solidFill>
                <a:srgbClr val="C294FF"/>
              </a:solid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>
                <a:outerShdw blurRad="127000" dir="2700000" rotWithShape="0">
                  <a:srgbClr val="000000">
                    <a:alpha val="7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grpSp>
          <p:nvGrpSpPr>
            <p:cNvPr id="21" name="组合 143"/>
            <p:cNvGrpSpPr/>
            <p:nvPr/>
          </p:nvGrpSpPr>
          <p:grpSpPr>
            <a:xfrm>
              <a:off x="11045190" y="5845173"/>
              <a:ext cx="866777" cy="297515"/>
              <a:chOff x="0" y="0"/>
              <a:chExt cx="866776" cy="297513"/>
            </a:xfrm>
          </p:grpSpPr>
          <p:sp>
            <p:nvSpPr>
              <p:cNvPr id="25" name="文本框 144"/>
              <p:cNvSpPr txBox="1"/>
              <p:nvPr/>
            </p:nvSpPr>
            <p:spPr>
              <a:xfrm>
                <a:off x="164465" y="0"/>
                <a:ext cx="702311" cy="29751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lnSpc>
                    <a:spcPts val="1600"/>
                  </a:lnSpc>
                  <a:defRPr sz="1200">
                    <a:solidFill>
                      <a:srgbClr val="FFFFFF"/>
                    </a:solidFill>
                    <a:latin typeface="Heiti SC Light"/>
                    <a:ea typeface="Heiti SC Light"/>
                    <a:cs typeface="Heiti SC Light"/>
                    <a:sym typeface="Heiti SC Light"/>
                  </a:defRPr>
                </a:lvl1pPr>
              </a:lstStyle>
              <a:p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测试</a:t>
                </a:r>
                <a:endParaRPr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6" name="椭圆 145"/>
              <p:cNvSpPr/>
              <p:nvPr/>
            </p:nvSpPr>
            <p:spPr>
              <a:xfrm>
                <a:off x="0" y="88900"/>
                <a:ext cx="118746" cy="118747"/>
              </a:xfrm>
              <a:prstGeom prst="ellipse">
                <a:avLst/>
              </a:prstGeom>
              <a:solidFill>
                <a:schemeClr val="accent2"/>
              </a:solid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>
                <a:outerShdw blurRad="127000" dir="2700000" rotWithShape="0">
                  <a:srgbClr val="000000">
                    <a:alpha val="7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grpSp>
          <p:nvGrpSpPr>
            <p:cNvPr id="22" name="组合 146"/>
            <p:cNvGrpSpPr/>
            <p:nvPr/>
          </p:nvGrpSpPr>
          <p:grpSpPr>
            <a:xfrm>
              <a:off x="11045190" y="6202044"/>
              <a:ext cx="866777" cy="297515"/>
              <a:chOff x="0" y="0"/>
              <a:chExt cx="866776" cy="297514"/>
            </a:xfrm>
          </p:grpSpPr>
          <p:sp>
            <p:nvSpPr>
              <p:cNvPr id="23" name="文本框 147"/>
              <p:cNvSpPr txBox="1"/>
              <p:nvPr/>
            </p:nvSpPr>
            <p:spPr>
              <a:xfrm>
                <a:off x="164465" y="0"/>
                <a:ext cx="702311" cy="2975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lnSpc>
                    <a:spcPts val="1600"/>
                  </a:lnSpc>
                  <a:defRPr sz="1200">
                    <a:solidFill>
                      <a:srgbClr val="FFFFFF"/>
                    </a:solidFill>
                    <a:latin typeface="Heiti SC Light"/>
                    <a:ea typeface="Heiti SC Light"/>
                    <a:cs typeface="Heiti SC Light"/>
                    <a:sym typeface="Heiti SC Light"/>
                  </a:defRPr>
                </a:lvl1pPr>
              </a:lstStyle>
              <a:p>
                <a:r>
                  <a:rPr dirty="0" err="1">
                    <a:solidFill>
                      <a:schemeClr val="tx1"/>
                    </a:solidFill>
                    <a:latin typeface="+mn-ea"/>
                    <a:ea typeface="+mn-ea"/>
                  </a:rPr>
                  <a:t>正式发布</a:t>
                </a:r>
                <a:endParaRPr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4" name="椭圆 148"/>
              <p:cNvSpPr/>
              <p:nvPr/>
            </p:nvSpPr>
            <p:spPr>
              <a:xfrm>
                <a:off x="0" y="88900"/>
                <a:ext cx="118746" cy="118747"/>
              </a:xfrm>
              <a:prstGeom prst="ellipse">
                <a:avLst/>
              </a:prstGeom>
              <a:solidFill>
                <a:srgbClr val="73D439"/>
              </a:solid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>
                <a:outerShdw blurRad="127000" dir="2700000" rotWithShape="0">
                  <a:srgbClr val="000000">
                    <a:alpha val="7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sp>
        <p:nvSpPr>
          <p:cNvPr id="31" name="椭圆 150"/>
          <p:cNvSpPr/>
          <p:nvPr/>
        </p:nvSpPr>
        <p:spPr>
          <a:xfrm>
            <a:off x="3575288" y="2920644"/>
            <a:ext cx="169547" cy="169546"/>
          </a:xfrm>
          <a:prstGeom prst="ellipse">
            <a:avLst/>
          </a:prstGeom>
          <a:solidFill>
            <a:srgbClr val="86FFFA"/>
          </a:solidFill>
          <a:ln w="25400">
            <a:solidFill>
              <a:srgbClr val="FFFFFF"/>
            </a:solidFill>
            <a:miter lim="400000"/>
          </a:ln>
          <a:effectLst>
            <a:outerShdw blurRad="114300" dir="2700000" rotWithShape="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6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椭圆 152"/>
          <p:cNvSpPr/>
          <p:nvPr/>
        </p:nvSpPr>
        <p:spPr>
          <a:xfrm>
            <a:off x="7265049" y="2936357"/>
            <a:ext cx="169547" cy="169546"/>
          </a:xfrm>
          <a:prstGeom prst="ellipse">
            <a:avLst/>
          </a:prstGeom>
          <a:solidFill>
            <a:srgbClr val="C294FF"/>
          </a:solidFill>
          <a:ln w="25400">
            <a:solidFill>
              <a:srgbClr val="FFFFFF"/>
            </a:solidFill>
            <a:miter lim="400000"/>
          </a:ln>
          <a:effectLst>
            <a:outerShdw blurRad="127000" dir="2700000" rotWithShape="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6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椭圆 153"/>
          <p:cNvSpPr/>
          <p:nvPr/>
        </p:nvSpPr>
        <p:spPr>
          <a:xfrm>
            <a:off x="9012711" y="2920644"/>
            <a:ext cx="169547" cy="169546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FFFF"/>
            </a:solidFill>
            <a:miter lim="400000"/>
          </a:ln>
          <a:effectLst>
            <a:outerShdw blurRad="127000" dir="2700000" rotWithShape="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6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椭圆 154"/>
          <p:cNvSpPr/>
          <p:nvPr/>
        </p:nvSpPr>
        <p:spPr>
          <a:xfrm>
            <a:off x="10845146" y="2929762"/>
            <a:ext cx="169547" cy="169546"/>
          </a:xfrm>
          <a:prstGeom prst="ellipse">
            <a:avLst/>
          </a:prstGeom>
          <a:solidFill>
            <a:srgbClr val="73D439"/>
          </a:solidFill>
          <a:ln w="25400">
            <a:solidFill>
              <a:srgbClr val="FFFFFF"/>
            </a:solidFill>
            <a:miter lim="400000"/>
          </a:ln>
          <a:effectLst>
            <a:outerShdw blurRad="127000" dir="2700000" rotWithShape="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椭圆 155"/>
          <p:cNvSpPr/>
          <p:nvPr/>
        </p:nvSpPr>
        <p:spPr>
          <a:xfrm>
            <a:off x="4412614" y="3591436"/>
            <a:ext cx="169547" cy="169546"/>
          </a:xfrm>
          <a:prstGeom prst="ellipse">
            <a:avLst/>
          </a:prstGeom>
          <a:solidFill>
            <a:srgbClr val="86FFFA"/>
          </a:solidFill>
          <a:ln w="25400">
            <a:solidFill>
              <a:srgbClr val="FFFFFF"/>
            </a:solidFill>
            <a:miter lim="400000"/>
          </a:ln>
          <a:effectLst>
            <a:outerShdw blurRad="114300" dir="2700000" rotWithShape="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6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椭圆 156"/>
          <p:cNvSpPr/>
          <p:nvPr/>
        </p:nvSpPr>
        <p:spPr>
          <a:xfrm>
            <a:off x="7243487" y="3580626"/>
            <a:ext cx="169547" cy="169546"/>
          </a:xfrm>
          <a:prstGeom prst="ellipse">
            <a:avLst/>
          </a:prstGeom>
          <a:solidFill>
            <a:srgbClr val="C294FF"/>
          </a:solidFill>
          <a:ln w="25400">
            <a:solidFill>
              <a:srgbClr val="FFFFFF"/>
            </a:solidFill>
            <a:miter lim="400000"/>
          </a:ln>
          <a:effectLst>
            <a:outerShdw blurRad="127000" dir="2700000" rotWithShape="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6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椭圆 159"/>
          <p:cNvSpPr/>
          <p:nvPr/>
        </p:nvSpPr>
        <p:spPr>
          <a:xfrm>
            <a:off x="9042072" y="3591142"/>
            <a:ext cx="169546" cy="169546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FFFF"/>
            </a:solidFill>
            <a:miter lim="400000"/>
          </a:ln>
          <a:effectLst>
            <a:outerShdw blurRad="127000" dir="2700000" rotWithShape="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6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椭圆 160"/>
          <p:cNvSpPr/>
          <p:nvPr/>
        </p:nvSpPr>
        <p:spPr>
          <a:xfrm>
            <a:off x="10855949" y="3607621"/>
            <a:ext cx="169547" cy="169546"/>
          </a:xfrm>
          <a:prstGeom prst="ellipse">
            <a:avLst/>
          </a:prstGeom>
          <a:solidFill>
            <a:srgbClr val="73D439"/>
          </a:solidFill>
          <a:ln w="25400">
            <a:solidFill>
              <a:srgbClr val="FFFFFF"/>
            </a:solidFill>
            <a:miter lim="400000"/>
          </a:ln>
          <a:effectLst>
            <a:outerShdw blurRad="127000" dir="2700000" rotWithShape="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6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椭圆 162"/>
          <p:cNvSpPr/>
          <p:nvPr/>
        </p:nvSpPr>
        <p:spPr>
          <a:xfrm>
            <a:off x="3545851" y="4226267"/>
            <a:ext cx="169547" cy="169547"/>
          </a:xfrm>
          <a:prstGeom prst="ellipse">
            <a:avLst/>
          </a:prstGeom>
          <a:solidFill>
            <a:srgbClr val="86FFFA"/>
          </a:solidFill>
          <a:ln w="25400">
            <a:solidFill>
              <a:srgbClr val="FFFFFF"/>
            </a:solidFill>
            <a:miter lim="400000"/>
          </a:ln>
          <a:effectLst>
            <a:outerShdw blurRad="114300" dir="2700000" rotWithShape="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6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椭圆 163"/>
          <p:cNvSpPr/>
          <p:nvPr/>
        </p:nvSpPr>
        <p:spPr>
          <a:xfrm>
            <a:off x="5393393" y="4252523"/>
            <a:ext cx="169547" cy="169547"/>
          </a:xfrm>
          <a:prstGeom prst="ellipse">
            <a:avLst/>
          </a:prstGeom>
          <a:solidFill>
            <a:srgbClr val="C294FF"/>
          </a:solidFill>
          <a:ln w="25400">
            <a:solidFill>
              <a:srgbClr val="FFFFFF"/>
            </a:solidFill>
            <a:miter lim="400000"/>
          </a:ln>
          <a:effectLst>
            <a:outerShdw blurRad="127000" dir="2700000" rotWithShape="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6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椭圆 165"/>
          <p:cNvSpPr/>
          <p:nvPr/>
        </p:nvSpPr>
        <p:spPr>
          <a:xfrm>
            <a:off x="7216115" y="4267412"/>
            <a:ext cx="169547" cy="169547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FFFF"/>
            </a:solidFill>
            <a:miter lim="400000"/>
          </a:ln>
          <a:effectLst>
            <a:outerShdw blurRad="127000" dir="2700000" rotWithShape="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6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椭圆 166"/>
          <p:cNvSpPr/>
          <p:nvPr/>
        </p:nvSpPr>
        <p:spPr>
          <a:xfrm>
            <a:off x="9070340" y="4910583"/>
            <a:ext cx="169547" cy="169547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FFFF"/>
            </a:solidFill>
            <a:miter lim="400000"/>
          </a:ln>
          <a:effectLst>
            <a:outerShdw blurRad="127000" dir="2700000" rotWithShape="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6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椭圆 167"/>
          <p:cNvSpPr/>
          <p:nvPr/>
        </p:nvSpPr>
        <p:spPr>
          <a:xfrm>
            <a:off x="10831266" y="4236697"/>
            <a:ext cx="169547" cy="169547"/>
          </a:xfrm>
          <a:prstGeom prst="ellipse">
            <a:avLst/>
          </a:prstGeom>
          <a:solidFill>
            <a:srgbClr val="73D439"/>
          </a:solidFill>
          <a:ln w="25400">
            <a:solidFill>
              <a:srgbClr val="FFFFFF"/>
            </a:solidFill>
            <a:miter lim="400000"/>
          </a:ln>
          <a:effectLst>
            <a:outerShdw blurRad="127000" dir="2700000" rotWithShape="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6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椭圆 168"/>
          <p:cNvSpPr/>
          <p:nvPr/>
        </p:nvSpPr>
        <p:spPr>
          <a:xfrm>
            <a:off x="10858253" y="4865040"/>
            <a:ext cx="169547" cy="169547"/>
          </a:xfrm>
          <a:prstGeom prst="ellipse">
            <a:avLst/>
          </a:prstGeom>
          <a:solidFill>
            <a:srgbClr val="73D439"/>
          </a:solidFill>
          <a:ln w="25400">
            <a:solidFill>
              <a:srgbClr val="FFFFFF"/>
            </a:solidFill>
            <a:miter lim="400000"/>
          </a:ln>
          <a:effectLst>
            <a:outerShdw blurRad="127000" dir="2700000" rotWithShape="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6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椭圆 171"/>
          <p:cNvSpPr/>
          <p:nvPr/>
        </p:nvSpPr>
        <p:spPr>
          <a:xfrm>
            <a:off x="4382134" y="4923835"/>
            <a:ext cx="169547" cy="169547"/>
          </a:xfrm>
          <a:prstGeom prst="ellipse">
            <a:avLst/>
          </a:prstGeom>
          <a:solidFill>
            <a:srgbClr val="86FFFA"/>
          </a:solidFill>
          <a:ln w="25400">
            <a:solidFill>
              <a:srgbClr val="FFFFFF"/>
            </a:solidFill>
            <a:miter lim="400000"/>
          </a:ln>
          <a:effectLst>
            <a:outerShdw blurRad="114300" dir="2700000" rotWithShape="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6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椭圆 173"/>
          <p:cNvSpPr/>
          <p:nvPr/>
        </p:nvSpPr>
        <p:spPr>
          <a:xfrm>
            <a:off x="7264399" y="4940056"/>
            <a:ext cx="169547" cy="169547"/>
          </a:xfrm>
          <a:prstGeom prst="ellipse">
            <a:avLst/>
          </a:prstGeom>
          <a:solidFill>
            <a:srgbClr val="C294FF"/>
          </a:solidFill>
          <a:ln w="25400">
            <a:solidFill>
              <a:srgbClr val="FFFFFF"/>
            </a:solidFill>
            <a:miter lim="400000"/>
          </a:ln>
          <a:effectLst>
            <a:outerShdw blurRad="127000" dir="2700000" rotWithShape="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60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3263265" y="1535429"/>
            <a:ext cx="770402" cy="691689"/>
            <a:chOff x="3263265" y="1535429"/>
            <a:chExt cx="770402" cy="691689"/>
          </a:xfrm>
        </p:grpSpPr>
        <p:sp>
          <p:nvSpPr>
            <p:cNvPr id="48" name="文本框 56"/>
            <p:cNvSpPr txBox="1"/>
            <p:nvPr/>
          </p:nvSpPr>
          <p:spPr>
            <a:xfrm>
              <a:off x="3263265" y="1535429"/>
              <a:ext cx="770402" cy="307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1400">
                  <a:solidFill>
                    <a:srgbClr val="FFFFFF"/>
                  </a:solidFill>
                  <a:latin typeface="Heiti SC Medium"/>
                  <a:ea typeface="Heiti SC Medium"/>
                  <a:cs typeface="Heiti SC Medium"/>
                  <a:sym typeface="Heiti SC Medium"/>
                </a:defRPr>
              </a:lvl1pPr>
            </a:lstStyle>
            <a:p>
              <a:r>
                <a:rPr dirty="0" smtClean="0">
                  <a:solidFill>
                    <a:schemeClr val="tx1"/>
                  </a:solidFill>
                  <a:latin typeface="+mn-ea"/>
                  <a:ea typeface="+mn-ea"/>
                </a:rPr>
                <a:t>202</a:t>
              </a:r>
              <a:r>
                <a:rPr lang="en-US" dirty="0" smtClean="0">
                  <a:solidFill>
                    <a:schemeClr val="tx1"/>
                  </a:solidFill>
                  <a:latin typeface="+mn-ea"/>
                  <a:ea typeface="+mn-ea"/>
                </a:rPr>
                <a:t>1</a:t>
              </a:r>
              <a:r>
                <a:rPr dirty="0" smtClean="0">
                  <a:solidFill>
                    <a:schemeClr val="tx1"/>
                  </a:solidFill>
                  <a:latin typeface="+mn-ea"/>
                  <a:ea typeface="+mn-ea"/>
                </a:rPr>
                <a:t>.0</a:t>
              </a:r>
              <a:r>
                <a:rPr lang="en-US" dirty="0" smtClean="0">
                  <a:solidFill>
                    <a:schemeClr val="tx1"/>
                  </a:solidFill>
                  <a:latin typeface="+mn-ea"/>
                  <a:ea typeface="+mn-ea"/>
                </a:rPr>
                <a:t>1</a:t>
              </a:r>
              <a:endParaRPr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49" name="直接连接符 72"/>
            <p:cNvSpPr/>
            <p:nvPr/>
          </p:nvSpPr>
          <p:spPr>
            <a:xfrm>
              <a:off x="3629025" y="1840228"/>
              <a:ext cx="0" cy="250191"/>
            </a:xfrm>
            <a:prstGeom prst="line">
              <a:avLst/>
            </a:prstGeom>
            <a:ln w="12700">
              <a:solidFill>
                <a:schemeClr val="tx1"/>
              </a:solidFill>
              <a:miter/>
            </a:ln>
          </p:spPr>
          <p:txBody>
            <a:bodyPr lIns="0" tIns="0" rIns="0" bIns="0"/>
            <a:lstStyle/>
            <a:p>
              <a:endParaRPr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0" name="椭圆 2"/>
            <p:cNvSpPr/>
            <p:nvPr/>
          </p:nvSpPr>
          <p:spPr>
            <a:xfrm>
              <a:off x="3590925" y="2080894"/>
              <a:ext cx="76200" cy="76201"/>
            </a:xfrm>
            <a:prstGeom prst="ellipse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1" name="椭圆 35"/>
            <p:cNvSpPr/>
            <p:nvPr/>
          </p:nvSpPr>
          <p:spPr>
            <a:xfrm>
              <a:off x="3529982" y="2027744"/>
              <a:ext cx="199374" cy="199374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092858" y="1535429"/>
            <a:ext cx="770402" cy="685445"/>
            <a:chOff x="5147197" y="1535429"/>
            <a:chExt cx="770402" cy="685445"/>
          </a:xfrm>
        </p:grpSpPr>
        <p:sp>
          <p:nvSpPr>
            <p:cNvPr id="54" name="文本框 58"/>
            <p:cNvSpPr txBox="1"/>
            <p:nvPr/>
          </p:nvSpPr>
          <p:spPr>
            <a:xfrm>
              <a:off x="5147197" y="1535429"/>
              <a:ext cx="770402" cy="307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1400">
                  <a:solidFill>
                    <a:srgbClr val="FFFFFF"/>
                  </a:solidFill>
                  <a:latin typeface="Heiti SC Medium"/>
                  <a:ea typeface="Heiti SC Medium"/>
                  <a:cs typeface="Heiti SC Medium"/>
                  <a:sym typeface="Heiti SC Medium"/>
                </a:defRPr>
              </a:lvl1pPr>
            </a:lstStyle>
            <a:p>
              <a:r>
                <a:rPr dirty="0" smtClean="0">
                  <a:solidFill>
                    <a:schemeClr val="tx1"/>
                  </a:solidFill>
                  <a:latin typeface="+mn-ea"/>
                  <a:ea typeface="+mn-ea"/>
                </a:rPr>
                <a:t>202</a:t>
              </a:r>
              <a:r>
                <a:rPr lang="en-US" dirty="0" smtClean="0">
                  <a:solidFill>
                    <a:schemeClr val="tx1"/>
                  </a:solidFill>
                  <a:latin typeface="+mn-ea"/>
                  <a:ea typeface="+mn-ea"/>
                </a:rPr>
                <a:t>1</a:t>
              </a:r>
              <a:r>
                <a:rPr dirty="0" smtClean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  <a:r>
                <a:rPr lang="en-US" dirty="0" smtClean="0">
                  <a:solidFill>
                    <a:schemeClr val="tx1"/>
                  </a:solidFill>
                  <a:latin typeface="+mn-ea"/>
                  <a:ea typeface="+mn-ea"/>
                </a:rPr>
                <a:t>03</a:t>
              </a:r>
              <a:endParaRPr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55" name="直接连接符 91"/>
            <p:cNvSpPr/>
            <p:nvPr/>
          </p:nvSpPr>
          <p:spPr>
            <a:xfrm>
              <a:off x="5507551" y="1841498"/>
              <a:ext cx="1" cy="250191"/>
            </a:xfrm>
            <a:prstGeom prst="line">
              <a:avLst/>
            </a:prstGeom>
            <a:ln w="12700">
              <a:solidFill>
                <a:schemeClr val="tx1"/>
              </a:solidFill>
              <a:miter/>
            </a:ln>
          </p:spPr>
          <p:txBody>
            <a:bodyPr lIns="0" tIns="0" rIns="0" bIns="0"/>
            <a:lstStyle/>
            <a:p>
              <a:endParaRPr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6" name="椭圆 5"/>
            <p:cNvSpPr/>
            <p:nvPr/>
          </p:nvSpPr>
          <p:spPr>
            <a:xfrm>
              <a:off x="5469451" y="2080894"/>
              <a:ext cx="76201" cy="76201"/>
            </a:xfrm>
            <a:prstGeom prst="ellipse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7" name="椭圆 35"/>
            <p:cNvSpPr/>
            <p:nvPr/>
          </p:nvSpPr>
          <p:spPr>
            <a:xfrm>
              <a:off x="5407864" y="2021500"/>
              <a:ext cx="199374" cy="199374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922451" y="1535429"/>
            <a:ext cx="770402" cy="696782"/>
            <a:chOff x="7224166" y="1535429"/>
            <a:chExt cx="770402" cy="696782"/>
          </a:xfrm>
        </p:grpSpPr>
        <p:sp>
          <p:nvSpPr>
            <p:cNvPr id="59" name="文本框 50"/>
            <p:cNvSpPr txBox="1"/>
            <p:nvPr/>
          </p:nvSpPr>
          <p:spPr>
            <a:xfrm>
              <a:off x="7224166" y="1535429"/>
              <a:ext cx="770402" cy="307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1400">
                  <a:solidFill>
                    <a:srgbClr val="FFFFFF"/>
                  </a:solidFill>
                  <a:latin typeface="Heiti SC Medium"/>
                  <a:ea typeface="Heiti SC Medium"/>
                  <a:cs typeface="Heiti SC Medium"/>
                  <a:sym typeface="Heiti SC Medium"/>
                </a:defRPr>
              </a:lvl1pPr>
            </a:lstStyle>
            <a:p>
              <a:r>
                <a:rPr dirty="0" smtClean="0">
                  <a:solidFill>
                    <a:schemeClr val="tx1"/>
                  </a:solidFill>
                  <a:latin typeface="+mn-ea"/>
                  <a:ea typeface="+mn-ea"/>
                </a:rPr>
                <a:t>2021.0</a:t>
              </a:r>
              <a:r>
                <a:rPr lang="en-US" dirty="0" smtClean="0">
                  <a:solidFill>
                    <a:schemeClr val="tx1"/>
                  </a:solidFill>
                  <a:latin typeface="+mn-ea"/>
                  <a:ea typeface="+mn-ea"/>
                </a:rPr>
                <a:t>6</a:t>
              </a:r>
              <a:endParaRPr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60" name="直接连接符 85"/>
            <p:cNvSpPr/>
            <p:nvPr/>
          </p:nvSpPr>
          <p:spPr>
            <a:xfrm>
              <a:off x="7584520" y="1842134"/>
              <a:ext cx="1" cy="250191"/>
            </a:xfrm>
            <a:prstGeom prst="line">
              <a:avLst/>
            </a:prstGeom>
            <a:ln w="12700">
              <a:solidFill>
                <a:schemeClr val="tx1"/>
              </a:solidFill>
              <a:miter/>
            </a:ln>
          </p:spPr>
          <p:txBody>
            <a:bodyPr lIns="0" tIns="0" rIns="0" bIns="0"/>
            <a:lstStyle/>
            <a:p>
              <a:endParaRPr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1" name="椭圆 7"/>
            <p:cNvSpPr/>
            <p:nvPr/>
          </p:nvSpPr>
          <p:spPr>
            <a:xfrm>
              <a:off x="7546420" y="2080894"/>
              <a:ext cx="76201" cy="76201"/>
            </a:xfrm>
            <a:prstGeom prst="ellipse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2" name="椭圆 35"/>
            <p:cNvSpPr/>
            <p:nvPr/>
          </p:nvSpPr>
          <p:spPr>
            <a:xfrm>
              <a:off x="7484833" y="2032837"/>
              <a:ext cx="199374" cy="199374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10581639" y="1535429"/>
            <a:ext cx="770402" cy="685445"/>
            <a:chOff x="10581639" y="1535429"/>
            <a:chExt cx="770402" cy="685445"/>
          </a:xfrm>
        </p:grpSpPr>
        <p:sp>
          <p:nvSpPr>
            <p:cNvPr id="64" name="文本框 48"/>
            <p:cNvSpPr txBox="1"/>
            <p:nvPr/>
          </p:nvSpPr>
          <p:spPr>
            <a:xfrm>
              <a:off x="10581639" y="1535429"/>
              <a:ext cx="770402" cy="307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1400">
                  <a:solidFill>
                    <a:srgbClr val="FFFFFF"/>
                  </a:solidFill>
                  <a:latin typeface="Heiti SC Medium"/>
                  <a:ea typeface="Heiti SC Medium"/>
                  <a:cs typeface="Heiti SC Medium"/>
                  <a:sym typeface="Heiti SC Medium"/>
                </a:defRPr>
              </a:lvl1pPr>
            </a:lstStyle>
            <a:p>
              <a:r>
                <a:rPr dirty="0" smtClean="0">
                  <a:solidFill>
                    <a:schemeClr val="tx1"/>
                  </a:solidFill>
                  <a:latin typeface="+mn-ea"/>
                  <a:ea typeface="+mn-ea"/>
                </a:rPr>
                <a:t>202</a:t>
              </a:r>
              <a:r>
                <a:rPr lang="en-US" dirty="0" smtClean="0">
                  <a:solidFill>
                    <a:schemeClr val="tx1"/>
                  </a:solidFill>
                  <a:latin typeface="+mn-ea"/>
                  <a:ea typeface="+mn-ea"/>
                </a:rPr>
                <a:t>1</a:t>
              </a:r>
              <a:r>
                <a:rPr dirty="0" smtClean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  <a:r>
                <a:rPr lang="en-US" dirty="0" smtClean="0">
                  <a:solidFill>
                    <a:schemeClr val="tx1"/>
                  </a:solidFill>
                  <a:latin typeface="+mn-ea"/>
                  <a:ea typeface="+mn-ea"/>
                </a:rPr>
                <a:t>12</a:t>
              </a:r>
              <a:endParaRPr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65" name="直接连接符 79"/>
            <p:cNvSpPr/>
            <p:nvPr/>
          </p:nvSpPr>
          <p:spPr>
            <a:xfrm flipH="1">
              <a:off x="10940723" y="1870709"/>
              <a:ext cx="2541" cy="212726"/>
            </a:xfrm>
            <a:prstGeom prst="line">
              <a:avLst/>
            </a:prstGeom>
            <a:ln w="12700">
              <a:solidFill>
                <a:schemeClr val="tx1"/>
              </a:solidFill>
              <a:miter/>
            </a:ln>
          </p:spPr>
          <p:txBody>
            <a:bodyPr lIns="0" tIns="0" rIns="0" bIns="0"/>
            <a:lstStyle/>
            <a:p>
              <a:endParaRPr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6" name="椭圆 10"/>
            <p:cNvSpPr/>
            <p:nvPr/>
          </p:nvSpPr>
          <p:spPr>
            <a:xfrm>
              <a:off x="10903893" y="2080894"/>
              <a:ext cx="76201" cy="76201"/>
            </a:xfrm>
            <a:prstGeom prst="ellipse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7" name="椭圆 35"/>
            <p:cNvSpPr/>
            <p:nvPr/>
          </p:nvSpPr>
          <p:spPr>
            <a:xfrm>
              <a:off x="10842306" y="2021500"/>
              <a:ext cx="199374" cy="199374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8752044" y="1533524"/>
            <a:ext cx="770402" cy="688764"/>
            <a:chOff x="9587864" y="1533524"/>
            <a:chExt cx="770402" cy="688764"/>
          </a:xfrm>
        </p:grpSpPr>
        <p:sp>
          <p:nvSpPr>
            <p:cNvPr id="69" name="文本框 52"/>
            <p:cNvSpPr txBox="1"/>
            <p:nvPr/>
          </p:nvSpPr>
          <p:spPr>
            <a:xfrm>
              <a:off x="9587864" y="1533524"/>
              <a:ext cx="770402" cy="307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1400">
                  <a:solidFill>
                    <a:srgbClr val="FFFFFF"/>
                  </a:solidFill>
                  <a:latin typeface="Heiti SC Medium"/>
                  <a:ea typeface="Heiti SC Medium"/>
                  <a:cs typeface="Heiti SC Medium"/>
                  <a:sym typeface="Heiti SC Medium"/>
                </a:defRPr>
              </a:lvl1pPr>
            </a:lstStyle>
            <a:p>
              <a:r>
                <a:rPr dirty="0" smtClean="0">
                  <a:solidFill>
                    <a:schemeClr val="tx1"/>
                  </a:solidFill>
                  <a:latin typeface="+mn-ea"/>
                  <a:ea typeface="+mn-ea"/>
                </a:rPr>
                <a:t>2021.</a:t>
              </a:r>
              <a:r>
                <a:rPr lang="en-US" dirty="0" smtClean="0">
                  <a:solidFill>
                    <a:schemeClr val="tx1"/>
                  </a:solidFill>
                  <a:latin typeface="+mn-ea"/>
                  <a:ea typeface="+mn-ea"/>
                </a:rPr>
                <a:t>09</a:t>
              </a:r>
              <a:endParaRPr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70" name="直接连接符 76"/>
            <p:cNvSpPr/>
            <p:nvPr/>
          </p:nvSpPr>
          <p:spPr>
            <a:xfrm flipH="1">
              <a:off x="9947265" y="1865628"/>
              <a:ext cx="1906" cy="226060"/>
            </a:xfrm>
            <a:prstGeom prst="line">
              <a:avLst/>
            </a:prstGeom>
            <a:ln w="12700">
              <a:solidFill>
                <a:schemeClr val="tx1"/>
              </a:solidFill>
              <a:miter/>
            </a:ln>
          </p:spPr>
          <p:txBody>
            <a:bodyPr lIns="0" tIns="0" rIns="0" bIns="0"/>
            <a:lstStyle/>
            <a:p>
              <a:endParaRPr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1" name="椭圆 9"/>
            <p:cNvSpPr/>
            <p:nvPr/>
          </p:nvSpPr>
          <p:spPr>
            <a:xfrm>
              <a:off x="9910118" y="2080894"/>
              <a:ext cx="76200" cy="76201"/>
            </a:xfrm>
            <a:prstGeom prst="ellipse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2" name="椭圆 35"/>
            <p:cNvSpPr/>
            <p:nvPr/>
          </p:nvSpPr>
          <p:spPr>
            <a:xfrm>
              <a:off x="9848531" y="2022914"/>
              <a:ext cx="199374" cy="199374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73" name="矩形 127"/>
          <p:cNvSpPr txBox="1"/>
          <p:nvPr/>
        </p:nvSpPr>
        <p:spPr>
          <a:xfrm>
            <a:off x="193357" y="2752867"/>
            <a:ext cx="95948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rPr lang="zh-CN" altLang="en-US" sz="1200" b="1" i="1" dirty="0" smtClean="0">
                <a:solidFill>
                  <a:schemeClr val="tx1"/>
                </a:solidFill>
                <a:latin typeface="+mn-ea"/>
              </a:rPr>
              <a:t>电气设计标准管理系统</a:t>
            </a:r>
            <a:endParaRPr sz="1200" b="1" i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3392746" y="3263939"/>
            <a:ext cx="68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 smtClean="0"/>
              <a:t>概要</a:t>
            </a:r>
            <a:endParaRPr lang="zh-CN" altLang="en-US" i="1" dirty="0"/>
          </a:p>
        </p:txBody>
      </p:sp>
      <p:sp>
        <p:nvSpPr>
          <p:cNvPr id="75" name="文本框 74"/>
          <p:cNvSpPr txBox="1"/>
          <p:nvPr/>
        </p:nvSpPr>
        <p:spPr>
          <a:xfrm>
            <a:off x="6922451" y="3203472"/>
            <a:ext cx="68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/>
              <a:t>详细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8661075" y="3242879"/>
            <a:ext cx="68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 smtClean="0"/>
              <a:t>测试</a:t>
            </a:r>
            <a:endParaRPr lang="zh-CN" altLang="en-US" i="1" dirty="0"/>
          </a:p>
        </p:txBody>
      </p:sp>
      <p:sp>
        <p:nvSpPr>
          <p:cNvPr id="77" name="文本框 76"/>
          <p:cNvSpPr txBox="1"/>
          <p:nvPr/>
        </p:nvSpPr>
        <p:spPr>
          <a:xfrm>
            <a:off x="10534941" y="3258171"/>
            <a:ext cx="68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 smtClean="0"/>
              <a:t>发布</a:t>
            </a:r>
            <a:endParaRPr lang="zh-CN" altLang="en-US" i="1" dirty="0"/>
          </a:p>
        </p:txBody>
      </p:sp>
      <p:sp>
        <p:nvSpPr>
          <p:cNvPr id="78" name="矩形 127"/>
          <p:cNvSpPr txBox="1"/>
          <p:nvPr/>
        </p:nvSpPr>
        <p:spPr>
          <a:xfrm>
            <a:off x="217954" y="3391082"/>
            <a:ext cx="95948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rPr lang="zh-CN" altLang="en-US" sz="1200" b="1" i="1" dirty="0" smtClean="0">
                <a:solidFill>
                  <a:schemeClr val="tx1"/>
                </a:solidFill>
                <a:latin typeface="+mn-ea"/>
              </a:rPr>
              <a:t>标准物料管理平台</a:t>
            </a:r>
            <a:endParaRPr sz="1200" b="1" i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9" name="矩形 127"/>
          <p:cNvSpPr txBox="1"/>
          <p:nvPr/>
        </p:nvSpPr>
        <p:spPr>
          <a:xfrm>
            <a:off x="252728" y="4052170"/>
            <a:ext cx="109347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rPr lang="zh-CN" altLang="en-US" sz="1200" b="1" i="1" dirty="0" smtClean="0">
                <a:solidFill>
                  <a:schemeClr val="tx1"/>
                </a:solidFill>
                <a:latin typeface="+mn-ea"/>
              </a:rPr>
              <a:t>动力电缆设计平台</a:t>
            </a:r>
            <a:endParaRPr sz="1200" b="1" i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0" name="矩形 127"/>
          <p:cNvSpPr txBox="1"/>
          <p:nvPr/>
        </p:nvSpPr>
        <p:spPr>
          <a:xfrm>
            <a:off x="317499" y="4668593"/>
            <a:ext cx="109347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rPr lang="zh-CN" altLang="en-US" sz="1200" b="1" i="1" dirty="0" smtClean="0">
                <a:solidFill>
                  <a:schemeClr val="tx1"/>
                </a:solidFill>
                <a:latin typeface="+mn-ea"/>
              </a:rPr>
              <a:t>照明系统设计平台</a:t>
            </a:r>
            <a:endParaRPr sz="1200" b="1" i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502024" y="5531029"/>
            <a:ext cx="103402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、标准物料管理平台 </a:t>
            </a:r>
            <a:r>
              <a:rPr lang="en-US" altLang="zh-CN" sz="1400" dirty="0" smtClean="0"/>
              <a:t>–  </a:t>
            </a:r>
            <a:r>
              <a:rPr lang="zh-CN" altLang="en-US" sz="1400" dirty="0" smtClean="0"/>
              <a:t>电气标准物料信息（技术参数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外形尺寸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接口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配套辅件等信息）、适用平台、关联文件的协同管理；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、动力电缆设计 </a:t>
            </a:r>
            <a:r>
              <a:rPr lang="en-US" altLang="zh-CN" sz="1400" dirty="0" smtClean="0"/>
              <a:t>– </a:t>
            </a:r>
            <a:r>
              <a:rPr lang="zh-CN" altLang="en-US" sz="1400" dirty="0" smtClean="0"/>
              <a:t>电缆载流量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选型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敷设方式等参数化设计；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3</a:t>
            </a:r>
            <a:r>
              <a:rPr lang="zh-CN" altLang="en-US" sz="1400" dirty="0" smtClean="0"/>
              <a:t>、照明系统设计 </a:t>
            </a:r>
            <a:r>
              <a:rPr lang="en-US" altLang="zh-CN" sz="1400" dirty="0" smtClean="0"/>
              <a:t>– </a:t>
            </a:r>
            <a:r>
              <a:rPr lang="zh-CN" altLang="en-US" sz="1400" dirty="0" smtClean="0"/>
              <a:t>机舱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塔筒内照明系统仿真及参数化设计。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58039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1158</Words>
  <Application>Microsoft Office PowerPoint</Application>
  <PresentationFormat>宽屏</PresentationFormat>
  <Paragraphs>169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Heiti SC Light</vt:lpstr>
      <vt:lpstr>Heiti SC Medium</vt:lpstr>
      <vt:lpstr>等线</vt:lpstr>
      <vt:lpstr>等线 Light</vt:lpstr>
      <vt:lpstr>楷体</vt:lpstr>
      <vt:lpstr>Microsoft YaHei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刘嘉明</dc:creator>
  <cp:lastModifiedBy>吴延俊</cp:lastModifiedBy>
  <cp:revision>44</cp:revision>
  <dcterms:created xsi:type="dcterms:W3CDTF">2021-03-21T06:20:12Z</dcterms:created>
  <dcterms:modified xsi:type="dcterms:W3CDTF">2021-04-14T04:59:50Z</dcterms:modified>
</cp:coreProperties>
</file>