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804" y="-7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customXml" Target="../customXml/item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Shape 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 name="Shape 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indent="304800" algn="ctr">
              <a:buSzPct val="100000"/>
              <a:defRPr sz="4800"/>
            </a:lvl1pPr>
            <a:lvl2pPr indent="304800" algn="ctr">
              <a:buSzPct val="100000"/>
              <a:defRPr sz="4800"/>
            </a:lvl2pPr>
            <a:lvl3pPr indent="304800" algn="ctr">
              <a:buSzPct val="100000"/>
              <a:defRPr sz="4800"/>
            </a:lvl3pPr>
            <a:lvl4pPr indent="304800" algn="ctr">
              <a:buSzPct val="100000"/>
              <a:defRPr sz="4800"/>
            </a:lvl4pPr>
            <a:lvl5pPr indent="304800" algn="ctr">
              <a:buSzPct val="100000"/>
              <a:defRPr sz="4800"/>
            </a:lvl5pPr>
            <a:lvl6pPr indent="304800" algn="ctr">
              <a:buSzPct val="100000"/>
              <a:defRPr sz="4800"/>
            </a:lvl6pPr>
            <a:lvl7pPr indent="304800" algn="ctr">
              <a:buSzPct val="100000"/>
              <a:defRPr sz="4800"/>
            </a:lvl7pPr>
            <a:lvl8pPr indent="304800" algn="ctr">
              <a:buSzPct val="100000"/>
              <a:defRPr sz="4800"/>
            </a:lvl8pPr>
            <a:lvl9pPr indent="304800" algn="ctr">
              <a:buSzPct val="100000"/>
              <a:defRPr sz="4800"/>
            </a:lvl9pPr>
          </a:lstStyle>
          <a:p>
            <a:endParaRPr/>
          </a:p>
        </p:txBody>
      </p:sp>
      <p:sp>
        <p:nvSpPr>
          <p:cNvPr id="9" name="Shape 9"/>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marL="0" algn="ctr">
              <a:spcBef>
                <a:spcPts val="0"/>
              </a:spcBef>
              <a:buClr>
                <a:schemeClr val="dk2"/>
              </a:buClr>
              <a:buNone/>
              <a:defRPr>
                <a:solidFill>
                  <a:schemeClr val="dk2"/>
                </a:solidFill>
              </a:defRPr>
            </a:lvl1pPr>
            <a:lvl2pPr marL="0" indent="190500" algn="ctr">
              <a:spcBef>
                <a:spcPts val="0"/>
              </a:spcBef>
              <a:buClr>
                <a:schemeClr val="dk2"/>
              </a:buClr>
              <a:buSzPct val="100000"/>
              <a:buNone/>
              <a:defRPr sz="3000">
                <a:solidFill>
                  <a:schemeClr val="dk2"/>
                </a:solidFill>
              </a:defRPr>
            </a:lvl2pPr>
            <a:lvl3pPr marL="0" indent="190500" algn="ctr">
              <a:spcBef>
                <a:spcPts val="0"/>
              </a:spcBef>
              <a:buClr>
                <a:schemeClr val="dk2"/>
              </a:buClr>
              <a:buSzPct val="100000"/>
              <a:buNone/>
              <a:defRPr sz="3000">
                <a:solidFill>
                  <a:schemeClr val="dk2"/>
                </a:solidFill>
              </a:defRPr>
            </a:lvl3pPr>
            <a:lvl4pPr marL="0" indent="190500" algn="ctr">
              <a:spcBef>
                <a:spcPts val="0"/>
              </a:spcBef>
              <a:buClr>
                <a:schemeClr val="dk2"/>
              </a:buClr>
              <a:buSzPct val="100000"/>
              <a:buNone/>
              <a:defRPr sz="3000">
                <a:solidFill>
                  <a:schemeClr val="dk2"/>
                </a:solidFill>
              </a:defRPr>
            </a:lvl4pPr>
            <a:lvl5pPr marL="0" indent="190500" algn="ctr">
              <a:spcBef>
                <a:spcPts val="0"/>
              </a:spcBef>
              <a:buClr>
                <a:schemeClr val="dk2"/>
              </a:buClr>
              <a:buSzPct val="100000"/>
              <a:buNone/>
              <a:defRPr sz="3000">
                <a:solidFill>
                  <a:schemeClr val="dk2"/>
                </a:solidFill>
              </a:defRPr>
            </a:lvl5pPr>
            <a:lvl6pPr marL="0" indent="190500" algn="ctr">
              <a:spcBef>
                <a:spcPts val="0"/>
              </a:spcBef>
              <a:buClr>
                <a:schemeClr val="dk2"/>
              </a:buClr>
              <a:buSzPct val="100000"/>
              <a:buNone/>
              <a:defRPr sz="3000">
                <a:solidFill>
                  <a:schemeClr val="dk2"/>
                </a:solidFill>
              </a:defRPr>
            </a:lvl6pPr>
            <a:lvl7pPr marL="0" indent="190500" algn="ctr">
              <a:spcBef>
                <a:spcPts val="0"/>
              </a:spcBef>
              <a:buClr>
                <a:schemeClr val="dk2"/>
              </a:buClr>
              <a:buSzPct val="100000"/>
              <a:buNone/>
              <a:defRPr sz="3000">
                <a:solidFill>
                  <a:schemeClr val="dk2"/>
                </a:solidFill>
              </a:defRPr>
            </a:lvl7pPr>
            <a:lvl8pPr marL="0" indent="190500" algn="ctr">
              <a:spcBef>
                <a:spcPts val="0"/>
              </a:spcBef>
              <a:buClr>
                <a:schemeClr val="dk2"/>
              </a:buClr>
              <a:buSzPct val="100000"/>
              <a:buNone/>
              <a:defRPr sz="3000">
                <a:solidFill>
                  <a:schemeClr val="dk2"/>
                </a:solidFill>
              </a:defRPr>
            </a:lvl8pPr>
            <a:lvl9pPr marL="0" indent="190500"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defRPr/>
            </a:lvl1pPr>
            <a:lvl2pPr indent="457200">
              <a:defRPr/>
            </a:lvl2pPr>
            <a:lvl3pPr indent="914400">
              <a:defRPr/>
            </a:lvl3pPr>
            <a:lvl4pPr indent="1371600">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25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5" name="Shape 15"/>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6" name="Shape 16"/>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250"/>
          </a:xfrm>
          <a:prstGeom prst="rect">
            <a:avLst/>
          </a:prstGeom>
        </p:spPr>
        <p:txBody>
          <a:bodyPr lIns="91425" tIns="91425" rIns="91425" b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marL="285750" indent="-171450"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p:spPr>
        <p:txBody>
          <a:bodyPr lIns="91425" tIns="91425" rIns="91425" bIns="91425" anchor="b" anchorCtr="0"/>
          <a:lstStyle>
            <a:lvl1pPr marL="0">
              <a:buClr>
                <a:schemeClr val="dk1"/>
              </a:buClr>
              <a:buSzPct val="100000"/>
              <a:buNone/>
              <a:defRPr sz="3600" b="1">
                <a:solidFill>
                  <a:schemeClr val="dk1"/>
                </a:solidFill>
              </a:defRPr>
            </a:lvl1pPr>
            <a:lvl2pPr marL="0" indent="228600">
              <a:buClr>
                <a:schemeClr val="dk1"/>
              </a:buClr>
              <a:buSzPct val="100000"/>
              <a:buNone/>
              <a:defRPr sz="3600" b="1">
                <a:solidFill>
                  <a:schemeClr val="dk1"/>
                </a:solidFill>
              </a:defRPr>
            </a:lvl2pPr>
            <a:lvl3pPr marL="0" indent="228600">
              <a:buClr>
                <a:schemeClr val="dk1"/>
              </a:buClr>
              <a:buSzPct val="100000"/>
              <a:buNone/>
              <a:defRPr sz="3600" b="1">
                <a:solidFill>
                  <a:schemeClr val="dk1"/>
                </a:solidFill>
              </a:defRPr>
            </a:lvl3pPr>
            <a:lvl4pPr marL="0" indent="228600">
              <a:buClr>
                <a:schemeClr val="dk1"/>
              </a:buClr>
              <a:buSzPct val="100000"/>
              <a:buNone/>
              <a:defRPr sz="3600" b="1">
                <a:solidFill>
                  <a:schemeClr val="dk1"/>
                </a:solidFill>
              </a:defRPr>
            </a:lvl4pPr>
            <a:lvl5pPr marL="0" indent="228600">
              <a:buClr>
                <a:schemeClr val="dk1"/>
              </a:buClr>
              <a:buSzPct val="100000"/>
              <a:buNone/>
              <a:defRPr sz="3600" b="1">
                <a:solidFill>
                  <a:schemeClr val="dk1"/>
                </a:solidFill>
              </a:defRPr>
            </a:lvl5pPr>
            <a:lvl6pPr marL="0" indent="228600">
              <a:buClr>
                <a:schemeClr val="dk1"/>
              </a:buClr>
              <a:buSzPct val="100000"/>
              <a:buNone/>
              <a:defRPr sz="3600" b="1">
                <a:solidFill>
                  <a:schemeClr val="dk1"/>
                </a:solidFill>
              </a:defRPr>
            </a:lvl6pPr>
            <a:lvl7pPr marL="0" indent="228600">
              <a:buClr>
                <a:schemeClr val="dk1"/>
              </a:buClr>
              <a:buSzPct val="100000"/>
              <a:buNone/>
              <a:defRPr sz="3600" b="1">
                <a:solidFill>
                  <a:schemeClr val="dk1"/>
                </a:solidFill>
              </a:defRPr>
            </a:lvl7pPr>
            <a:lvl8pPr marL="0" indent="228600">
              <a:buClr>
                <a:schemeClr val="dk1"/>
              </a:buClr>
              <a:buSzPct val="100000"/>
              <a:buNone/>
              <a:defRPr sz="3600" b="1">
                <a:solidFill>
                  <a:schemeClr val="dk1"/>
                </a:solidFill>
              </a:defRPr>
            </a:lvl8pPr>
            <a:lvl9pPr marL="0" indent="228600">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marL="342900" indent="-152400">
              <a:spcBef>
                <a:spcPts val="600"/>
              </a:spcBef>
              <a:buClr>
                <a:schemeClr val="dk1"/>
              </a:buClr>
              <a:buSzPct val="100000"/>
              <a:defRPr sz="3000">
                <a:solidFill>
                  <a:schemeClr val="dk1"/>
                </a:solidFill>
              </a:defRPr>
            </a:lvl1pPr>
            <a:lvl2pPr marL="742950" indent="-133350">
              <a:spcBef>
                <a:spcPts val="480"/>
              </a:spcBef>
              <a:buClr>
                <a:schemeClr val="dk1"/>
              </a:buClr>
              <a:buSzPct val="100000"/>
              <a:defRPr sz="2400">
                <a:solidFill>
                  <a:schemeClr val="dk1"/>
                </a:solidFill>
              </a:defRPr>
            </a:lvl2pPr>
            <a:lvl3pPr marL="1143000" indent="-76200">
              <a:spcBef>
                <a:spcPts val="480"/>
              </a:spcBef>
              <a:buClr>
                <a:schemeClr val="dk1"/>
              </a:buClr>
              <a:buSzPct val="100000"/>
              <a:defRPr sz="2400">
                <a:solidFill>
                  <a:schemeClr val="dk1"/>
                </a:solidFill>
              </a:defRPr>
            </a:lvl3pPr>
            <a:lvl4pPr marL="1600200" indent="-114300">
              <a:spcBef>
                <a:spcPts val="360"/>
              </a:spcBef>
              <a:buClr>
                <a:schemeClr val="dk1"/>
              </a:buClr>
              <a:buSzPct val="100000"/>
              <a:defRPr sz="1800">
                <a:solidFill>
                  <a:schemeClr val="dk1"/>
                </a:solidFill>
              </a:defRPr>
            </a:lvl4pPr>
            <a:lvl5pPr marL="2057400" indent="-114300">
              <a:spcBef>
                <a:spcPts val="360"/>
              </a:spcBef>
              <a:buClr>
                <a:schemeClr val="dk1"/>
              </a:buClr>
              <a:buSzPct val="100000"/>
              <a:defRPr sz="1800">
                <a:solidFill>
                  <a:schemeClr val="dk1"/>
                </a:solidFill>
              </a:defRPr>
            </a:lvl5pPr>
            <a:lvl6pPr marL="2514600" indent="-114300">
              <a:spcBef>
                <a:spcPts val="360"/>
              </a:spcBef>
              <a:buClr>
                <a:schemeClr val="dk1"/>
              </a:buClr>
              <a:buSzPct val="100000"/>
              <a:defRPr sz="1800">
                <a:solidFill>
                  <a:schemeClr val="dk1"/>
                </a:solidFill>
              </a:defRPr>
            </a:lvl6pPr>
            <a:lvl7pPr marL="2971800" indent="-114300">
              <a:spcBef>
                <a:spcPts val="360"/>
              </a:spcBef>
              <a:buClr>
                <a:schemeClr val="dk1"/>
              </a:buClr>
              <a:buSzPct val="100000"/>
              <a:defRPr sz="1800">
                <a:solidFill>
                  <a:schemeClr val="dk1"/>
                </a:solidFill>
              </a:defRPr>
            </a:lvl7pPr>
            <a:lvl8pPr marL="3429000" indent="-114300">
              <a:spcBef>
                <a:spcPts val="360"/>
              </a:spcBef>
              <a:buClr>
                <a:schemeClr val="dk1"/>
              </a:buClr>
              <a:buSzPct val="100000"/>
              <a:defRPr sz="1800">
                <a:solidFill>
                  <a:schemeClr val="dk1"/>
                </a:solidFill>
              </a:defRPr>
            </a:lvl8pPr>
            <a:lvl9pPr marL="3886200" indent="-114300">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lgn="ctr" rtl="0">
              <a:spcBef>
                <a:spcPts val="600"/>
              </a:spcBef>
              <a:buClr>
                <a:schemeClr val="dk1"/>
              </a:buClr>
              <a:buSzPct val="61111"/>
              <a:buFont typeface="Arial"/>
              <a:buNone/>
            </a:pPr>
            <a:r>
              <a:rPr lang="en" sz="1800" b="0" dirty="0">
                <a:latin typeface="Impact"/>
                <a:ea typeface="Impact"/>
                <a:cs typeface="Impact"/>
                <a:sym typeface="Impact"/>
              </a:rPr>
              <a:t> California Fashion Foundation</a:t>
            </a:r>
          </a:p>
          <a:p>
            <a:pPr lvl="0" algn="ctr">
              <a:spcBef>
                <a:spcPts val="600"/>
              </a:spcBef>
              <a:buClr>
                <a:schemeClr val="dk1"/>
              </a:buClr>
              <a:buSzPct val="61111"/>
              <a:buFont typeface="Arial"/>
              <a:buNone/>
            </a:pPr>
            <a:r>
              <a:rPr lang="en" sz="1800" b="0" dirty="0" smtClean="0">
                <a:latin typeface="Impact"/>
                <a:ea typeface="Impact"/>
                <a:cs typeface="Impact"/>
                <a:sym typeface="Impact"/>
              </a:rPr>
              <a:t>Sample Scholarship Presentation</a:t>
            </a:r>
            <a:endParaRPr lang="en" sz="1800" b="0" dirty="0">
              <a:latin typeface="Impact"/>
              <a:ea typeface="Impact"/>
              <a:cs typeface="Impact"/>
              <a:sym typeface="Impact"/>
            </a:endParaRPr>
          </a:p>
        </p:txBody>
      </p:sp>
      <p:sp>
        <p:nvSpPr>
          <p:cNvPr id="24" name="Shape 24"/>
          <p:cNvSpPr txBox="1">
            <a:spLocks noGrp="1"/>
          </p:cNvSpPr>
          <p:nvPr>
            <p:ph type="body" idx="1"/>
          </p:nvPr>
        </p:nvSpPr>
        <p:spPr>
          <a:xfrm>
            <a:off x="368025" y="1200150"/>
            <a:ext cx="3873600" cy="3725699"/>
          </a:xfrm>
          <a:prstGeom prst="rect">
            <a:avLst/>
          </a:prstGeom>
        </p:spPr>
        <p:txBody>
          <a:bodyPr lIns="91425" tIns="91425" rIns="91425" bIns="91425" anchor="t" anchorCtr="0">
            <a:noAutofit/>
          </a:bodyPr>
          <a:lstStyle/>
          <a:p>
            <a:pPr lvl="0" rtl="0">
              <a:buClr>
                <a:schemeClr val="dk1"/>
              </a:buClr>
              <a:buSzPct val="100000"/>
              <a:buFont typeface="Arial"/>
              <a:buNone/>
            </a:pPr>
            <a:r>
              <a:rPr lang="en" sz="1100" b="1" dirty="0"/>
              <a:t>Name</a:t>
            </a:r>
            <a:r>
              <a:rPr lang="en" sz="1100" b="1" dirty="0" smtClean="0"/>
              <a:t>:</a:t>
            </a:r>
            <a:endParaRPr lang="en" sz="1100" dirty="0"/>
          </a:p>
          <a:p>
            <a:pPr lvl="0" rtl="0">
              <a:buClr>
                <a:schemeClr val="dk1"/>
              </a:buClr>
              <a:buSzPct val="100000"/>
              <a:buFont typeface="Arial"/>
              <a:buNone/>
            </a:pPr>
            <a:r>
              <a:rPr lang="en" sz="1100" b="1" dirty="0"/>
              <a:t>Date of Birth</a:t>
            </a:r>
            <a:r>
              <a:rPr lang="en" sz="1100" b="1" dirty="0" smtClean="0"/>
              <a:t>:</a:t>
            </a:r>
            <a:endParaRPr lang="en" sz="1100" dirty="0"/>
          </a:p>
          <a:p>
            <a:pPr lvl="0" rtl="0">
              <a:buClr>
                <a:schemeClr val="dk1"/>
              </a:buClr>
              <a:buSzPct val="100000"/>
              <a:buFont typeface="Arial"/>
              <a:buNone/>
            </a:pPr>
            <a:r>
              <a:rPr lang="en" sz="1100" b="1" dirty="0"/>
              <a:t>Phone</a:t>
            </a:r>
            <a:r>
              <a:rPr lang="en" sz="1100" b="1" dirty="0" smtClean="0"/>
              <a:t>:</a:t>
            </a:r>
            <a:endParaRPr lang="en" sz="1100" dirty="0"/>
          </a:p>
          <a:p>
            <a:pPr lvl="0" rtl="0">
              <a:buClr>
                <a:schemeClr val="dk1"/>
              </a:buClr>
              <a:buSzPct val="100000"/>
              <a:buFont typeface="Arial"/>
              <a:buNone/>
            </a:pPr>
            <a:r>
              <a:rPr lang="en" sz="1100" b="1" dirty="0"/>
              <a:t>E-mail</a:t>
            </a:r>
            <a:r>
              <a:rPr lang="en" sz="1100" b="1" dirty="0" smtClean="0"/>
              <a:t>:</a:t>
            </a:r>
            <a:endParaRPr lang="en" sz="1100" dirty="0"/>
          </a:p>
          <a:p>
            <a:pPr lvl="0" rtl="0">
              <a:buClr>
                <a:schemeClr val="dk1"/>
              </a:buClr>
              <a:buSzPct val="100000"/>
              <a:buFont typeface="Arial"/>
              <a:buNone/>
            </a:pPr>
            <a:r>
              <a:rPr lang="en" sz="1100" b="1" dirty="0"/>
              <a:t>College/University</a:t>
            </a:r>
            <a:r>
              <a:rPr lang="en" sz="1100" b="1" dirty="0" smtClean="0"/>
              <a:t>:</a:t>
            </a:r>
            <a:endParaRPr lang="en" sz="1100" dirty="0"/>
          </a:p>
          <a:p>
            <a:pPr lvl="0" rtl="0">
              <a:buClr>
                <a:schemeClr val="dk1"/>
              </a:buClr>
              <a:buSzPct val="100000"/>
              <a:buFont typeface="Arial"/>
              <a:buNone/>
            </a:pPr>
            <a:r>
              <a:rPr lang="en" sz="1100" b="1" dirty="0"/>
              <a:t>Current Major</a:t>
            </a:r>
            <a:r>
              <a:rPr lang="en" sz="1100" b="1" dirty="0" smtClean="0"/>
              <a:t>:</a:t>
            </a:r>
            <a:endParaRPr lang="en" sz="1100" dirty="0"/>
          </a:p>
          <a:p>
            <a:pPr lvl="0" rtl="0">
              <a:buClr>
                <a:schemeClr val="dk1"/>
              </a:buClr>
              <a:buSzPct val="100000"/>
              <a:buFont typeface="Arial"/>
              <a:buNone/>
            </a:pPr>
            <a:r>
              <a:rPr lang="en" sz="1100" b="1" dirty="0"/>
              <a:t>GPA Last semester</a:t>
            </a:r>
            <a:r>
              <a:rPr lang="en" sz="1100" b="1" dirty="0" smtClean="0"/>
              <a:t>:</a:t>
            </a:r>
            <a:endParaRPr lang="en" sz="1100" dirty="0"/>
          </a:p>
        </p:txBody>
      </p:sp>
      <p:sp>
        <p:nvSpPr>
          <p:cNvPr id="25" name="Shape 25"/>
          <p:cNvSpPr txBox="1"/>
          <p:nvPr/>
        </p:nvSpPr>
        <p:spPr>
          <a:xfrm>
            <a:off x="4509200" y="1200150"/>
            <a:ext cx="4420199" cy="2952299"/>
          </a:xfrm>
          <a:prstGeom prst="rect">
            <a:avLst/>
          </a:prstGeom>
        </p:spPr>
        <p:txBody>
          <a:bodyPr lIns="91425" tIns="91425" rIns="91425" bIns="91425" anchor="t" anchorCtr="0">
            <a:noAutofit/>
          </a:bodyPr>
          <a:lstStyle/>
          <a:p>
            <a:pPr lvl="0" rtl="0">
              <a:buClr>
                <a:schemeClr val="dk1"/>
              </a:buClr>
              <a:buSzPct val="100000"/>
              <a:buFont typeface="Arial"/>
              <a:buNone/>
            </a:pPr>
            <a:r>
              <a:rPr lang="en" sz="1100" b="1" dirty="0"/>
              <a:t>Career Objective: </a:t>
            </a:r>
            <a:r>
              <a:rPr lang="en" sz="1100" dirty="0"/>
              <a:t>I want to have my own design studio.</a:t>
            </a:r>
          </a:p>
          <a:p>
            <a:pPr lvl="0" rtl="0">
              <a:buClr>
                <a:schemeClr val="dk1"/>
              </a:buClr>
              <a:buSzPct val="100000"/>
              <a:buFont typeface="Arial"/>
              <a:buNone/>
            </a:pPr>
            <a:r>
              <a:rPr lang="en" sz="1100" b="1" dirty="0"/>
              <a:t>Future Plan: </a:t>
            </a:r>
            <a:r>
              <a:rPr lang="en" sz="1100" dirty="0"/>
              <a:t>I always give myself a short-term and long-term plan. I vision myself working for company for couples years to learn and explore in the fashion industry. I would contribute the company as much as I can. After few years experience, I wish I can have my own design studio. </a:t>
            </a:r>
          </a:p>
          <a:p>
            <a:pPr lvl="0" rtl="0">
              <a:buClr>
                <a:schemeClr val="dk1"/>
              </a:buClr>
              <a:buSzPct val="100000"/>
              <a:buFont typeface="Arial"/>
              <a:buNone/>
            </a:pPr>
            <a:r>
              <a:rPr lang="en" sz="1100" b="1" dirty="0"/>
              <a:t>Personal PROFILE, Including Extracurricular Activities: </a:t>
            </a:r>
            <a:r>
              <a:rPr lang="en" sz="1200" dirty="0">
                <a:solidFill>
                  <a:schemeClr val="dk1"/>
                </a:solidFill>
                <a:latin typeface="Times New Roman"/>
                <a:ea typeface="Times New Roman"/>
                <a:cs typeface="Times New Roman"/>
                <a:sym typeface="Times New Roman"/>
              </a:rPr>
              <a:t>Fashion has always been my passion since I was ten years old when I starting jugging people by what they were wearing. Fashion design is always the major I am proud of. As a fashion designer myself, after four years of study in the field, I find myself having the responsibility to spread the sustainable Fashion theory. I was an intern at Pearl by Georgina Chapman in the Li &amp; Fung USA (LF USA), New York, over the summer. </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116775"/>
            <a:ext cx="8229600" cy="259799"/>
          </a:xfrm>
          <a:prstGeom prst="rect">
            <a:avLst/>
          </a:prstGeom>
        </p:spPr>
        <p:txBody>
          <a:bodyPr lIns="91425" tIns="91425" rIns="91425" bIns="91425" anchor="b" anchorCtr="0">
            <a:noAutofit/>
          </a:bodyPr>
          <a:lstStyle/>
          <a:p>
            <a:pPr lvl="0" algn="ctr" rtl="0">
              <a:buNone/>
            </a:pPr>
            <a:r>
              <a:rPr lang="en" sz="900" dirty="0" smtClean="0"/>
              <a:t>Sample Presentation</a:t>
            </a:r>
            <a:endParaRPr lang="en" sz="900" dirty="0"/>
          </a:p>
        </p:txBody>
      </p:sp>
      <p:pic>
        <p:nvPicPr>
          <p:cNvPr id="31" name="Shape 31"/>
          <p:cNvPicPr preferRelativeResize="0"/>
          <p:nvPr/>
        </p:nvPicPr>
        <p:blipFill>
          <a:blip r:embed="rId3"/>
          <a:stretch>
            <a:fillRect/>
          </a:stretch>
        </p:blipFill>
        <p:spPr>
          <a:xfrm>
            <a:off x="457200" y="974950"/>
            <a:ext cx="1934648" cy="3748750"/>
          </a:xfrm>
          <a:prstGeom prst="rect">
            <a:avLst/>
          </a:prstGeom>
          <a:noFill/>
          <a:ln>
            <a:noFill/>
          </a:ln>
        </p:spPr>
      </p:pic>
      <p:pic>
        <p:nvPicPr>
          <p:cNvPr id="32" name="Shape 32"/>
          <p:cNvPicPr preferRelativeResize="0"/>
          <p:nvPr/>
        </p:nvPicPr>
        <p:blipFill>
          <a:blip r:embed="rId4"/>
          <a:stretch>
            <a:fillRect/>
          </a:stretch>
        </p:blipFill>
        <p:spPr>
          <a:xfrm>
            <a:off x="6621965" y="947100"/>
            <a:ext cx="1726360" cy="3748750"/>
          </a:xfrm>
          <a:prstGeom prst="rect">
            <a:avLst/>
          </a:prstGeom>
          <a:noFill/>
          <a:ln>
            <a:noFill/>
          </a:ln>
        </p:spPr>
      </p:pic>
      <p:pic>
        <p:nvPicPr>
          <p:cNvPr id="33" name="Shape 33"/>
          <p:cNvPicPr preferRelativeResize="0"/>
          <p:nvPr/>
        </p:nvPicPr>
        <p:blipFill>
          <a:blip r:embed="rId5"/>
          <a:stretch>
            <a:fillRect/>
          </a:stretch>
        </p:blipFill>
        <p:spPr>
          <a:xfrm>
            <a:off x="2725012" y="947100"/>
            <a:ext cx="3516999" cy="3748737"/>
          </a:xfrm>
          <a:prstGeom prst="rect">
            <a:avLst/>
          </a:prstGeom>
          <a:noFill/>
          <a:ln>
            <a:noFill/>
          </a:ln>
        </p:spPr>
      </p:pic>
      <p:sp>
        <p:nvSpPr>
          <p:cNvPr id="34" name="Shape 34"/>
          <p:cNvSpPr txBox="1"/>
          <p:nvPr/>
        </p:nvSpPr>
        <p:spPr>
          <a:xfrm>
            <a:off x="1689000" y="511200"/>
            <a:ext cx="6148799" cy="259799"/>
          </a:xfrm>
          <a:prstGeom prst="rect">
            <a:avLst/>
          </a:prstGeom>
        </p:spPr>
        <p:txBody>
          <a:bodyPr lIns="91425" tIns="91425" rIns="91425" bIns="91425" anchor="t" anchorCtr="0">
            <a:noAutofit/>
          </a:bodyPr>
          <a:lstStyle/>
          <a:p>
            <a:pPr>
              <a:buNone/>
            </a:pPr>
            <a:r>
              <a:rPr lang="en" dirty="0">
                <a:latin typeface="Impact"/>
                <a:ea typeface="Impact"/>
                <a:cs typeface="Impact"/>
                <a:sym typeface="Impact"/>
              </a:rPr>
              <a:t>Mentor Project: </a:t>
            </a:r>
            <a:r>
              <a:rPr lang="en" dirty="0" smtClean="0">
                <a:latin typeface="Impact"/>
                <a:ea typeface="Impact"/>
                <a:cs typeface="Impact"/>
                <a:sym typeface="Impact"/>
              </a:rPr>
              <a:t>Plus-size </a:t>
            </a:r>
            <a:r>
              <a:rPr lang="en" dirty="0">
                <a:latin typeface="Impact"/>
                <a:ea typeface="Impact"/>
                <a:cs typeface="Impact"/>
                <a:sym typeface="Impact"/>
              </a:rPr>
              <a:t>Sportswear  </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116775"/>
            <a:ext cx="8229600" cy="259799"/>
          </a:xfrm>
          <a:prstGeom prst="rect">
            <a:avLst/>
          </a:prstGeom>
        </p:spPr>
        <p:txBody>
          <a:bodyPr lIns="91425" tIns="91425" rIns="91425" bIns="91425" anchor="b" anchorCtr="0">
            <a:noAutofit/>
          </a:bodyPr>
          <a:lstStyle/>
          <a:p>
            <a:pPr lvl="0" algn="ctr" rtl="0">
              <a:buNone/>
            </a:pPr>
            <a:r>
              <a:rPr lang="en" sz="900" dirty="0" smtClean="0"/>
              <a:t>Sample Presentation</a:t>
            </a:r>
            <a:endParaRPr lang="en" sz="900" dirty="0"/>
          </a:p>
        </p:txBody>
      </p:sp>
      <p:sp>
        <p:nvSpPr>
          <p:cNvPr id="40" name="Shape 40"/>
          <p:cNvSpPr txBox="1">
            <a:spLocks noGrp="1"/>
          </p:cNvSpPr>
          <p:nvPr>
            <p:ph type="body" idx="1"/>
          </p:nvPr>
        </p:nvSpPr>
        <p:spPr>
          <a:xfrm>
            <a:off x="5334000" y="209550"/>
            <a:ext cx="3374699" cy="4762499"/>
          </a:xfrm>
          <a:prstGeom prst="rect">
            <a:avLst/>
          </a:prstGeom>
        </p:spPr>
        <p:txBody>
          <a:bodyPr lIns="91425" tIns="91425" rIns="91425" bIns="91425" anchor="t" anchorCtr="0">
            <a:noAutofit/>
          </a:bodyPr>
          <a:lstStyle/>
          <a:p>
            <a:pPr lvl="0" rtl="0">
              <a:buNone/>
            </a:pPr>
            <a:r>
              <a:rPr lang="en" sz="1100" b="1" dirty="0"/>
              <a:t>Market Category:Women’s Sportswear</a:t>
            </a:r>
          </a:p>
          <a:p>
            <a:pPr lvl="0" rtl="0">
              <a:buNone/>
            </a:pPr>
            <a:r>
              <a:rPr lang="en" sz="1100" b="1" dirty="0"/>
              <a:t>Details of Design Item:</a:t>
            </a:r>
          </a:p>
          <a:p>
            <a:pPr lvl="0" rtl="0">
              <a:buNone/>
            </a:pPr>
            <a:r>
              <a:rPr lang="en" sz="1100" dirty="0"/>
              <a:t>Textile: wool with neoprene, charmeuse, organza, chiffon, stretch wool suiting</a:t>
            </a:r>
          </a:p>
          <a:p>
            <a:pPr lvl="0" rtl="0">
              <a:buClr>
                <a:schemeClr val="dk1"/>
              </a:buClr>
              <a:buSzPct val="100000"/>
              <a:buFont typeface="Arial"/>
              <a:buNone/>
            </a:pPr>
            <a:r>
              <a:rPr lang="en" sz="1100" dirty="0"/>
              <a:t>Trimmings: laser cut, double face fabric,</a:t>
            </a:r>
          </a:p>
          <a:p>
            <a:pPr lvl="0" rtl="0">
              <a:buNone/>
            </a:pPr>
            <a:r>
              <a:rPr lang="en" sz="1100" dirty="0"/>
              <a:t>contrast color binding, reflective Tape,overlapping seams</a:t>
            </a:r>
          </a:p>
          <a:p>
            <a:pPr lvl="0" rtl="0">
              <a:buNone/>
            </a:pPr>
            <a:r>
              <a:rPr lang="en" sz="1100" dirty="0"/>
              <a:t>Findings: using the esthetic element such as adjustable fit, stretch fabric, reflective tape, bemis; using the overlapping seams instead of traditional sewing; using the clean cut edge instead of traditional finishing.</a:t>
            </a:r>
          </a:p>
          <a:p>
            <a:pPr lvl="0" rtl="0">
              <a:buNone/>
            </a:pPr>
            <a:r>
              <a:rPr lang="en" sz="1100" b="1" dirty="0"/>
              <a:t>Retail Distribution Objective</a:t>
            </a:r>
          </a:p>
          <a:p>
            <a:pPr lvl="0" rtl="0">
              <a:buNone/>
            </a:pPr>
            <a:r>
              <a:rPr lang="en" sz="1100" dirty="0"/>
              <a:t>Department Stores, E-tailing</a:t>
            </a:r>
          </a:p>
          <a:p>
            <a:pPr lvl="0" rtl="0">
              <a:buNone/>
            </a:pPr>
            <a:r>
              <a:rPr lang="en" sz="1100" b="1" dirty="0"/>
              <a:t>Define your Customer for this Design</a:t>
            </a:r>
          </a:p>
          <a:p>
            <a:pPr lvl="0" rtl="0">
              <a:buNone/>
            </a:pPr>
            <a:r>
              <a:rPr lang="en" sz="1100" dirty="0"/>
              <a:t>She is 23 to 45 years old and living in New York, the fashion capital. During the day she works hard. Afterwards, she likes to hang out with her friends. she is between a size 14-22, but it does not keep her from being confident about her figure.  Being in the fashion capital, she wants to have a outfit to make her look modern and chic, as well as being comfortable. </a:t>
            </a:r>
          </a:p>
        </p:txBody>
      </p:sp>
      <p:cxnSp>
        <p:nvCxnSpPr>
          <p:cNvPr id="41" name="Shape 41"/>
          <p:cNvCxnSpPr/>
          <p:nvPr/>
        </p:nvCxnSpPr>
        <p:spPr>
          <a:xfrm>
            <a:off x="5486400" y="514350"/>
            <a:ext cx="3250500" cy="0"/>
          </a:xfrm>
          <a:prstGeom prst="straightConnector1">
            <a:avLst/>
          </a:prstGeom>
          <a:noFill/>
          <a:ln w="9525" cap="flat">
            <a:solidFill>
              <a:schemeClr val="dk2"/>
            </a:solidFill>
            <a:prstDash val="solid"/>
            <a:round/>
            <a:headEnd type="diamond" w="lg" len="lg"/>
            <a:tailEnd type="diamond" w="lg" len="lg"/>
          </a:ln>
        </p:spPr>
      </p:cxnSp>
      <p:cxnSp>
        <p:nvCxnSpPr>
          <p:cNvPr id="42" name="Shape 42"/>
          <p:cNvCxnSpPr/>
          <p:nvPr/>
        </p:nvCxnSpPr>
        <p:spPr>
          <a:xfrm>
            <a:off x="5486400" y="2724150"/>
            <a:ext cx="3250500" cy="0"/>
          </a:xfrm>
          <a:prstGeom prst="straightConnector1">
            <a:avLst/>
          </a:prstGeom>
          <a:noFill/>
          <a:ln w="9525" cap="flat">
            <a:solidFill>
              <a:schemeClr val="dk2"/>
            </a:solidFill>
            <a:prstDash val="solid"/>
            <a:round/>
            <a:headEnd type="diamond" w="lg" len="lg"/>
            <a:tailEnd type="diamond" w="lg" len="lg"/>
          </a:ln>
        </p:spPr>
      </p:cxnSp>
      <p:cxnSp>
        <p:nvCxnSpPr>
          <p:cNvPr id="43" name="Shape 43"/>
          <p:cNvCxnSpPr/>
          <p:nvPr/>
        </p:nvCxnSpPr>
        <p:spPr>
          <a:xfrm>
            <a:off x="5486400" y="3181350"/>
            <a:ext cx="3250500" cy="0"/>
          </a:xfrm>
          <a:prstGeom prst="straightConnector1">
            <a:avLst/>
          </a:prstGeom>
          <a:noFill/>
          <a:ln w="9525" cap="flat">
            <a:solidFill>
              <a:schemeClr val="dk2"/>
            </a:solidFill>
            <a:prstDash val="solid"/>
            <a:round/>
            <a:headEnd type="diamond" w="lg" len="lg"/>
            <a:tailEnd type="diamond" w="lg" len="lg"/>
          </a:ln>
        </p:spPr>
      </p:cxnSp>
      <p:pic>
        <p:nvPicPr>
          <p:cNvPr id="44" name="Shape 44"/>
          <p:cNvPicPr preferRelativeResize="0"/>
          <p:nvPr/>
        </p:nvPicPr>
        <p:blipFill>
          <a:blip r:embed="rId3"/>
          <a:stretch>
            <a:fillRect/>
          </a:stretch>
        </p:blipFill>
        <p:spPr>
          <a:xfrm>
            <a:off x="106525" y="1644249"/>
            <a:ext cx="1314395" cy="2663373"/>
          </a:xfrm>
          <a:prstGeom prst="rect">
            <a:avLst/>
          </a:prstGeom>
          <a:noFill/>
          <a:ln>
            <a:noFill/>
          </a:ln>
        </p:spPr>
      </p:pic>
      <p:pic>
        <p:nvPicPr>
          <p:cNvPr id="45" name="Shape 45"/>
          <p:cNvPicPr preferRelativeResize="0"/>
          <p:nvPr/>
        </p:nvPicPr>
        <p:blipFill>
          <a:blip r:embed="rId4"/>
          <a:stretch>
            <a:fillRect/>
          </a:stretch>
        </p:blipFill>
        <p:spPr>
          <a:xfrm>
            <a:off x="3884315" y="1644249"/>
            <a:ext cx="1172884" cy="2663368"/>
          </a:xfrm>
          <a:prstGeom prst="rect">
            <a:avLst/>
          </a:prstGeom>
          <a:noFill/>
          <a:ln>
            <a:noFill/>
          </a:ln>
        </p:spPr>
      </p:pic>
      <p:pic>
        <p:nvPicPr>
          <p:cNvPr id="46" name="Shape 46"/>
          <p:cNvPicPr preferRelativeResize="0"/>
          <p:nvPr/>
        </p:nvPicPr>
        <p:blipFill>
          <a:blip r:embed="rId5"/>
          <a:stretch>
            <a:fillRect/>
          </a:stretch>
        </p:blipFill>
        <p:spPr>
          <a:xfrm>
            <a:off x="1457888" y="1644263"/>
            <a:ext cx="2389451" cy="2663346"/>
          </a:xfrm>
          <a:prstGeom prst="rect">
            <a:avLst/>
          </a:prstGeom>
          <a:noFill/>
          <a:ln>
            <a:noFill/>
          </a:ln>
        </p:spPr>
      </p:pic>
      <p:sp>
        <p:nvSpPr>
          <p:cNvPr id="47" name="Shape 47"/>
          <p:cNvSpPr txBox="1"/>
          <p:nvPr/>
        </p:nvSpPr>
        <p:spPr>
          <a:xfrm>
            <a:off x="445100" y="988800"/>
            <a:ext cx="4860000" cy="748799"/>
          </a:xfrm>
          <a:prstGeom prst="rect">
            <a:avLst/>
          </a:prstGeom>
        </p:spPr>
        <p:txBody>
          <a:bodyPr lIns="91425" tIns="91425" rIns="91425" bIns="91425" anchor="ctr" anchorCtr="0">
            <a:noAutofit/>
          </a:bodyPr>
          <a:lstStyle/>
          <a:p>
            <a:pPr lvl="0" rtl="0">
              <a:buNone/>
            </a:pPr>
            <a:r>
              <a:rPr lang="en">
                <a:solidFill>
                  <a:schemeClr val="dk1"/>
                </a:solidFill>
                <a:latin typeface="Impact"/>
                <a:ea typeface="Impact"/>
                <a:cs typeface="Impact"/>
                <a:sym typeface="Impact"/>
              </a:rPr>
              <a:t>Mentor Project: Isbel &amp; Ruben Toledo, Plus-size Sportswear</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116775"/>
            <a:ext cx="8229600" cy="259799"/>
          </a:xfrm>
          <a:prstGeom prst="rect">
            <a:avLst/>
          </a:prstGeom>
        </p:spPr>
        <p:txBody>
          <a:bodyPr lIns="91425" tIns="91425" rIns="91425" bIns="91425" anchor="b" anchorCtr="0">
            <a:noAutofit/>
          </a:bodyPr>
          <a:lstStyle/>
          <a:p>
            <a:pPr lvl="0" algn="ctr" rtl="0">
              <a:buNone/>
            </a:pPr>
            <a:r>
              <a:rPr lang="en" sz="900" dirty="0" smtClean="0"/>
              <a:t>Sample Presentation</a:t>
            </a:r>
            <a:endParaRPr lang="en" sz="900" dirty="0"/>
          </a:p>
        </p:txBody>
      </p:sp>
      <p:pic>
        <p:nvPicPr>
          <p:cNvPr id="53" name="Shape 53"/>
          <p:cNvPicPr preferRelativeResize="0"/>
          <p:nvPr/>
        </p:nvPicPr>
        <p:blipFill>
          <a:blip r:embed="rId3"/>
          <a:stretch>
            <a:fillRect/>
          </a:stretch>
        </p:blipFill>
        <p:spPr>
          <a:xfrm>
            <a:off x="3340526" y="945600"/>
            <a:ext cx="2188247" cy="3969899"/>
          </a:xfrm>
          <a:prstGeom prst="rect">
            <a:avLst/>
          </a:prstGeom>
          <a:noFill/>
          <a:ln>
            <a:noFill/>
          </a:ln>
        </p:spPr>
      </p:pic>
      <p:pic>
        <p:nvPicPr>
          <p:cNvPr id="54" name="Shape 54"/>
          <p:cNvPicPr preferRelativeResize="0"/>
          <p:nvPr/>
        </p:nvPicPr>
        <p:blipFill>
          <a:blip r:embed="rId4"/>
          <a:stretch>
            <a:fillRect/>
          </a:stretch>
        </p:blipFill>
        <p:spPr>
          <a:xfrm>
            <a:off x="1073950" y="945600"/>
            <a:ext cx="1676680" cy="3969899"/>
          </a:xfrm>
          <a:prstGeom prst="rect">
            <a:avLst/>
          </a:prstGeom>
          <a:noFill/>
          <a:ln>
            <a:noFill/>
          </a:ln>
        </p:spPr>
      </p:pic>
      <p:pic>
        <p:nvPicPr>
          <p:cNvPr id="55" name="Shape 55"/>
          <p:cNvPicPr preferRelativeResize="0"/>
          <p:nvPr/>
        </p:nvPicPr>
        <p:blipFill>
          <a:blip r:embed="rId5"/>
          <a:stretch>
            <a:fillRect/>
          </a:stretch>
        </p:blipFill>
        <p:spPr>
          <a:xfrm>
            <a:off x="6119407" y="945600"/>
            <a:ext cx="1955767" cy="3969899"/>
          </a:xfrm>
          <a:prstGeom prst="rect">
            <a:avLst/>
          </a:prstGeom>
          <a:noFill/>
          <a:ln>
            <a:noFill/>
          </a:ln>
        </p:spPr>
      </p:pic>
      <p:sp>
        <p:nvSpPr>
          <p:cNvPr id="56" name="Shape 56"/>
          <p:cNvSpPr txBox="1"/>
          <p:nvPr/>
        </p:nvSpPr>
        <p:spPr>
          <a:xfrm>
            <a:off x="1464000" y="504000"/>
            <a:ext cx="6868799" cy="333599"/>
          </a:xfrm>
          <a:prstGeom prst="rect">
            <a:avLst/>
          </a:prstGeom>
        </p:spPr>
        <p:txBody>
          <a:bodyPr lIns="91425" tIns="91425" rIns="91425" bIns="91425" anchor="t" anchorCtr="0">
            <a:noAutofit/>
          </a:bodyPr>
          <a:lstStyle/>
          <a:p>
            <a:pPr>
              <a:buNone/>
            </a:pPr>
            <a:r>
              <a:rPr lang="en" dirty="0">
                <a:latin typeface="Impact"/>
                <a:ea typeface="Impact"/>
                <a:cs typeface="Impact"/>
                <a:sym typeface="Impact"/>
              </a:rPr>
              <a:t>Mentor Project: </a:t>
            </a:r>
            <a:r>
              <a:rPr lang="en" dirty="0" smtClean="0">
                <a:latin typeface="Impact"/>
                <a:ea typeface="Impact"/>
                <a:cs typeface="Impact"/>
                <a:sym typeface="Impact"/>
              </a:rPr>
              <a:t>Sustainable </a:t>
            </a:r>
            <a:r>
              <a:rPr lang="en" dirty="0">
                <a:latin typeface="Impact"/>
                <a:ea typeface="Impact"/>
                <a:cs typeface="Impact"/>
                <a:sym typeface="Impact"/>
              </a:rPr>
              <a:t>Design incorporating </a:t>
            </a:r>
            <a:r>
              <a:rPr lang="en" dirty="0" smtClean="0">
                <a:latin typeface="Impact"/>
                <a:ea typeface="Impact"/>
                <a:cs typeface="Impact"/>
                <a:sym typeface="Impact"/>
              </a:rPr>
              <a:t>scraps</a:t>
            </a:r>
            <a:endParaRPr lang="en" dirty="0">
              <a:latin typeface="Impact"/>
              <a:ea typeface="Impact"/>
              <a:cs typeface="Impact"/>
              <a:sym typeface="Impact"/>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57200" y="116775"/>
            <a:ext cx="8229600" cy="259799"/>
          </a:xfrm>
          <a:prstGeom prst="rect">
            <a:avLst/>
          </a:prstGeom>
        </p:spPr>
        <p:txBody>
          <a:bodyPr lIns="91425" tIns="91425" rIns="91425" bIns="91425" anchor="b" anchorCtr="0">
            <a:noAutofit/>
          </a:bodyPr>
          <a:lstStyle/>
          <a:p>
            <a:pPr algn="ctr">
              <a:buNone/>
            </a:pPr>
            <a:r>
              <a:rPr lang="en" sz="900" dirty="0" smtClean="0"/>
              <a:t>Sample Presentation</a:t>
            </a:r>
            <a:endParaRPr lang="en" sz="900" dirty="0"/>
          </a:p>
        </p:txBody>
      </p:sp>
      <p:sp>
        <p:nvSpPr>
          <p:cNvPr id="62" name="Shape 62"/>
          <p:cNvSpPr txBox="1">
            <a:spLocks noGrp="1"/>
          </p:cNvSpPr>
          <p:nvPr>
            <p:ph type="body" idx="1"/>
          </p:nvPr>
        </p:nvSpPr>
        <p:spPr>
          <a:xfrm>
            <a:off x="5311975" y="465800"/>
            <a:ext cx="3374699" cy="4460100"/>
          </a:xfrm>
          <a:prstGeom prst="rect">
            <a:avLst/>
          </a:prstGeom>
        </p:spPr>
        <p:txBody>
          <a:bodyPr lIns="91425" tIns="91425" rIns="91425" bIns="91425" anchor="t" anchorCtr="0">
            <a:noAutofit/>
          </a:bodyPr>
          <a:lstStyle/>
          <a:p>
            <a:pPr lvl="0" rtl="0">
              <a:buNone/>
            </a:pPr>
            <a:r>
              <a:rPr lang="en" sz="1100" b="1"/>
              <a:t>Market Category:Women’s Dresses</a:t>
            </a:r>
          </a:p>
          <a:p>
            <a:pPr lvl="0" rtl="0">
              <a:buNone/>
            </a:pPr>
            <a:r>
              <a:rPr lang="en" sz="1100" b="1"/>
              <a:t>Details of Design Item:</a:t>
            </a:r>
          </a:p>
          <a:p>
            <a:pPr lvl="0" rtl="0">
              <a:buNone/>
            </a:pPr>
            <a:r>
              <a:rPr lang="en" sz="1100"/>
              <a:t>Textile: cotton organza, silk organza, satin Organza</a:t>
            </a:r>
          </a:p>
          <a:p>
            <a:pPr lvl="0" rtl="0">
              <a:buNone/>
            </a:pPr>
            <a:r>
              <a:rPr lang="en" sz="1100"/>
              <a:t>Trimmings:hand embroidery , watercolor textile painting, </a:t>
            </a:r>
          </a:p>
          <a:p>
            <a:pPr lvl="0" rtl="0">
              <a:buNone/>
            </a:pPr>
            <a:r>
              <a:rPr lang="en" sz="1100"/>
              <a:t>Findings: folding with organic lines with different types of hand embroidery to create a organic nature look; watercolor painting on the sheer silk organza to give the lightness of the dress.</a:t>
            </a:r>
          </a:p>
          <a:p>
            <a:pPr lvl="0" rtl="0">
              <a:buNone/>
            </a:pPr>
            <a:r>
              <a:rPr lang="en" sz="1100" b="1"/>
              <a:t>Retail Distribution Objective</a:t>
            </a:r>
          </a:p>
          <a:p>
            <a:pPr lvl="0" rtl="0">
              <a:buNone/>
            </a:pPr>
            <a:r>
              <a:rPr lang="en" sz="1100"/>
              <a:t>Department store, E-tailing</a:t>
            </a:r>
          </a:p>
          <a:p>
            <a:pPr lvl="0" rtl="0">
              <a:buNone/>
            </a:pPr>
            <a:r>
              <a:rPr lang="en" sz="1100" b="1"/>
              <a:t>Define your Customer for this Design</a:t>
            </a:r>
          </a:p>
          <a:p>
            <a:pPr>
              <a:buNone/>
            </a:pPr>
            <a:r>
              <a:rPr lang="en" sz="1100"/>
              <a:t>She is 18 to 38 years old, and cares about how the environment gets affected in the fabrication process. She loves to wear organic fabrics and appreciates handcrafted garments. She is an artist and is willing to try different style, but still wants the garment to make her look gorgeous and stand out.</a:t>
            </a:r>
          </a:p>
        </p:txBody>
      </p:sp>
      <p:cxnSp>
        <p:nvCxnSpPr>
          <p:cNvPr id="63" name="Shape 63"/>
          <p:cNvCxnSpPr/>
          <p:nvPr/>
        </p:nvCxnSpPr>
        <p:spPr>
          <a:xfrm>
            <a:off x="5334000" y="742950"/>
            <a:ext cx="3250500" cy="0"/>
          </a:xfrm>
          <a:prstGeom prst="straightConnector1">
            <a:avLst/>
          </a:prstGeom>
          <a:noFill/>
          <a:ln w="9525" cap="flat">
            <a:solidFill>
              <a:schemeClr val="dk2"/>
            </a:solidFill>
            <a:prstDash val="solid"/>
            <a:round/>
            <a:headEnd type="diamond" w="lg" len="lg"/>
            <a:tailEnd type="diamond" w="lg" len="lg"/>
          </a:ln>
        </p:spPr>
      </p:cxnSp>
      <p:cxnSp>
        <p:nvCxnSpPr>
          <p:cNvPr id="64" name="Shape 64"/>
          <p:cNvCxnSpPr/>
          <p:nvPr/>
        </p:nvCxnSpPr>
        <p:spPr>
          <a:xfrm>
            <a:off x="5410200" y="2571750"/>
            <a:ext cx="3250500" cy="0"/>
          </a:xfrm>
          <a:prstGeom prst="straightConnector1">
            <a:avLst/>
          </a:prstGeom>
          <a:noFill/>
          <a:ln w="9525" cap="flat">
            <a:solidFill>
              <a:schemeClr val="dk2"/>
            </a:solidFill>
            <a:prstDash val="solid"/>
            <a:round/>
            <a:headEnd type="diamond" w="lg" len="lg"/>
            <a:tailEnd type="diamond" w="lg" len="lg"/>
          </a:ln>
        </p:spPr>
      </p:cxnSp>
      <p:cxnSp>
        <p:nvCxnSpPr>
          <p:cNvPr id="65" name="Shape 65"/>
          <p:cNvCxnSpPr/>
          <p:nvPr/>
        </p:nvCxnSpPr>
        <p:spPr>
          <a:xfrm>
            <a:off x="5486400" y="3105150"/>
            <a:ext cx="3250500" cy="0"/>
          </a:xfrm>
          <a:prstGeom prst="straightConnector1">
            <a:avLst/>
          </a:prstGeom>
          <a:noFill/>
          <a:ln w="9525" cap="flat">
            <a:solidFill>
              <a:schemeClr val="dk2"/>
            </a:solidFill>
            <a:prstDash val="solid"/>
            <a:round/>
            <a:headEnd type="diamond" w="lg" len="lg"/>
            <a:tailEnd type="diamond" w="lg" len="lg"/>
          </a:ln>
        </p:spPr>
      </p:cxnSp>
      <p:pic>
        <p:nvPicPr>
          <p:cNvPr id="66" name="Shape 66"/>
          <p:cNvPicPr preferRelativeResize="0"/>
          <p:nvPr/>
        </p:nvPicPr>
        <p:blipFill>
          <a:blip r:embed="rId3"/>
          <a:stretch>
            <a:fillRect/>
          </a:stretch>
        </p:blipFill>
        <p:spPr>
          <a:xfrm>
            <a:off x="1684577" y="869400"/>
            <a:ext cx="1840159" cy="3338395"/>
          </a:xfrm>
          <a:prstGeom prst="rect">
            <a:avLst/>
          </a:prstGeom>
          <a:noFill/>
          <a:ln>
            <a:noFill/>
          </a:ln>
        </p:spPr>
      </p:pic>
      <p:pic>
        <p:nvPicPr>
          <p:cNvPr id="67" name="Shape 67"/>
          <p:cNvPicPr preferRelativeResize="0"/>
          <p:nvPr/>
        </p:nvPicPr>
        <p:blipFill>
          <a:blip r:embed="rId4"/>
          <a:stretch>
            <a:fillRect/>
          </a:stretch>
        </p:blipFill>
        <p:spPr>
          <a:xfrm>
            <a:off x="159550" y="869400"/>
            <a:ext cx="1409968" cy="3338400"/>
          </a:xfrm>
          <a:prstGeom prst="rect">
            <a:avLst/>
          </a:prstGeom>
          <a:noFill/>
          <a:ln>
            <a:noFill/>
          </a:ln>
        </p:spPr>
      </p:pic>
      <p:pic>
        <p:nvPicPr>
          <p:cNvPr id="68" name="Shape 68"/>
          <p:cNvPicPr preferRelativeResize="0"/>
          <p:nvPr/>
        </p:nvPicPr>
        <p:blipFill>
          <a:blip r:embed="rId5"/>
          <a:stretch>
            <a:fillRect/>
          </a:stretch>
        </p:blipFill>
        <p:spPr>
          <a:xfrm>
            <a:off x="3640415" y="869400"/>
            <a:ext cx="1644661" cy="3338400"/>
          </a:xfrm>
          <a:prstGeom prst="rect">
            <a:avLst/>
          </a:prstGeom>
          <a:noFill/>
          <a:ln>
            <a:noFill/>
          </a:ln>
        </p:spPr>
      </p:pic>
      <p:sp>
        <p:nvSpPr>
          <p:cNvPr id="69" name="Shape 69"/>
          <p:cNvSpPr txBox="1"/>
          <p:nvPr/>
        </p:nvSpPr>
        <p:spPr>
          <a:xfrm>
            <a:off x="381600" y="424800"/>
            <a:ext cx="7675199" cy="179999"/>
          </a:xfrm>
          <a:prstGeom prst="rect">
            <a:avLst/>
          </a:prstGeom>
        </p:spPr>
        <p:txBody>
          <a:bodyPr lIns="91425" tIns="91425" rIns="91425" bIns="91425" anchor="t" anchorCtr="0">
            <a:noAutofit/>
          </a:bodyPr>
          <a:lstStyle/>
          <a:p>
            <a:endParaRPr/>
          </a:p>
        </p:txBody>
      </p:sp>
      <p:sp>
        <p:nvSpPr>
          <p:cNvPr id="70" name="Shape 70"/>
          <p:cNvSpPr txBox="1"/>
          <p:nvPr/>
        </p:nvSpPr>
        <p:spPr>
          <a:xfrm>
            <a:off x="228600" y="252000"/>
            <a:ext cx="4953600" cy="806399"/>
          </a:xfrm>
          <a:prstGeom prst="rect">
            <a:avLst/>
          </a:prstGeom>
        </p:spPr>
        <p:txBody>
          <a:bodyPr lIns="91425" tIns="91425" rIns="91425" bIns="91425" anchor="ctr" anchorCtr="0">
            <a:noAutofit/>
          </a:bodyPr>
          <a:lstStyle/>
          <a:p>
            <a:pPr lvl="0" algn="ctr" rtl="0">
              <a:buNone/>
            </a:pPr>
            <a:r>
              <a:rPr lang="en" sz="1100" dirty="0">
                <a:solidFill>
                  <a:schemeClr val="dk1"/>
                </a:solidFill>
                <a:latin typeface="Impact"/>
                <a:ea typeface="Impact"/>
                <a:cs typeface="Impact"/>
                <a:sym typeface="Impact"/>
              </a:rPr>
              <a:t>Mentor Project: </a:t>
            </a:r>
            <a:r>
              <a:rPr lang="en" sz="1100" dirty="0" smtClean="0">
                <a:solidFill>
                  <a:schemeClr val="dk1"/>
                </a:solidFill>
                <a:latin typeface="Impact"/>
                <a:ea typeface="Impact"/>
                <a:cs typeface="Impact"/>
                <a:sym typeface="Impact"/>
              </a:rPr>
              <a:t>Sustainable </a:t>
            </a:r>
            <a:r>
              <a:rPr lang="en" sz="1100" dirty="0">
                <a:solidFill>
                  <a:schemeClr val="dk1"/>
                </a:solidFill>
                <a:latin typeface="Impact"/>
                <a:ea typeface="Impact"/>
                <a:cs typeface="Impact"/>
                <a:sym typeface="Impact"/>
              </a:rPr>
              <a:t>Design incorporating </a:t>
            </a:r>
            <a:r>
              <a:rPr lang="en" sz="1100" dirty="0" smtClean="0">
                <a:solidFill>
                  <a:schemeClr val="dk1"/>
                </a:solidFill>
                <a:latin typeface="Impact"/>
                <a:ea typeface="Impact"/>
                <a:cs typeface="Impact"/>
                <a:sym typeface="Impact"/>
              </a:rPr>
              <a:t>scraps</a:t>
            </a:r>
            <a:endParaRPr lang="en" sz="1100" dirty="0">
              <a:solidFill>
                <a:schemeClr val="dk1"/>
              </a:solidFill>
              <a:latin typeface="Impact"/>
              <a:ea typeface="Impact"/>
              <a:cs typeface="Impact"/>
              <a:sym typeface="Impact"/>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dlc_DocId xmlns="431189f8-a51b-453f-9f0c-3a0b3b65b12f">HNYXMCCMVK3K-1239-10</_dlc_DocId>
    <_dlc_DocIdUrl xmlns="431189f8-a51b-453f-9f0c-3a0b3b65b12f">
      <Url>http://www.sac.edu/AcademicProgs/HST/FDM/_layouts/DocIdRedir.aspx?ID=HNYXMCCMVK3K-1239-10</Url>
      <Description>HNYXMCCMVK3K-1239-10</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8DA7CE615673DD44A95781620C138F69" ma:contentTypeVersion="1" ma:contentTypeDescription="Create a new document." ma:contentTypeScope="" ma:versionID="5e9ada93bc72d1968a68a30c207c87a5">
  <xsd:schema xmlns:xsd="http://www.w3.org/2001/XMLSchema" xmlns:xs="http://www.w3.org/2001/XMLSchema" xmlns:p="http://schemas.microsoft.com/office/2006/metadata/properties" xmlns:ns1="http://schemas.microsoft.com/sharepoint/v3" xmlns:ns2="431189f8-a51b-453f-9f0c-3a0b3b65b12f" targetNamespace="http://schemas.microsoft.com/office/2006/metadata/properties" ma:root="true" ma:fieldsID="5b336d883f10c07e15ba7074e4a6b2b0" ns1:_="" ns2:_="">
    <xsd:import namespace="http://schemas.microsoft.com/sharepoint/v3"/>
    <xsd:import namespace="431189f8-a51b-453f-9f0c-3a0b3b65b12f"/>
    <xsd:element name="properties">
      <xsd:complexType>
        <xsd:sequence>
          <xsd:element name="documentManagement">
            <xsd:complexType>
              <xsd:all>
                <xsd:element ref="ns1:PublishingStartDate" minOccurs="0"/>
                <xsd:element ref="ns1:PublishingExpirationDate"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31189f8-a51b-453f-9f0c-3a0b3b65b12f"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11530F-1B97-4721-983C-9B389DB27D4E}"/>
</file>

<file path=customXml/itemProps2.xml><?xml version="1.0" encoding="utf-8"?>
<ds:datastoreItem xmlns:ds="http://schemas.openxmlformats.org/officeDocument/2006/customXml" ds:itemID="{A0A2C3F6-0505-4A0D-BDA6-DF886BEE90F2}"/>
</file>

<file path=customXml/itemProps3.xml><?xml version="1.0" encoding="utf-8"?>
<ds:datastoreItem xmlns:ds="http://schemas.openxmlformats.org/officeDocument/2006/customXml" ds:itemID="{3D7F1D81-18AC-4241-917F-AD272E9CB9CB}"/>
</file>

<file path=customXml/itemProps4.xml><?xml version="1.0" encoding="utf-8"?>
<ds:datastoreItem xmlns:ds="http://schemas.openxmlformats.org/officeDocument/2006/customXml" ds:itemID="{529AD751-0832-4FDC-AA0A-CAEC37131CFA}"/>
</file>

<file path=docProps/app.xml><?xml version="1.0" encoding="utf-8"?>
<Properties xmlns="http://schemas.openxmlformats.org/officeDocument/2006/extended-properties" xmlns:vt="http://schemas.openxmlformats.org/officeDocument/2006/docPropsVTypes">
  <TotalTime>0</TotalTime>
  <Words>528</Words>
  <Application>Microsoft Office PowerPoint</Application>
  <PresentationFormat>On-screen Show (16:9)</PresentationFormat>
  <Paragraphs>39</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simple-light</vt:lpstr>
      <vt:lpstr> California Fashion Foundation Sample Scholarship Presentation</vt:lpstr>
      <vt:lpstr>Sample Presentation</vt:lpstr>
      <vt:lpstr>Sample Presentation</vt:lpstr>
      <vt:lpstr>Sample Presentation</vt:lpstr>
      <vt:lpstr>Sample Presentation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California Fashion Foundation Sample Scholarship Presentation</dc:title>
  <dc:creator>CFA</dc:creator>
  <cp:lastModifiedBy>CFA03</cp:lastModifiedBy>
  <cp:revision>1</cp:revision>
  <dcterms:modified xsi:type="dcterms:W3CDTF">2015-02-16T18:35:31Z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0x0101008DA7CE615673DD44A95781620C138F69</vt:lpwstr>
  </property>
  <property fmtid="{D5CDD505-2E9C-101B-9397-08002B2CF9AE}" pid="3" name="_dlc_DocIdItemGuid">
    <vt:lpwstr>68e534b5-ad48-4367-8ffe-800c058410f0</vt:lpwstr>
  </property>
</Properties>
</file>