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</p:sldMasterIdLst>
  <p:notesMasterIdLst>
    <p:notesMasterId r:id="rId58"/>
  </p:notesMasterIdLst>
  <p:sldIdLst>
    <p:sldId id="379" r:id="rId11"/>
    <p:sldId id="471" r:id="rId12"/>
    <p:sldId id="333" r:id="rId13"/>
    <p:sldId id="257" r:id="rId14"/>
    <p:sldId id="285" r:id="rId15"/>
    <p:sldId id="269" r:id="rId16"/>
    <p:sldId id="258" r:id="rId17"/>
    <p:sldId id="415" r:id="rId18"/>
    <p:sldId id="416" r:id="rId19"/>
    <p:sldId id="597" r:id="rId20"/>
    <p:sldId id="598" r:id="rId21"/>
    <p:sldId id="470" r:id="rId22"/>
    <p:sldId id="287" r:id="rId23"/>
    <p:sldId id="312" r:id="rId24"/>
    <p:sldId id="444" r:id="rId25"/>
    <p:sldId id="564" r:id="rId26"/>
    <p:sldId id="634" r:id="rId27"/>
    <p:sldId id="508" r:id="rId28"/>
    <p:sldId id="511" r:id="rId29"/>
    <p:sldId id="512" r:id="rId30"/>
    <p:sldId id="635" r:id="rId31"/>
    <p:sldId id="514" r:id="rId32"/>
    <p:sldId id="525" r:id="rId33"/>
    <p:sldId id="563" r:id="rId34"/>
    <p:sldId id="556" r:id="rId35"/>
    <p:sldId id="526" r:id="rId36"/>
    <p:sldId id="527" r:id="rId37"/>
    <p:sldId id="528" r:id="rId38"/>
    <p:sldId id="529" r:id="rId39"/>
    <p:sldId id="636" r:id="rId40"/>
    <p:sldId id="558" r:id="rId41"/>
    <p:sldId id="559" r:id="rId42"/>
    <p:sldId id="259" r:id="rId43"/>
    <p:sldId id="555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567" r:id="rId52"/>
    <p:sldId id="566" r:id="rId53"/>
    <p:sldId id="578" r:id="rId54"/>
    <p:sldId id="576" r:id="rId55"/>
    <p:sldId id="577" r:id="rId56"/>
    <p:sldId id="575" r:id="rId5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503ED"/>
    <a:srgbClr val="7C0502"/>
    <a:srgbClr val="EFC8D6"/>
    <a:srgbClr val="FB0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913"/>
    <p:restoredTop sz="94660"/>
  </p:normalViewPr>
  <p:slideViewPr>
    <p:cSldViewPr showGuides="1">
      <p:cViewPr>
        <p:scale>
          <a:sx n="100" d="100"/>
          <a:sy n="100" d="100"/>
        </p:scale>
        <p:origin x="-72" y="576"/>
      </p:cViewPr>
      <p:guideLst>
        <p:guide orient="horz" pos="2305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Master" Target="slideMasters/slideMaster5.xml"/><Relationship Id="rId59" Type="http://schemas.openxmlformats.org/officeDocument/2006/relationships/presProps" Target="presProps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47.xml"/><Relationship Id="rId56" Type="http://schemas.openxmlformats.org/officeDocument/2006/relationships/slide" Target="slides/slide46.xml"/><Relationship Id="rId55" Type="http://schemas.openxmlformats.org/officeDocument/2006/relationships/slide" Target="slides/slide45.xml"/><Relationship Id="rId54" Type="http://schemas.openxmlformats.org/officeDocument/2006/relationships/slide" Target="slides/slide44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9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Verdana" panose="020B0604030504040204" pitchFamily="34" charset="0"/>
                <a:ea typeface="微软雅黑" panose="020B0503020204020204" pitchFamily="34" charset="-122"/>
                <a:cs typeface="+mn-ea"/>
              </a:rPr>
            </a:fld>
            <a:endParaRPr lang="zh-CN" altLang="en-US" sz="1200" strike="noStrike" noProof="1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"/>
          <p:cNvGrpSpPr/>
          <p:nvPr/>
        </p:nvGrpSpPr>
        <p:grpSpPr>
          <a:xfrm>
            <a:off x="0" y="0"/>
            <a:ext cx="9156700" cy="6858000"/>
            <a:chOff x="0" y="0"/>
            <a:chExt cx="9156700" cy="6858000"/>
          </a:xfrm>
        </p:grpSpPr>
        <p:pic>
          <p:nvPicPr>
            <p:cNvPr id="7171" name="图片 3" descr="13.png"/>
            <p:cNvPicPr>
              <a:picLocks noChangeAspect="1"/>
            </p:cNvPicPr>
            <p:nvPr userDrawn="1"/>
          </p:nvPicPr>
          <p:blipFill>
            <a:blip r:embed="rId2"/>
            <a:srcRect l="40154" r="15456"/>
            <a:stretch>
              <a:fillRect/>
            </a:stretch>
          </p:blipFill>
          <p:spPr>
            <a:xfrm>
              <a:off x="3746499" y="0"/>
              <a:ext cx="5410201" cy="6858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2" name="图片 3" descr="13.png"/>
            <p:cNvPicPr>
              <a:picLocks noChangeAspect="1"/>
            </p:cNvPicPr>
            <p:nvPr userDrawn="1"/>
          </p:nvPicPr>
          <p:blipFill>
            <a:blip r:embed="rId2"/>
            <a:srcRect l="7414" r="61845"/>
            <a:stretch>
              <a:fillRect/>
            </a:stretch>
          </p:blipFill>
          <p:spPr>
            <a:xfrm>
              <a:off x="0" y="0"/>
              <a:ext cx="3746500" cy="6858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680" y="2331285"/>
            <a:ext cx="4654007" cy="1134027"/>
          </a:xfrm>
        </p:spPr>
        <p:txBody>
          <a:bodyPr>
            <a:noAutofit/>
          </a:bodyPr>
          <a:lstStyle>
            <a:lvl1pPr algn="ctr">
              <a:defRPr sz="32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680" y="3546274"/>
            <a:ext cx="4654007" cy="478793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7"/>
          <p:cNvGrpSpPr/>
          <p:nvPr/>
        </p:nvGrpSpPr>
        <p:grpSpPr>
          <a:xfrm>
            <a:off x="0" y="0"/>
            <a:ext cx="9156700" cy="6858000"/>
            <a:chOff x="0" y="0"/>
            <a:chExt cx="9156700" cy="6858000"/>
          </a:xfrm>
        </p:grpSpPr>
        <p:pic>
          <p:nvPicPr>
            <p:cNvPr id="8195" name="图片 3" descr="13.png"/>
            <p:cNvPicPr>
              <a:picLocks noChangeAspect="1"/>
            </p:cNvPicPr>
            <p:nvPr userDrawn="1"/>
          </p:nvPicPr>
          <p:blipFill>
            <a:blip r:embed="rId2"/>
            <a:srcRect l="40154" r="15456"/>
            <a:stretch>
              <a:fillRect/>
            </a:stretch>
          </p:blipFill>
          <p:spPr>
            <a:xfrm>
              <a:off x="3746499" y="0"/>
              <a:ext cx="5410201" cy="6858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196" name="图片 3" descr="13.png"/>
            <p:cNvPicPr>
              <a:picLocks noChangeAspect="1"/>
            </p:cNvPicPr>
            <p:nvPr userDrawn="1"/>
          </p:nvPicPr>
          <p:blipFill>
            <a:blip r:embed="rId2"/>
            <a:srcRect l="7414" r="61845"/>
            <a:stretch>
              <a:fillRect/>
            </a:stretch>
          </p:blipFill>
          <p:spPr>
            <a:xfrm>
              <a:off x="0" y="0"/>
              <a:ext cx="3746500" cy="6858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680" y="2331285"/>
            <a:ext cx="4654007" cy="1134027"/>
          </a:xfrm>
        </p:spPr>
        <p:txBody>
          <a:bodyPr>
            <a:noAutofit/>
          </a:bodyPr>
          <a:lstStyle>
            <a:lvl1pPr algn="ctr">
              <a:defRPr sz="32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680" y="3546274"/>
            <a:ext cx="4654007" cy="478793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505" indent="-357505">
              <a:buSzPct val="110000"/>
              <a:buFontTx/>
              <a:buBlip>
                <a:blip r:embed="rId2"/>
              </a:buBlip>
              <a:defRPr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01" y="2461799"/>
            <a:ext cx="6996110" cy="957127"/>
          </a:xfrm>
        </p:spPr>
        <p:txBody>
          <a:bodyPr anchor="b"/>
          <a:lstStyle>
            <a:lvl1pPr>
              <a:defRPr sz="4000" b="0">
                <a:solidFill>
                  <a:schemeClr val="accent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801" y="3611380"/>
            <a:ext cx="6996110" cy="6182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505" indent="-357505">
              <a:buSzPct val="110000"/>
              <a:buFontTx/>
              <a:buBlip>
                <a:blip r:embed="rId2"/>
              </a:buBlip>
              <a:defRPr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4B4852"/>
              </a:buClr>
              <a:buSzPct val="110000"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76A4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976A4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7"/>
          <p:cNvGrpSpPr/>
          <p:nvPr/>
        </p:nvGrpSpPr>
        <p:grpSpPr>
          <a:xfrm>
            <a:off x="0" y="0"/>
            <a:ext cx="9156700" cy="6858000"/>
            <a:chOff x="0" y="0"/>
            <a:chExt cx="9156700" cy="6858000"/>
          </a:xfrm>
        </p:grpSpPr>
        <p:pic>
          <p:nvPicPr>
            <p:cNvPr id="9219" name="图片 3" descr="13.png"/>
            <p:cNvPicPr>
              <a:picLocks noChangeAspect="1"/>
            </p:cNvPicPr>
            <p:nvPr userDrawn="1"/>
          </p:nvPicPr>
          <p:blipFill>
            <a:blip r:embed="rId2"/>
            <a:srcRect l="40154" r="15456"/>
            <a:stretch>
              <a:fillRect/>
            </a:stretch>
          </p:blipFill>
          <p:spPr>
            <a:xfrm>
              <a:off x="3746499" y="0"/>
              <a:ext cx="5410201" cy="6858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220" name="图片 3" descr="13.png"/>
            <p:cNvPicPr>
              <a:picLocks noChangeAspect="1"/>
            </p:cNvPicPr>
            <p:nvPr userDrawn="1"/>
          </p:nvPicPr>
          <p:blipFill>
            <a:blip r:embed="rId2"/>
            <a:srcRect l="7414" r="61845"/>
            <a:stretch>
              <a:fillRect/>
            </a:stretch>
          </p:blipFill>
          <p:spPr>
            <a:xfrm>
              <a:off x="0" y="0"/>
              <a:ext cx="3746500" cy="6858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680" y="2331285"/>
            <a:ext cx="4654007" cy="1134027"/>
          </a:xfrm>
        </p:spPr>
        <p:txBody>
          <a:bodyPr>
            <a:noAutofit/>
          </a:bodyPr>
          <a:lstStyle>
            <a:lvl1pPr algn="ctr">
              <a:defRPr sz="32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680" y="3546274"/>
            <a:ext cx="4654007" cy="478793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505" indent="-357505">
              <a:buSzPct val="110000"/>
              <a:buFontTx/>
              <a:buBlip>
                <a:blip r:embed="rId2"/>
              </a:buBlip>
              <a:defRPr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01" y="2461799"/>
            <a:ext cx="6996110" cy="957127"/>
          </a:xfrm>
        </p:spPr>
        <p:txBody>
          <a:bodyPr anchor="b"/>
          <a:lstStyle>
            <a:lvl1pPr>
              <a:defRPr sz="4000" b="0">
                <a:solidFill>
                  <a:schemeClr val="accent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801" y="3611380"/>
            <a:ext cx="6996110" cy="6182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01" y="2461799"/>
            <a:ext cx="6996110" cy="957127"/>
          </a:xfrm>
        </p:spPr>
        <p:txBody>
          <a:bodyPr anchor="b"/>
          <a:lstStyle>
            <a:lvl1pPr>
              <a:defRPr sz="4000" b="0">
                <a:solidFill>
                  <a:schemeClr val="accent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801" y="3611380"/>
            <a:ext cx="6996110" cy="6182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4B4852"/>
              </a:buClr>
              <a:buSzPct val="110000"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76A4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976A4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7"/>
          <p:cNvGrpSpPr/>
          <p:nvPr/>
        </p:nvGrpSpPr>
        <p:grpSpPr>
          <a:xfrm>
            <a:off x="0" y="0"/>
            <a:ext cx="9156700" cy="6858000"/>
            <a:chOff x="0" y="0"/>
            <a:chExt cx="9156700" cy="6858000"/>
          </a:xfrm>
        </p:grpSpPr>
        <p:pic>
          <p:nvPicPr>
            <p:cNvPr id="10243" name="图片 3" descr="13.png"/>
            <p:cNvPicPr>
              <a:picLocks noChangeAspect="1"/>
            </p:cNvPicPr>
            <p:nvPr userDrawn="1"/>
          </p:nvPicPr>
          <p:blipFill>
            <a:blip r:embed="rId2"/>
            <a:srcRect l="40154" r="15456"/>
            <a:stretch>
              <a:fillRect/>
            </a:stretch>
          </p:blipFill>
          <p:spPr>
            <a:xfrm>
              <a:off x="3746499" y="0"/>
              <a:ext cx="5410201" cy="6858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244" name="图片 3" descr="13.png"/>
            <p:cNvPicPr>
              <a:picLocks noChangeAspect="1"/>
            </p:cNvPicPr>
            <p:nvPr userDrawn="1"/>
          </p:nvPicPr>
          <p:blipFill>
            <a:blip r:embed="rId2"/>
            <a:srcRect l="7414" r="61845"/>
            <a:stretch>
              <a:fillRect/>
            </a:stretch>
          </p:blipFill>
          <p:spPr>
            <a:xfrm>
              <a:off x="0" y="0"/>
              <a:ext cx="3746500" cy="6858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680" y="2331285"/>
            <a:ext cx="4654007" cy="1134027"/>
          </a:xfrm>
        </p:spPr>
        <p:txBody>
          <a:bodyPr>
            <a:noAutofit/>
          </a:bodyPr>
          <a:lstStyle>
            <a:lvl1pPr algn="ctr">
              <a:defRPr sz="32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680" y="3546274"/>
            <a:ext cx="4654007" cy="478793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505" indent="-357505">
              <a:buSzPct val="110000"/>
              <a:buFontTx/>
              <a:buBlip>
                <a:blip r:embed="rId2"/>
              </a:buBlip>
              <a:defRPr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01" y="2461799"/>
            <a:ext cx="6996110" cy="957127"/>
          </a:xfrm>
        </p:spPr>
        <p:txBody>
          <a:bodyPr anchor="b"/>
          <a:lstStyle>
            <a:lvl1pPr>
              <a:defRPr sz="4000" b="0">
                <a:solidFill>
                  <a:schemeClr val="accent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801" y="3611380"/>
            <a:ext cx="6996110" cy="6182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4B4852"/>
              </a:buClr>
              <a:buSzPct val="110000"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76A4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976A4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组合 7"/>
          <p:cNvGrpSpPr/>
          <p:nvPr/>
        </p:nvGrpSpPr>
        <p:grpSpPr>
          <a:xfrm>
            <a:off x="0" y="0"/>
            <a:ext cx="9156700" cy="6858000"/>
            <a:chOff x="0" y="0"/>
            <a:chExt cx="9156700" cy="6858000"/>
          </a:xfrm>
        </p:grpSpPr>
        <p:pic>
          <p:nvPicPr>
            <p:cNvPr id="11267" name="图片 3" descr="13.png"/>
            <p:cNvPicPr>
              <a:picLocks noChangeAspect="1"/>
            </p:cNvPicPr>
            <p:nvPr userDrawn="1"/>
          </p:nvPicPr>
          <p:blipFill>
            <a:blip r:embed="rId2"/>
            <a:srcRect l="40154" r="15456"/>
            <a:stretch>
              <a:fillRect/>
            </a:stretch>
          </p:blipFill>
          <p:spPr>
            <a:xfrm>
              <a:off x="3746499" y="0"/>
              <a:ext cx="5410201" cy="6858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68" name="图片 3" descr="13.png"/>
            <p:cNvPicPr>
              <a:picLocks noChangeAspect="1"/>
            </p:cNvPicPr>
            <p:nvPr userDrawn="1"/>
          </p:nvPicPr>
          <p:blipFill>
            <a:blip r:embed="rId2"/>
            <a:srcRect l="7414" r="61845"/>
            <a:stretch>
              <a:fillRect/>
            </a:stretch>
          </p:blipFill>
          <p:spPr>
            <a:xfrm>
              <a:off x="0" y="0"/>
              <a:ext cx="3746500" cy="6858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680" y="2331285"/>
            <a:ext cx="4654007" cy="1134027"/>
          </a:xfrm>
        </p:spPr>
        <p:txBody>
          <a:bodyPr>
            <a:noAutofit/>
          </a:bodyPr>
          <a:lstStyle>
            <a:lvl1pPr algn="ctr">
              <a:defRPr sz="32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680" y="3546274"/>
            <a:ext cx="4654007" cy="478793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505" indent="-357505">
              <a:buSzPct val="110000"/>
              <a:buFontTx/>
              <a:buBlip>
                <a:blip r:embed="rId2"/>
              </a:buBlip>
              <a:defRPr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01" y="2461799"/>
            <a:ext cx="6996110" cy="957127"/>
          </a:xfrm>
        </p:spPr>
        <p:txBody>
          <a:bodyPr anchor="b"/>
          <a:lstStyle>
            <a:lvl1pPr>
              <a:defRPr sz="4000" b="0">
                <a:solidFill>
                  <a:schemeClr val="accent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801" y="3611380"/>
            <a:ext cx="6996110" cy="6182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4B4852"/>
              </a:buClr>
              <a:buSzPct val="110000"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76A4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976A4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7"/>
          <p:cNvGrpSpPr/>
          <p:nvPr/>
        </p:nvGrpSpPr>
        <p:grpSpPr>
          <a:xfrm>
            <a:off x="0" y="0"/>
            <a:ext cx="9156700" cy="6858000"/>
            <a:chOff x="0" y="0"/>
            <a:chExt cx="9156700" cy="6858000"/>
          </a:xfrm>
        </p:grpSpPr>
        <p:pic>
          <p:nvPicPr>
            <p:cNvPr id="12291" name="图片 3" descr="13.png"/>
            <p:cNvPicPr>
              <a:picLocks noChangeAspect="1"/>
            </p:cNvPicPr>
            <p:nvPr userDrawn="1"/>
          </p:nvPicPr>
          <p:blipFill>
            <a:blip r:embed="rId2"/>
            <a:srcRect l="40154" r="15456"/>
            <a:stretch>
              <a:fillRect/>
            </a:stretch>
          </p:blipFill>
          <p:spPr>
            <a:xfrm>
              <a:off x="3746499" y="0"/>
              <a:ext cx="5410201" cy="6858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292" name="图片 3" descr="13.png"/>
            <p:cNvPicPr>
              <a:picLocks noChangeAspect="1"/>
            </p:cNvPicPr>
            <p:nvPr userDrawn="1"/>
          </p:nvPicPr>
          <p:blipFill>
            <a:blip r:embed="rId2"/>
            <a:srcRect l="7414" r="61845"/>
            <a:stretch>
              <a:fillRect/>
            </a:stretch>
          </p:blipFill>
          <p:spPr>
            <a:xfrm>
              <a:off x="0" y="0"/>
              <a:ext cx="3746500" cy="6858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680" y="2331285"/>
            <a:ext cx="4654007" cy="1134027"/>
          </a:xfrm>
        </p:spPr>
        <p:txBody>
          <a:bodyPr>
            <a:noAutofit/>
          </a:bodyPr>
          <a:lstStyle>
            <a:lvl1pPr algn="ctr">
              <a:defRPr sz="32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680" y="3546274"/>
            <a:ext cx="4654007" cy="478793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505" indent="-357505">
              <a:buSzPct val="110000"/>
              <a:buFontTx/>
              <a:buBlip>
                <a:blip r:embed="rId2"/>
              </a:buBlip>
              <a:defRPr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01" y="2461799"/>
            <a:ext cx="6996110" cy="957127"/>
          </a:xfrm>
        </p:spPr>
        <p:txBody>
          <a:bodyPr anchor="b"/>
          <a:lstStyle>
            <a:lvl1pPr>
              <a:defRPr sz="4000" b="0">
                <a:solidFill>
                  <a:schemeClr val="accent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801" y="3611380"/>
            <a:ext cx="6996110" cy="6182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4B4852"/>
              </a:buClr>
              <a:buSzPct val="110000"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76A4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976A4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"/>
          <p:cNvGrpSpPr/>
          <p:nvPr/>
        </p:nvGrpSpPr>
        <p:grpSpPr>
          <a:xfrm>
            <a:off x="0" y="0"/>
            <a:ext cx="9156700" cy="6858000"/>
            <a:chOff x="0" y="0"/>
            <a:chExt cx="9156700" cy="6858000"/>
          </a:xfrm>
        </p:grpSpPr>
        <p:pic>
          <p:nvPicPr>
            <p:cNvPr id="7171" name="图片 3" descr="13.png"/>
            <p:cNvPicPr>
              <a:picLocks noChangeAspect="1"/>
            </p:cNvPicPr>
            <p:nvPr userDrawn="1"/>
          </p:nvPicPr>
          <p:blipFill>
            <a:blip r:embed="rId2"/>
            <a:srcRect l="40154" r="15456"/>
            <a:stretch>
              <a:fillRect/>
            </a:stretch>
          </p:blipFill>
          <p:spPr>
            <a:xfrm>
              <a:off x="3746499" y="0"/>
              <a:ext cx="5410201" cy="6858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2" name="图片 3" descr="13.png"/>
            <p:cNvPicPr>
              <a:picLocks noChangeAspect="1"/>
            </p:cNvPicPr>
            <p:nvPr userDrawn="1"/>
          </p:nvPicPr>
          <p:blipFill>
            <a:blip r:embed="rId2"/>
            <a:srcRect l="7414" r="61845"/>
            <a:stretch>
              <a:fillRect/>
            </a:stretch>
          </p:blipFill>
          <p:spPr>
            <a:xfrm>
              <a:off x="0" y="0"/>
              <a:ext cx="3746500" cy="6858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680" y="2331285"/>
            <a:ext cx="4654007" cy="1134027"/>
          </a:xfrm>
        </p:spPr>
        <p:txBody>
          <a:bodyPr>
            <a:noAutofit/>
          </a:bodyPr>
          <a:lstStyle>
            <a:lvl1pPr algn="ctr">
              <a:defRPr sz="32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680" y="3546274"/>
            <a:ext cx="4654007" cy="478793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505" indent="-357505">
              <a:buSzPct val="110000"/>
              <a:buFontTx/>
              <a:buBlip>
                <a:blip r:embed="rId2"/>
              </a:buBlip>
              <a:defRPr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01" y="2461799"/>
            <a:ext cx="6996110" cy="957127"/>
          </a:xfrm>
        </p:spPr>
        <p:txBody>
          <a:bodyPr anchor="b"/>
          <a:lstStyle>
            <a:lvl1pPr>
              <a:defRPr sz="4000" b="0">
                <a:solidFill>
                  <a:schemeClr val="accent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801" y="3611380"/>
            <a:ext cx="6996110" cy="6182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4B4852"/>
              </a:buClr>
              <a:buSzPct val="110000"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76A4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976A4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"/>
          <p:cNvGrpSpPr/>
          <p:nvPr/>
        </p:nvGrpSpPr>
        <p:grpSpPr>
          <a:xfrm>
            <a:off x="0" y="0"/>
            <a:ext cx="9156700" cy="6858000"/>
            <a:chOff x="0" y="0"/>
            <a:chExt cx="9156700" cy="6858000"/>
          </a:xfrm>
        </p:grpSpPr>
        <p:pic>
          <p:nvPicPr>
            <p:cNvPr id="7171" name="图片 3" descr="13.png"/>
            <p:cNvPicPr>
              <a:picLocks noChangeAspect="1"/>
            </p:cNvPicPr>
            <p:nvPr userDrawn="1"/>
          </p:nvPicPr>
          <p:blipFill>
            <a:blip r:embed="rId2"/>
            <a:srcRect l="40154" r="15456"/>
            <a:stretch>
              <a:fillRect/>
            </a:stretch>
          </p:blipFill>
          <p:spPr>
            <a:xfrm>
              <a:off x="3746499" y="0"/>
              <a:ext cx="5410201" cy="6858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2" name="图片 3" descr="13.png"/>
            <p:cNvPicPr>
              <a:picLocks noChangeAspect="1"/>
            </p:cNvPicPr>
            <p:nvPr userDrawn="1"/>
          </p:nvPicPr>
          <p:blipFill>
            <a:blip r:embed="rId2"/>
            <a:srcRect l="7414" r="61845"/>
            <a:stretch>
              <a:fillRect/>
            </a:stretch>
          </p:blipFill>
          <p:spPr>
            <a:xfrm>
              <a:off x="0" y="0"/>
              <a:ext cx="3746500" cy="6858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680" y="2331285"/>
            <a:ext cx="4654007" cy="1134027"/>
          </a:xfrm>
        </p:spPr>
        <p:txBody>
          <a:bodyPr>
            <a:noAutofit/>
          </a:bodyPr>
          <a:lstStyle>
            <a:lvl1pPr algn="ctr">
              <a:defRPr sz="32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680" y="3546274"/>
            <a:ext cx="4654007" cy="478793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505" indent="-357505">
              <a:buSzPct val="110000"/>
              <a:buFontTx/>
              <a:buBlip>
                <a:blip r:embed="rId2"/>
              </a:buBlip>
              <a:defRPr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01" y="2461799"/>
            <a:ext cx="6996110" cy="957127"/>
          </a:xfrm>
        </p:spPr>
        <p:txBody>
          <a:bodyPr anchor="b"/>
          <a:lstStyle>
            <a:lvl1pPr>
              <a:defRPr sz="4000" b="0">
                <a:solidFill>
                  <a:schemeClr val="accent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801" y="3611380"/>
            <a:ext cx="6996110" cy="6182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4B4852"/>
              </a:buClr>
              <a:buSzPct val="110000"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76A4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976A4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7"/>
          <p:cNvGrpSpPr/>
          <p:nvPr/>
        </p:nvGrpSpPr>
        <p:grpSpPr>
          <a:xfrm>
            <a:off x="0" y="0"/>
            <a:ext cx="9156700" cy="6858000"/>
            <a:chOff x="0" y="0"/>
            <a:chExt cx="9156700" cy="6858000"/>
          </a:xfrm>
        </p:grpSpPr>
        <p:pic>
          <p:nvPicPr>
            <p:cNvPr id="7171" name="图片 3" descr="13.png"/>
            <p:cNvPicPr>
              <a:picLocks noChangeAspect="1"/>
            </p:cNvPicPr>
            <p:nvPr userDrawn="1"/>
          </p:nvPicPr>
          <p:blipFill>
            <a:blip r:embed="rId2"/>
            <a:srcRect l="40154" r="15456"/>
            <a:stretch>
              <a:fillRect/>
            </a:stretch>
          </p:blipFill>
          <p:spPr>
            <a:xfrm>
              <a:off x="3746499" y="0"/>
              <a:ext cx="5410201" cy="6858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172" name="图片 3" descr="13.png"/>
            <p:cNvPicPr>
              <a:picLocks noChangeAspect="1"/>
            </p:cNvPicPr>
            <p:nvPr userDrawn="1"/>
          </p:nvPicPr>
          <p:blipFill>
            <a:blip r:embed="rId2"/>
            <a:srcRect l="7414" r="61845"/>
            <a:stretch>
              <a:fillRect/>
            </a:stretch>
          </p:blipFill>
          <p:spPr>
            <a:xfrm>
              <a:off x="0" y="0"/>
              <a:ext cx="3746500" cy="6858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9680" y="2331285"/>
            <a:ext cx="4654007" cy="1134027"/>
          </a:xfrm>
        </p:spPr>
        <p:txBody>
          <a:bodyPr>
            <a:noAutofit/>
          </a:bodyPr>
          <a:lstStyle>
            <a:lvl1pPr algn="ctr">
              <a:defRPr sz="32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9680" y="3546274"/>
            <a:ext cx="4654007" cy="478793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4B4852"/>
              </a:buClr>
              <a:buSzPct val="110000"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76A4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976A4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505" indent="-357505">
              <a:buSzPct val="110000"/>
              <a:buFontTx/>
              <a:buBlip>
                <a:blip r:embed="rId2"/>
              </a:buBlip>
              <a:defRPr/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801" y="2461799"/>
            <a:ext cx="6996110" cy="957127"/>
          </a:xfrm>
        </p:spPr>
        <p:txBody>
          <a:bodyPr anchor="b"/>
          <a:lstStyle>
            <a:lvl1pPr>
              <a:defRPr sz="4000" b="0">
                <a:solidFill>
                  <a:schemeClr val="accent2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801" y="3611380"/>
            <a:ext cx="6996110" cy="6182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>
                <a:srgbClr val="4B4852"/>
              </a:buClr>
              <a:buSzPct val="110000"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976A4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976A4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4" Type="http://schemas.openxmlformats.org/officeDocument/2006/relationships/theme" Target="../theme/theme5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6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4" Type="http://schemas.openxmlformats.org/officeDocument/2006/relationships/theme" Target="../theme/theme7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4" Type="http://schemas.openxmlformats.org/officeDocument/2006/relationships/theme" Target="../theme/theme8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4" Type="http://schemas.openxmlformats.org/officeDocument/2006/relationships/theme" Target="../theme/theme9.xml"/><Relationship Id="rId13" Type="http://schemas.openxmlformats.org/officeDocument/2006/relationships/image" Target="../media/image2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3" descr="11.png"/>
          <p:cNvPicPr>
            <a:picLocks noChangeAspect="1"/>
          </p:cNvPicPr>
          <p:nvPr/>
        </p:nvPicPr>
        <p:blipFill>
          <a:blip r:embed="rId12"/>
          <a:srcRect l="12817" t="185" r="12286" b="-185"/>
          <a:stretch>
            <a:fillRect/>
          </a:stretch>
        </p:blipFill>
        <p:spPr>
          <a:xfrm>
            <a:off x="3175" y="0"/>
            <a:ext cx="9140825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030" name="Text Placeholder 2"/>
          <p:cNvSpPr>
            <a:spLocks noGrp="1"/>
          </p:cNvSpPr>
          <p:nvPr>
            <p:ph type="body"/>
          </p:nvPr>
        </p:nvSpPr>
        <p:spPr>
          <a:xfrm>
            <a:off x="531813" y="1390650"/>
            <a:ext cx="8154987" cy="504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5750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57505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>
          <a:xfrm>
            <a:off x="531813" y="438150"/>
            <a:ext cx="8080375" cy="6810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9pPr>
    </p:titleStyle>
    <p:bodyStyle>
      <a:lvl1pPr marL="357505" indent="-357505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rgbClr val="4B4852"/>
        </a:buClr>
        <a:buSzPct val="110000"/>
        <a:buBlip>
          <a:blip r:embed="rId13"/>
        </a:buBlip>
        <a:defRPr sz="2000" kern="1200">
          <a:solidFill>
            <a:srgbClr val="976A4F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3" descr="11.png"/>
          <p:cNvPicPr>
            <a:picLocks noChangeAspect="1"/>
          </p:cNvPicPr>
          <p:nvPr/>
        </p:nvPicPr>
        <p:blipFill>
          <a:blip r:embed="rId12"/>
          <a:srcRect l="12817" t="185" r="12286" b="-185"/>
          <a:stretch>
            <a:fillRect/>
          </a:stretch>
        </p:blipFill>
        <p:spPr>
          <a:xfrm>
            <a:off x="3175" y="0"/>
            <a:ext cx="9140825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2054" name="Text Placeholder 2"/>
          <p:cNvSpPr>
            <a:spLocks noGrp="1"/>
          </p:cNvSpPr>
          <p:nvPr>
            <p:ph type="body"/>
          </p:nvPr>
        </p:nvSpPr>
        <p:spPr>
          <a:xfrm>
            <a:off x="531813" y="1390650"/>
            <a:ext cx="8154987" cy="504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5750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57505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055" name="Title Placeholder 1"/>
          <p:cNvSpPr>
            <a:spLocks noGrp="1"/>
          </p:cNvSpPr>
          <p:nvPr>
            <p:ph type="title"/>
          </p:nvPr>
        </p:nvSpPr>
        <p:spPr>
          <a:xfrm>
            <a:off x="531813" y="438150"/>
            <a:ext cx="8080375" cy="6810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9pPr>
    </p:titleStyle>
    <p:bodyStyle>
      <a:lvl1pPr marL="357505" indent="-357505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rgbClr val="4B4852"/>
        </a:buClr>
        <a:buSzPct val="110000"/>
        <a:buBlip>
          <a:blip r:embed="rId13"/>
        </a:buBlip>
        <a:defRPr sz="2000" kern="1200">
          <a:solidFill>
            <a:srgbClr val="976A4F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3" descr="11.png"/>
          <p:cNvPicPr>
            <a:picLocks noChangeAspect="1"/>
          </p:cNvPicPr>
          <p:nvPr/>
        </p:nvPicPr>
        <p:blipFill>
          <a:blip r:embed="rId12"/>
          <a:srcRect l="12817" t="185" r="12286" b="-185"/>
          <a:stretch>
            <a:fillRect/>
          </a:stretch>
        </p:blipFill>
        <p:spPr>
          <a:xfrm>
            <a:off x="3175" y="0"/>
            <a:ext cx="9140825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3078" name="Text Placeholder 2"/>
          <p:cNvSpPr>
            <a:spLocks noGrp="1"/>
          </p:cNvSpPr>
          <p:nvPr>
            <p:ph type="body"/>
          </p:nvPr>
        </p:nvSpPr>
        <p:spPr>
          <a:xfrm>
            <a:off x="531813" y="1390650"/>
            <a:ext cx="8154987" cy="504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5750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57505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3079" name="Title Placeholder 1"/>
          <p:cNvSpPr>
            <a:spLocks noGrp="1"/>
          </p:cNvSpPr>
          <p:nvPr>
            <p:ph type="title"/>
          </p:nvPr>
        </p:nvSpPr>
        <p:spPr>
          <a:xfrm>
            <a:off x="531813" y="438150"/>
            <a:ext cx="8080375" cy="6810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9pPr>
    </p:titleStyle>
    <p:bodyStyle>
      <a:lvl1pPr marL="357505" indent="-357505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rgbClr val="4B4852"/>
        </a:buClr>
        <a:buSzPct val="110000"/>
        <a:buBlip>
          <a:blip r:embed="rId13"/>
        </a:buBlip>
        <a:defRPr sz="2000" kern="1200">
          <a:solidFill>
            <a:srgbClr val="976A4F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3" descr="11.png"/>
          <p:cNvPicPr>
            <a:picLocks noChangeAspect="1"/>
          </p:cNvPicPr>
          <p:nvPr/>
        </p:nvPicPr>
        <p:blipFill>
          <a:blip r:embed="rId12"/>
          <a:srcRect l="12817" t="185" r="12286" b="-185"/>
          <a:stretch>
            <a:fillRect/>
          </a:stretch>
        </p:blipFill>
        <p:spPr>
          <a:xfrm>
            <a:off x="3175" y="0"/>
            <a:ext cx="9140825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4102" name="Text Placeholder 2"/>
          <p:cNvSpPr>
            <a:spLocks noGrp="1"/>
          </p:cNvSpPr>
          <p:nvPr>
            <p:ph type="body"/>
          </p:nvPr>
        </p:nvSpPr>
        <p:spPr>
          <a:xfrm>
            <a:off x="531813" y="1390650"/>
            <a:ext cx="8154987" cy="504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5750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57505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4103" name="Title Placeholder 1"/>
          <p:cNvSpPr>
            <a:spLocks noGrp="1"/>
          </p:cNvSpPr>
          <p:nvPr>
            <p:ph type="title"/>
          </p:nvPr>
        </p:nvSpPr>
        <p:spPr>
          <a:xfrm>
            <a:off x="531813" y="438150"/>
            <a:ext cx="8080375" cy="6810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9pPr>
    </p:titleStyle>
    <p:bodyStyle>
      <a:lvl1pPr marL="357505" indent="-357505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rgbClr val="4B4852"/>
        </a:buClr>
        <a:buSzPct val="110000"/>
        <a:buBlip>
          <a:blip r:embed="rId13"/>
        </a:buBlip>
        <a:defRPr sz="2000" kern="1200">
          <a:solidFill>
            <a:srgbClr val="976A4F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22" name="图片 3" descr="11.png"/>
          <p:cNvPicPr>
            <a:picLocks noChangeAspect="1"/>
          </p:cNvPicPr>
          <p:nvPr/>
        </p:nvPicPr>
        <p:blipFill>
          <a:blip r:embed="rId12"/>
          <a:srcRect l="12817" t="185" r="12286" b="-185"/>
          <a:stretch>
            <a:fillRect/>
          </a:stretch>
        </p:blipFill>
        <p:spPr>
          <a:xfrm>
            <a:off x="3175" y="0"/>
            <a:ext cx="9140825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5126" name="Text Placeholder 2"/>
          <p:cNvSpPr>
            <a:spLocks noGrp="1"/>
          </p:cNvSpPr>
          <p:nvPr>
            <p:ph type="body"/>
          </p:nvPr>
        </p:nvSpPr>
        <p:spPr>
          <a:xfrm>
            <a:off x="531813" y="1390650"/>
            <a:ext cx="8154987" cy="504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5750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57505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5127" name="Title Placeholder 1"/>
          <p:cNvSpPr>
            <a:spLocks noGrp="1"/>
          </p:cNvSpPr>
          <p:nvPr>
            <p:ph type="title"/>
          </p:nvPr>
        </p:nvSpPr>
        <p:spPr>
          <a:xfrm>
            <a:off x="531813" y="438150"/>
            <a:ext cx="8080375" cy="6810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9pPr>
    </p:titleStyle>
    <p:bodyStyle>
      <a:lvl1pPr marL="357505" indent="-357505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rgbClr val="4B4852"/>
        </a:buClr>
        <a:buSzPct val="110000"/>
        <a:buBlip>
          <a:blip r:embed="rId13"/>
        </a:buBlip>
        <a:defRPr sz="2000" kern="1200">
          <a:solidFill>
            <a:srgbClr val="976A4F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146" name="图片 3" descr="11.png"/>
          <p:cNvPicPr>
            <a:picLocks noChangeAspect="1"/>
          </p:cNvPicPr>
          <p:nvPr/>
        </p:nvPicPr>
        <p:blipFill>
          <a:blip r:embed="rId12"/>
          <a:srcRect l="12817" t="185" r="12286" b="-185"/>
          <a:stretch>
            <a:fillRect/>
          </a:stretch>
        </p:blipFill>
        <p:spPr>
          <a:xfrm>
            <a:off x="3175" y="0"/>
            <a:ext cx="9140825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150" name="Text Placeholder 2"/>
          <p:cNvSpPr>
            <a:spLocks noGrp="1"/>
          </p:cNvSpPr>
          <p:nvPr>
            <p:ph type="body"/>
          </p:nvPr>
        </p:nvSpPr>
        <p:spPr>
          <a:xfrm>
            <a:off x="531813" y="1390650"/>
            <a:ext cx="8154987" cy="504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5750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57505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6151" name="Title Placeholder 1"/>
          <p:cNvSpPr>
            <a:spLocks noGrp="1"/>
          </p:cNvSpPr>
          <p:nvPr>
            <p:ph type="title"/>
          </p:nvPr>
        </p:nvSpPr>
        <p:spPr>
          <a:xfrm>
            <a:off x="531813" y="438150"/>
            <a:ext cx="8080375" cy="6810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9pPr>
    </p:titleStyle>
    <p:bodyStyle>
      <a:lvl1pPr marL="357505" indent="-357505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rgbClr val="4B4852"/>
        </a:buClr>
        <a:buSzPct val="110000"/>
        <a:buBlip>
          <a:blip r:embed="rId13"/>
        </a:buBlip>
        <a:defRPr sz="2000" kern="1200">
          <a:solidFill>
            <a:srgbClr val="976A4F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3" descr="11.png"/>
          <p:cNvPicPr>
            <a:picLocks noChangeAspect="1"/>
          </p:cNvPicPr>
          <p:nvPr/>
        </p:nvPicPr>
        <p:blipFill>
          <a:blip r:embed="rId12"/>
          <a:srcRect l="12817" t="185" r="12286" b="-185"/>
          <a:stretch>
            <a:fillRect/>
          </a:stretch>
        </p:blipFill>
        <p:spPr>
          <a:xfrm>
            <a:off x="3175" y="0"/>
            <a:ext cx="9140825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030" name="Text Placeholder 2"/>
          <p:cNvSpPr>
            <a:spLocks noGrp="1"/>
          </p:cNvSpPr>
          <p:nvPr>
            <p:ph type="body"/>
          </p:nvPr>
        </p:nvSpPr>
        <p:spPr>
          <a:xfrm>
            <a:off x="531813" y="1390650"/>
            <a:ext cx="8154987" cy="504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5750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57505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>
          <a:xfrm>
            <a:off x="531813" y="438150"/>
            <a:ext cx="8080375" cy="6810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9pPr>
    </p:titleStyle>
    <p:bodyStyle>
      <a:lvl1pPr marL="357505" indent="-357505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rgbClr val="4B4852"/>
        </a:buClr>
        <a:buSzPct val="110000"/>
        <a:buBlip>
          <a:blip r:embed="rId13"/>
        </a:buBlip>
        <a:defRPr sz="2000" kern="1200">
          <a:solidFill>
            <a:srgbClr val="976A4F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3" descr="11.png"/>
          <p:cNvPicPr>
            <a:picLocks noChangeAspect="1"/>
          </p:cNvPicPr>
          <p:nvPr/>
        </p:nvPicPr>
        <p:blipFill>
          <a:blip r:embed="rId12"/>
          <a:srcRect l="12817" t="185" r="12286" b="-185"/>
          <a:stretch>
            <a:fillRect/>
          </a:stretch>
        </p:blipFill>
        <p:spPr>
          <a:xfrm>
            <a:off x="3175" y="0"/>
            <a:ext cx="9140825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030" name="Text Placeholder 2"/>
          <p:cNvSpPr>
            <a:spLocks noGrp="1"/>
          </p:cNvSpPr>
          <p:nvPr>
            <p:ph type="body"/>
          </p:nvPr>
        </p:nvSpPr>
        <p:spPr>
          <a:xfrm>
            <a:off x="531813" y="1390650"/>
            <a:ext cx="8154987" cy="504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5750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57505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>
          <a:xfrm>
            <a:off x="531813" y="438150"/>
            <a:ext cx="8080375" cy="6810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9pPr>
    </p:titleStyle>
    <p:bodyStyle>
      <a:lvl1pPr marL="357505" indent="-357505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rgbClr val="4B4852"/>
        </a:buClr>
        <a:buSzPct val="110000"/>
        <a:buBlip>
          <a:blip r:embed="rId13"/>
        </a:buBlip>
        <a:defRPr sz="2000" kern="1200">
          <a:solidFill>
            <a:srgbClr val="976A4F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3" descr="11.png"/>
          <p:cNvPicPr>
            <a:picLocks noChangeAspect="1"/>
          </p:cNvPicPr>
          <p:nvPr/>
        </p:nvPicPr>
        <p:blipFill>
          <a:blip r:embed="rId12"/>
          <a:srcRect l="12817" t="185" r="12286" b="-185"/>
          <a:stretch>
            <a:fillRect/>
          </a:stretch>
        </p:blipFill>
        <p:spPr>
          <a:xfrm>
            <a:off x="3175" y="0"/>
            <a:ext cx="9140825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fontAlgn="base"/>
            <a:fld id="{BB962C8B-B14F-4D97-AF65-F5344CB8AC3E}" type="datetimeFigureOut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  <a:cs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ctr" fontAlgn="base"/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fontAlgn="base"/>
            <a:fld id="{9A0DB2DC-4C9A-4742-B13C-FB6460FD3503}" type="slidenum">
              <a:rPr lang="zh-CN" altLang="en-US" sz="1200" strike="noStrike" noProof="1" dirty="0">
                <a:solidFill>
                  <a:srgbClr val="A6A6A6"/>
                </a:solidFill>
                <a:latin typeface="Calibri" panose="020F0502020204030204" pitchFamily="34" charset="0"/>
                <a:ea typeface="幼圆" panose="02010509060101010101" pitchFamily="49" charset="-122"/>
                <a:cs typeface="+mn-ea"/>
              </a:rPr>
            </a:fld>
            <a:endParaRPr lang="zh-CN" altLang="en-US" sz="1200" strike="noStrike" noProof="1" dirty="0">
              <a:solidFill>
                <a:srgbClr val="A6A6A6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030" name="Text Placeholder 2"/>
          <p:cNvSpPr>
            <a:spLocks noGrp="1"/>
          </p:cNvSpPr>
          <p:nvPr>
            <p:ph type="body"/>
          </p:nvPr>
        </p:nvSpPr>
        <p:spPr>
          <a:xfrm>
            <a:off x="531813" y="1390650"/>
            <a:ext cx="8154987" cy="5041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57505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57505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>
          <a:xfrm>
            <a:off x="531813" y="438150"/>
            <a:ext cx="8080375" cy="6810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Algerian" panose="04020705040A02060702" pitchFamily="82" charset="0"/>
          <a:ea typeface="华文新魏" panose="02010800040101010101" pitchFamily="2" charset="-122"/>
        </a:defRPr>
      </a:lvl9pPr>
    </p:titleStyle>
    <p:bodyStyle>
      <a:lvl1pPr marL="357505" indent="-357505" algn="l" rtl="0" eaLnBrk="0" fontAlgn="base" hangingPunct="0">
        <a:lnSpc>
          <a:spcPct val="90000"/>
        </a:lnSpc>
        <a:spcBef>
          <a:spcPts val="1800"/>
        </a:spcBef>
        <a:spcAft>
          <a:spcPct val="0"/>
        </a:spcAft>
        <a:buClr>
          <a:srgbClr val="4B4852"/>
        </a:buClr>
        <a:buSzPct val="110000"/>
        <a:buBlip>
          <a:blip r:embed="rId13"/>
        </a:buBlip>
        <a:defRPr sz="2000" kern="1200">
          <a:solidFill>
            <a:srgbClr val="976A4F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58369"/>
          <p:cNvSpPr>
            <a:spLocks noGrp="1"/>
          </p:cNvSpPr>
          <p:nvPr>
            <p:ph type="ctrTitle"/>
          </p:nvPr>
        </p:nvSpPr>
        <p:spPr>
          <a:xfrm>
            <a:off x="476250" y="3184525"/>
            <a:ext cx="7981950" cy="1600200"/>
          </a:xfrm>
        </p:spPr>
        <p:txBody>
          <a:bodyPr anchor="ctr">
            <a:noAutofit/>
          </a:bodyPr>
          <a:p>
            <a:pPr algn="l" fontAlgn="base"/>
            <a:r>
              <a:rPr lang="zh-CN" altLang="en-US" sz="8800" strike="noStrike" kern="1200" noProof="1" dirty="0">
                <a:solidFill>
                  <a:schemeClr val="tx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文学文化常识</a:t>
            </a:r>
            <a:br>
              <a:rPr lang="zh-CN" altLang="en-US" sz="8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br>
              <a:rPr lang="zh-CN" altLang="en-US" sz="88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8800" strike="noStrike" kern="1200" noProof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zh-CN" altLang="en-US" sz="4000" strike="noStrike" kern="1200" noProof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南宁市第十八中学 梁琼</a:t>
            </a:r>
            <a:endParaRPr lang="zh-CN" altLang="en-US" sz="4000" strike="noStrike" kern="1200" noProof="1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文本框 1"/>
          <p:cNvSpPr txBox="1"/>
          <p:nvPr/>
        </p:nvSpPr>
        <p:spPr>
          <a:xfrm>
            <a:off x="655638" y="942975"/>
            <a:ext cx="4132262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>
                <a:solidFill>
                  <a:srgbClr val="1F2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中考复习专题</a:t>
            </a:r>
            <a:endParaRPr lang="zh-CN" altLang="en-US" sz="4000">
              <a:solidFill>
                <a:srgbClr val="1F2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0" name="Rectangle 4"/>
          <p:cNvSpPr>
            <a:spLocks noGrp="1"/>
          </p:cNvSpPr>
          <p:nvPr>
            <p:ph type="title"/>
          </p:nvPr>
        </p:nvSpPr>
        <p:spPr>
          <a:xfrm>
            <a:off x="12700" y="1279525"/>
            <a:ext cx="8986838" cy="4270375"/>
          </a:xfrm>
        </p:spPr>
        <p:txBody>
          <a:bodyPr wrap="square" lIns="91440" tIns="45720" rIns="91440" bIns="45720" anchor="ctr"/>
          <a:p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7.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下列关于文学文化常识的表述有误的一项是</a:t>
            </a:r>
            <a:b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（     ）</a:t>
            </a:r>
            <a:r>
              <a:rPr lang="zh-CN" altLang="en-US" sz="2400" b="0">
                <a:solidFill>
                  <a:srgbClr val="0000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400" b="0">
                <a:solidFill>
                  <a:srgbClr val="000000"/>
                </a:solidFill>
                <a:latin typeface="华文新魏" panose="02010800040101010101" pitchFamily="2" charset="-122"/>
              </a:rPr>
              <a:t>2017</a:t>
            </a:r>
            <a:r>
              <a:rPr lang="zh-CN" altLang="en-US" sz="2400" b="0">
                <a:solidFill>
                  <a:srgbClr val="000000"/>
                </a:solidFill>
                <a:latin typeface="华文新魏" panose="02010800040101010101" pitchFamily="2" charset="-122"/>
              </a:rPr>
              <a:t>年广西北部湾经济区四市同城中考）</a:t>
            </a:r>
            <a:b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   </a:t>
            </a:r>
            <a:r>
              <a:rPr lang="en-US" altLang="zh-CN" sz="3200">
                <a:solidFill>
                  <a:srgbClr val="FF0000"/>
                </a:solidFill>
                <a:latin typeface="华文新魏" panose="02010800040101010101" pitchFamily="2" charset="-122"/>
              </a:rPr>
              <a:t>A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.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泰戈尔是印度文学家，曾获得诺贝尔文学奖，主要诗集有《新月集》《飞鸟集》等。</a:t>
            </a:r>
            <a:b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   </a:t>
            </a:r>
            <a:r>
              <a:rPr lang="en-US" altLang="zh-CN" sz="3200">
                <a:solidFill>
                  <a:srgbClr val="FF0000"/>
                </a:solidFill>
                <a:latin typeface="华文新魏" panose="02010800040101010101" pitchFamily="2" charset="-122"/>
              </a:rPr>
              <a:t>B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.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马致远的《天净沙 秋思》是被誉为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秋思之祖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的小令。小令，一般只有一个曲牌。</a:t>
            </a:r>
            <a:b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   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C.“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万钟于我何加焉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一食或尽粟一石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中的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钟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石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都是古代的容器，也作容量单位。</a:t>
            </a:r>
            <a:b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   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D.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我国的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二十四节气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已被列入联合国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非遗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名录，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端午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是其中的一个节气。</a:t>
            </a:r>
            <a:endParaRPr lang="zh-CN" altLang="en-US" sz="3200">
              <a:solidFill>
                <a:srgbClr val="0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23554" name="文本框 5"/>
          <p:cNvSpPr txBox="1"/>
          <p:nvPr/>
        </p:nvSpPr>
        <p:spPr>
          <a:xfrm>
            <a:off x="280988" y="142875"/>
            <a:ext cx="6369050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探究</a:t>
            </a:r>
            <a:endParaRPr lang="zh-CN" altLang="en-US" sz="400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863" y="1279525"/>
            <a:ext cx="32543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endParaRPr lang="en-US" altLang="zh-CN" sz="3200" b="1">
              <a:solidFill>
                <a:srgbClr val="FF0000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6"/>
          <p:cNvSpPr txBox="1"/>
          <p:nvPr/>
        </p:nvSpPr>
        <p:spPr>
          <a:xfrm flipH="1">
            <a:off x="-57150" y="-439737"/>
            <a:ext cx="9201150" cy="738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7.</a:t>
            </a:r>
            <a:r>
              <a:rPr lang="zh-CN" altLang="zh-CN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下列关于文化文学常识的表述有误的一项是（      ）</a:t>
            </a:r>
            <a:r>
              <a:rPr lang="zh-CN" altLang="zh-CN" sz="1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1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年南宁一模）</a:t>
            </a:r>
            <a:endParaRPr lang="zh-CN" altLang="en-US" sz="16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柳宗元、欧阳修、苏轼均属于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唐宋八大家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，他们的作品我们学过的有《小石潭记》《醉翁亭记》《记承天寺夜游》等。</a:t>
            </a:r>
            <a:endParaRPr lang="zh-CN" altLang="en-US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《行路难》《望岳》的作者分别是被誉为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诗仙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的李白和被誉为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诗圣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的杜甫，李白、杜甫被后人合称为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李杜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 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zh-CN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C. 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我国古代有一些特殊称谓，如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垂髫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指代儿童，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布衣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指代平民，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夫子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指代老师，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令尊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指代对方的父亲。</a:t>
            </a:r>
            <a:endParaRPr lang="zh-CN" altLang="en-US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D. 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清明时节雨纷纷，路上行人欲断魂。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清明节是我国民间传统节日，其习俗有吃寒食、扫墓、插柳、踏青、登高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……</a:t>
            </a:r>
            <a:endParaRPr lang="en-US" altLang="zh-CN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578" name="Text Box 13"/>
          <p:cNvSpPr txBox="1"/>
          <p:nvPr/>
        </p:nvSpPr>
        <p:spPr>
          <a:xfrm>
            <a:off x="755650" y="333375"/>
            <a:ext cx="5465763" cy="700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000" b="1">
                <a:solidFill>
                  <a:srgbClr val="FB0F0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</a:t>
            </a:r>
            <a:endParaRPr lang="en-US" altLang="zh-CN" sz="4000" b="1">
              <a:solidFill>
                <a:srgbClr val="FB0F0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4579" name="文本框 8204"/>
          <p:cNvSpPr txBox="1"/>
          <p:nvPr/>
        </p:nvSpPr>
        <p:spPr>
          <a:xfrm>
            <a:off x="320675" y="265113"/>
            <a:ext cx="63373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endParaRPr lang="zh-CN" altLang="en-US" sz="4400" b="1" dirty="0">
              <a:solidFill>
                <a:srgbClr val="3503E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3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charRg st="34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6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0">
                                            <p:txEl>
                                              <p:charRg st="68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126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0">
                                            <p:txEl>
                                              <p:charRg st="126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164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0">
                                            <p:txEl>
                                              <p:charRg st="164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sz="5400" dirty="0">
                <a:solidFill>
                  <a:srgbClr val="7030A0"/>
                </a:solidFill>
              </a:rPr>
              <a:t>3.  </a:t>
            </a:r>
            <a:r>
              <a:rPr lang="zh-CN" altLang="en-US" sz="5400" dirty="0">
                <a:solidFill>
                  <a:srgbClr val="7030A0"/>
                </a:solidFill>
              </a:rPr>
              <a:t>识记知识</a:t>
            </a:r>
            <a:endParaRPr lang="zh-CN" altLang="en-US" sz="5400" dirty="0">
              <a:solidFill>
                <a:srgbClr val="7030A0"/>
              </a:solidFill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531813" y="1390650"/>
            <a:ext cx="8474075" cy="4125913"/>
          </a:xfrm>
        </p:spPr>
        <p:txBody>
          <a:bodyPr wrap="square" lIns="91440" tIns="45720" rIns="91440" bIns="45720" anchor="t"/>
          <a:p>
            <a:pPr eaLnBrk="1" hangingPunct="1">
              <a:buSzPct val="110000"/>
            </a:pPr>
            <a:endParaRPr lang="zh-CN" altLang="en-US" sz="3200" b="1" kern="1200" dirty="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  <a:sym typeface="幼圆" panose="02010509060101010101" pitchFamily="49" charset="-122"/>
            </a:endParaRPr>
          </a:p>
          <a:p>
            <a:pPr eaLnBrk="1" hangingPunct="1">
              <a:buSzPct val="110000"/>
            </a:pPr>
            <a:r>
              <a:rPr lang="zh-CN" altLang="en-US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lang="en-US" altLang="zh-CN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</a:t>
            </a:r>
            <a:r>
              <a:rPr lang="zh-CN" altLang="en-US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lang="en-US" altLang="zh-CN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</a:t>
            </a:r>
            <a:r>
              <a:rPr lang="zh-CN" altLang="en-US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文学常识</a:t>
            </a:r>
            <a:endParaRPr lang="zh-CN" altLang="en-US" sz="5400" b="1" kern="1200" dirty="0">
              <a:solidFill>
                <a:srgbClr val="7C050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eaLnBrk="1" hangingPunct="1">
              <a:buSzPct val="110000"/>
            </a:pPr>
            <a:r>
              <a:rPr lang="zh-CN" altLang="en-US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lang="en-US" altLang="zh-CN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lang="zh-CN" altLang="en-US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lang="en-US" altLang="zh-CN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</a:t>
            </a:r>
            <a:r>
              <a:rPr lang="zh-CN" altLang="en-US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文化常识</a:t>
            </a:r>
            <a:endParaRPr lang="zh-CN" altLang="en-US" sz="5400" b="1" kern="1200" dirty="0">
              <a:solidFill>
                <a:srgbClr val="7C050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2"/>
          <p:cNvSpPr>
            <a:spLocks noGrp="1"/>
          </p:cNvSpPr>
          <p:nvPr>
            <p:ph idx="4294967295"/>
          </p:nvPr>
        </p:nvSpPr>
        <p:spPr>
          <a:xfrm>
            <a:off x="0" y="692150"/>
            <a:ext cx="9104313" cy="5041900"/>
          </a:xfrm>
        </p:spPr>
        <p:txBody>
          <a:bodyPr wrap="square" lIns="91440" tIns="45720" rIns="91440" bIns="45720" anchor="t"/>
          <a:p>
            <a:pPr fontAlgn="base">
              <a:spcBef>
                <a:spcPct val="50000"/>
              </a:spcBef>
            </a:pPr>
            <a:r>
              <a:rPr lang="en-US" altLang="zh-CN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、我国第一部诗歌总集</a:t>
            </a:r>
            <a:r>
              <a:rPr lang="en-US" altLang="zh-CN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《          </a:t>
            </a:r>
            <a:r>
              <a:rPr lang="en-US" altLang="zh-CN" sz="3200" b="1" strike="noStrike" noProof="1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》</a:t>
            </a:r>
            <a:endParaRPr lang="en-US" altLang="zh-CN" sz="3200" b="1" strike="noStrike" noProof="1">
              <a:solidFill>
                <a:srgbClr val="7C050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fontAlgn="base">
              <a:spcBef>
                <a:spcPct val="50000"/>
              </a:spcBef>
            </a:pPr>
            <a:r>
              <a:rPr lang="en-US" altLang="zh-CN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、被鲁迅称赞为“史家之绝唱，无韵之离骚”的作品是</a:t>
            </a:r>
            <a:r>
              <a:rPr lang="en-US" altLang="zh-CN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《         》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。我国第一部纪传体通史。</a:t>
            </a:r>
            <a:endParaRPr lang="zh-CN" altLang="en-US" sz="3200" b="1" strike="noStrike" noProof="1" dirty="0">
              <a:solidFill>
                <a:srgbClr val="7C050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fontAlgn="base"/>
            <a:r>
              <a:rPr lang="en-US" altLang="zh-CN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、“四书五经”是指那些典籍？</a:t>
            </a:r>
            <a:endParaRPr lang="zh-CN" altLang="en-US" sz="3200" b="1" strike="noStrike" noProof="1" dirty="0">
              <a:solidFill>
                <a:srgbClr val="7C050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fontAlgn="base"/>
            <a:r>
              <a:rPr lang="en-US" altLang="zh-CN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《          》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记载孔子和他的弟子的言论和行动的典籍。</a:t>
            </a:r>
            <a:endParaRPr lang="zh-CN" altLang="en-US" sz="3200" b="1" strike="noStrike" noProof="1" dirty="0">
              <a:solidFill>
                <a:srgbClr val="7C0502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fontAlgn="base"/>
            <a:r>
              <a:rPr lang="en-US" altLang="zh-CN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《            》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记载战国时代各国游说之士的策略，作者不可考，由西汉刘向整理而成。</a:t>
            </a:r>
            <a:r>
              <a:rPr lang="zh-CN" altLang="en-US" sz="3200" b="1" strike="noStrike" noProof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3200" b="1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fontAlgn="base">
              <a:buNone/>
            </a:pPr>
            <a:endParaRPr lang="zh-CN" altLang="en-US" sz="3200" b="1" strike="noStrike" noProof="1" dirty="0">
              <a:solidFill>
                <a:srgbClr val="3503E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626" name="Text Box 5"/>
          <p:cNvSpPr txBox="1"/>
          <p:nvPr/>
        </p:nvSpPr>
        <p:spPr>
          <a:xfrm>
            <a:off x="179388" y="106363"/>
            <a:ext cx="720725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标题 1"/>
          <p:cNvSpPr/>
          <p:nvPr/>
        </p:nvSpPr>
        <p:spPr>
          <a:xfrm>
            <a:off x="0" y="0"/>
            <a:ext cx="8080375" cy="6810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lang="en-US" altLang="zh-CN" sz="4400" b="1" dirty="0">
                <a:solidFill>
                  <a:srgbClr val="7030A0"/>
                </a:solidFill>
                <a:latin typeface="Algerian" panose="04020705040A02060702" pitchFamily="82" charset="0"/>
                <a:ea typeface="华文新魏" panose="02010800040101010101" pitchFamily="2" charset="-122"/>
              </a:rPr>
              <a:t>          </a:t>
            </a:r>
            <a:r>
              <a:rPr lang="zh-CN" altLang="en-US" sz="4400" b="1" dirty="0">
                <a:solidFill>
                  <a:srgbClr val="7030A0"/>
                </a:solidFill>
                <a:latin typeface="Algerian" panose="04020705040A02060702" pitchFamily="82" charset="0"/>
                <a:ea typeface="华文新魏" panose="02010800040101010101" pitchFamily="2" charset="-122"/>
              </a:rPr>
              <a:t>牢记文学常识</a:t>
            </a:r>
            <a:endParaRPr lang="zh-CN" altLang="en-US" sz="4400" b="1" dirty="0">
              <a:solidFill>
                <a:srgbClr val="7030A0"/>
              </a:solidFill>
              <a:latin typeface="Algerian" panose="04020705040A02060702" pitchFamily="82" charset="0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87950" y="612775"/>
            <a:ext cx="1108075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诗经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65388" y="1785938"/>
            <a:ext cx="1214437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史记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9875" y="3106738"/>
            <a:ext cx="121761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论语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50975" y="4171950"/>
            <a:ext cx="161925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战国策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2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7">
                                            <p:txEl>
                                              <p:charRg st="24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73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7">
                                            <p:txEl>
                                              <p:charRg st="73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8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37">
                                            <p:txEl>
                                              <p:charRg st="89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charRg st="12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37">
                                            <p:txEl>
                                              <p:charRg st="123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2" grpId="0"/>
      <p:bldP spid="3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1"/>
          <p:cNvSpPr txBox="1"/>
          <p:nvPr/>
        </p:nvSpPr>
        <p:spPr>
          <a:xfrm>
            <a:off x="481013" y="441325"/>
            <a:ext cx="4954587" cy="365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文本框 3"/>
          <p:cNvSpPr txBox="1"/>
          <p:nvPr/>
        </p:nvSpPr>
        <p:spPr>
          <a:xfrm>
            <a:off x="481013" y="587375"/>
            <a:ext cx="8329612" cy="590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《        》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，西汉刘向收集屈原、宋玉等人的作品汇集而成。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  <a:sym typeface="幼圆" panose="02010509060101010101" pitchFamily="49" charset="-122"/>
              </a:rPr>
              <a:t>《          》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  <a:sym typeface="幼圆" panose="02010509060101010101" pitchFamily="49" charset="-122"/>
              </a:rPr>
              <a:t>，庄周及其弟子所作。</a:t>
            </a:r>
            <a:endParaRPr lang="en-US" altLang="zh-CN" sz="3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  <a:sym typeface="幼圆" panose="02010509060101010101" pitchFamily="49" charset="-122"/>
              </a:rPr>
              <a:t>《          》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  <a:sym typeface="幼圆" panose="02010509060101010101" pitchFamily="49" charset="-122"/>
              </a:rPr>
              <a:t>，记录了孟子的言行，为孟子及其弟子所著。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 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  <a:sym typeface="幼圆" panose="02010509060101010101" pitchFamily="49" charset="-122"/>
              </a:rPr>
              <a:t>王维的诗歌被苏轼称赞为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  <a:sym typeface="幼圆" panose="02010509060101010101" pitchFamily="49" charset="-122"/>
              </a:rPr>
              <a:t>鲁迅先生在“五四”前夕写的第一篇白话小说是</a:t>
            </a:r>
            <a:r>
              <a:rPr lang="en-US" altLang="zh-CN" sz="3600" b="1" dirty="0">
                <a:latin typeface="Arial" panose="020B0604020202020204" pitchFamily="34" charset="0"/>
                <a:ea typeface="宋体" panose="02010600030101010101" pitchFamily="2" charset="-122"/>
                <a:sym typeface="幼圆" panose="02010509060101010101" pitchFamily="49" charset="-122"/>
              </a:rPr>
              <a:t>《_________》</a:t>
            </a:r>
            <a:r>
              <a:rPr lang="zh-CN" altLang="en-US" sz="36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3600">
              <a:solidFill>
                <a:srgbClr val="3503E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8075" y="4224338"/>
            <a:ext cx="557212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诗中有画，画中有诗</a:t>
            </a:r>
            <a:r>
              <a:rPr lang="en-US" altLang="zh-CN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3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3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25888" y="5175250"/>
            <a:ext cx="2332037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狂人日记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6088" y="587375"/>
            <a:ext cx="123031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楚辞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36738" y="1927225"/>
            <a:ext cx="1381125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庄子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9288" y="2487613"/>
            <a:ext cx="1217612" cy="646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孟子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5" grpId="0"/>
      <p:bldP spid="2" grpId="0"/>
      <p:bldP spid="6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4825" y="762000"/>
            <a:ext cx="8440738" cy="4400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、“韩如潮、柳如泉、欧如澜、苏如海”是后人对唐宋八大家中某些人散文的评价，他们分别是</a:t>
            </a: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lang="zh-CN" altLang="en-US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lang="zh-CN" altLang="en-US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</a:t>
            </a:r>
            <a:r>
              <a:rPr lang="zh-CN" altLang="en-US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</a:t>
            </a:r>
            <a:r>
              <a:rPr lang="zh-CN" altLang="en-US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4000" b="1" dirty="0">
              <a:solidFill>
                <a:srgbClr val="7C050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、代表我国古代文学最高成就的是先秦之</a:t>
            </a: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lang="zh-CN" altLang="en-US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、汉之</a:t>
            </a: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lang="zh-CN" altLang="en-US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、唐之</a:t>
            </a: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en-US" altLang="zh-CN" sz="4000" b="1" u="sng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、宋之</a:t>
            </a: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、元之</a:t>
            </a: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lang="zh-CN" altLang="en-US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、明清之</a:t>
            </a: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en-US" altLang="zh-CN" sz="4000" b="1" u="sng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4000" b="1" dirty="0">
                <a:solidFill>
                  <a:srgbClr val="7C05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4000" b="1" dirty="0">
              <a:solidFill>
                <a:srgbClr val="7C050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72213" y="2020888"/>
            <a:ext cx="14224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韩愈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513" y="2638425"/>
            <a:ext cx="158591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柳宗元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8750" y="2638425"/>
            <a:ext cx="1601788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欧阳修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22825" y="2638425"/>
            <a:ext cx="1954213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苏轼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0425" y="3829050"/>
            <a:ext cx="117792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散文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22825" y="3829050"/>
            <a:ext cx="5588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赋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64375" y="3829050"/>
            <a:ext cx="52070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诗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47763" y="4473575"/>
            <a:ext cx="560387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词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97250" y="4394200"/>
            <a:ext cx="814388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曲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2213" y="4473575"/>
            <a:ext cx="1312862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小说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框 1"/>
          <p:cNvSpPr txBox="1"/>
          <p:nvPr/>
        </p:nvSpPr>
        <p:spPr>
          <a:xfrm>
            <a:off x="465138" y="28575"/>
            <a:ext cx="8674100" cy="65544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ts val="5040"/>
              </a:lnSpc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第一部诗歌总集是：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</a:rPr>
              <a:t>_______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　　</a:t>
            </a:r>
            <a:endParaRPr lang="zh-CN" altLang="en-US" sz="32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5040"/>
              </a:lnSpc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第一部语录体著作：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_______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　　</a:t>
            </a:r>
            <a:endParaRPr lang="zh-CN" altLang="en-US" sz="32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5040"/>
              </a:lnSpc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第一部纪传体通史：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_______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5040"/>
              </a:lnSpc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第一部编年体史书：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_______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5040"/>
              </a:lnSpc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第一部国别体史书：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_______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　　</a:t>
            </a:r>
            <a:endParaRPr lang="zh-CN" altLang="en-US" sz="32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5040"/>
              </a:lnSpc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乐府双璧：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_________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____________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5040"/>
              </a:lnSpc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史学双璧：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_______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____________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  <a:endParaRPr lang="zh-CN" altLang="en-US" sz="32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5040"/>
              </a:lnSpc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大李杜：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_______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_______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endParaRPr lang="zh-CN" altLang="en-US" sz="32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5040"/>
              </a:lnSpc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小李杜：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_______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_______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 　　</a:t>
            </a:r>
            <a:endParaRPr lang="zh-CN" altLang="en-US" sz="32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ts val="5040"/>
              </a:lnSpc>
            </a:pP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</a:rPr>
              <a:t>中国现代文坛的双子星座：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_______</a:t>
            </a:r>
            <a:r>
              <a:rPr lang="zh-CN" altLang="en-US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32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32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96690" y="94615"/>
            <a:ext cx="207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《诗经》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0180" y="742315"/>
            <a:ext cx="207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《论语》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96690" y="1431925"/>
            <a:ext cx="207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《史记》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80180" y="2087245"/>
            <a:ext cx="207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《春秋》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5415" y="2706370"/>
            <a:ext cx="207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《国语》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1900" y="3336925"/>
            <a:ext cx="207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《木兰词》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72635" y="3336925"/>
            <a:ext cx="33223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《孔雀东南飞》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2525" y="3992245"/>
            <a:ext cx="207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《史记》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21505" y="3992245"/>
            <a:ext cx="26212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《资治通鉴》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74265" y="4647565"/>
            <a:ext cx="207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李白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16400" y="4647565"/>
            <a:ext cx="207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杜甫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07260" y="5242560"/>
            <a:ext cx="207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李商隐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22750" y="5231130"/>
            <a:ext cx="207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杜牧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53380" y="5878195"/>
            <a:ext cx="207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鲁迅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28510" y="5886450"/>
            <a:ext cx="207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郭沫若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5572" name="文本框 365571"/>
          <p:cNvSpPr txBox="1"/>
          <p:nvPr/>
        </p:nvSpPr>
        <p:spPr>
          <a:xfrm>
            <a:off x="1041400" y="476250"/>
            <a:ext cx="3283585" cy="68624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亚圣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______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诗仙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诗圣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诗佛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诗鬼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诗魔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5573" name="文本框 365572"/>
          <p:cNvSpPr txBox="1"/>
          <p:nvPr/>
        </p:nvSpPr>
        <p:spPr>
          <a:xfrm>
            <a:off x="4570095" y="405130"/>
            <a:ext cx="4339590" cy="71704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诗豪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诗狂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诗骨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诗杰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诗神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诗奴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诗囚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9830" y="55689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孟子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67610" y="1488440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李白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5075" y="254952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杜甫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5075" y="355409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王维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05075" y="455866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孟子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15845" y="555561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白居易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33085" y="405130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刘禹锡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46420" y="133540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贺知章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33085" y="2266950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陈子昂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33085" y="3147060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王勃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32450" y="407606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苏轼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99785" y="5011420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贾岛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8030" y="5911850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孟郊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6557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6557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6557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65572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65572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65572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65572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65572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65572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char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65572">
                                            <p:txEl>
                                              <p:char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65572">
                                            <p:txEl>
                                              <p:char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65572">
                                            <p:txEl>
                                              <p:char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65572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65572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65572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charRg st="1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65572">
                                            <p:txEl>
                                              <p:charRg st="1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65572">
                                            <p:txEl>
                                              <p:charRg st="1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65572">
                                            <p:txEl>
                                              <p:charRg st="1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655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655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655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6557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6557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6557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65573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65573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65573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65573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65573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65573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365573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365573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365573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25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365573">
                                            <p:txEl>
                                              <p:charRg st="25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365573">
                                            <p:txEl>
                                              <p:charRg st="25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365573">
                                            <p:txEl>
                                              <p:charRg st="25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36557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36557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36557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uiExpand="1" build="p"/>
      <p:bldP spid="365573" grpId="0" build="p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5573" name="文本框 365572"/>
          <p:cNvSpPr txBox="1"/>
          <p:nvPr/>
        </p:nvSpPr>
        <p:spPr>
          <a:xfrm>
            <a:off x="1203325" y="396875"/>
            <a:ext cx="4339590" cy="71704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青莲居士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易安居士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东坡居士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六一居士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少陵野老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醉翁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五柳先生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81400" y="39687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李白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735" y="129095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李清照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0135" y="222948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苏轼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44850" y="3145790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欧阳修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75380" y="407860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杜甫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80285" y="497141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欧阳修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21355" y="586422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陶渊明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655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655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655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6557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6557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6557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65573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65573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65573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65573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65573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65573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65573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65573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65573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25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65573">
                                            <p:txEl>
                                              <p:charRg st="25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65573">
                                            <p:txEl>
                                              <p:charRg st="25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65573">
                                            <p:txEl>
                                              <p:charRg st="25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6557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6557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65573">
                                            <p:txEl>
                                              <p:charRg st="2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框 367617"/>
          <p:cNvSpPr txBox="1"/>
          <p:nvPr/>
        </p:nvSpPr>
        <p:spPr>
          <a:xfrm>
            <a:off x="1619250" y="1700213"/>
            <a:ext cx="6337300" cy="1708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10600" b="1" dirty="0">
                <a:latin typeface="Arial" panose="020B0604020202020204" pitchFamily="34" charset="0"/>
                <a:ea typeface="宋体" panose="02010600030101010101" pitchFamily="2" charset="-122"/>
              </a:rPr>
              <a:t>文化常识</a:t>
            </a:r>
            <a:endParaRPr lang="zh-CN" altLang="en-US" sz="10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000">
                <a:solidFill>
                  <a:srgbClr val="7030A0"/>
                </a:solidFill>
              </a:rPr>
              <a:t>文学常识：</a:t>
            </a:r>
            <a:endParaRPr lang="zh-CN" altLang="en-US" sz="4000">
              <a:solidFill>
                <a:srgbClr val="7030A0"/>
              </a:solidFill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531813" y="1390650"/>
            <a:ext cx="8154988" cy="5041900"/>
          </a:xfrm>
        </p:spPr>
        <p:txBody>
          <a:bodyPr anchor="t"/>
          <a:p>
            <a:pPr fontAlgn="base">
              <a:buSzPct val="110000"/>
            </a:pPr>
            <a:r>
              <a:rPr lang="zh-CN" altLang="en-US" sz="3200" b="1" strike="noStrike" kern="1200" noProof="1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广义指涵盖文化的各种问题。包括作家，年代，作品，文学中的地理，历史各种典故，故事，也包括一般的人们众所周知的文学习惯。</a:t>
            </a:r>
            <a:endParaRPr lang="zh-CN" altLang="en-US" sz="3200" b="1" strike="noStrike" kern="1200" noProof="1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fontAlgn="base">
              <a:buSzPct val="110000"/>
            </a:pPr>
            <a:r>
              <a:rPr lang="zh-CN" altLang="en-US" sz="3200" b="1" strike="noStrike" kern="1200" noProof="1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语文书下关于作者，文学体裁的注释之类的都是文学常识</a:t>
            </a:r>
            <a:endParaRPr lang="zh-CN" altLang="en-US" sz="3200" b="1" strike="noStrike" kern="1200" noProof="1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indent="0" fontAlgn="base">
              <a:buSzPct val="110000"/>
              <a:buNone/>
            </a:pPr>
            <a:r>
              <a:rPr lang="zh-CN" altLang="en-US" sz="4000" b="1" strike="noStrike" kern="1200" noProof="1">
                <a:solidFill>
                  <a:srgbClr val="7030A0"/>
                </a:solidFill>
                <a:latin typeface="+mj-ea"/>
                <a:ea typeface="+mj-ea"/>
                <a:cs typeface="+mn-cs"/>
              </a:rPr>
              <a:t>文化常识：</a:t>
            </a:r>
            <a:endParaRPr lang="zh-CN" altLang="en-US" sz="4000" b="1" strike="noStrike" kern="1200" noProof="1">
              <a:solidFill>
                <a:srgbClr val="7030A0"/>
              </a:solidFill>
              <a:latin typeface="+mj-ea"/>
              <a:ea typeface="+mj-ea"/>
              <a:cs typeface="+mn-cs"/>
            </a:endParaRPr>
          </a:p>
          <a:p>
            <a:pPr fontAlgn="base">
              <a:buSzPct val="110000"/>
            </a:pPr>
            <a:r>
              <a:rPr lang="zh-CN" altLang="en-US" sz="3200" b="1" strike="noStrike" kern="1200" noProof="1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历法、礼仪等知识（哲学、历史和人文常识）</a:t>
            </a:r>
            <a:endParaRPr lang="zh-CN" altLang="en-US" sz="3200" b="1" strike="noStrike" kern="1200" noProof="1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框 345091"/>
          <p:cNvSpPr txBox="1"/>
          <p:nvPr/>
        </p:nvSpPr>
        <p:spPr>
          <a:xfrm>
            <a:off x="1908175" y="1916113"/>
            <a:ext cx="7056438" cy="15557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9600" b="1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特定称谓</a:t>
            </a:r>
            <a:endParaRPr lang="zh-CN" altLang="en-US" sz="9600" b="1" dirty="0">
              <a:solidFill>
                <a:srgbClr val="7030A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5572" name="文本框 365571"/>
          <p:cNvSpPr txBox="1"/>
          <p:nvPr/>
        </p:nvSpPr>
        <p:spPr>
          <a:xfrm>
            <a:off x="1041400" y="476250"/>
            <a:ext cx="3283585" cy="58464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黔首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______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椿萱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甫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布衣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庶民</a:t>
            </a: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44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5573" name="文本框 365572"/>
          <p:cNvSpPr txBox="1"/>
          <p:nvPr/>
        </p:nvSpPr>
        <p:spPr>
          <a:xfrm>
            <a:off x="4570095" y="405130"/>
            <a:ext cx="433959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丹青世家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杏林世家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梨园世家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园丁世家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汗青</a:t>
            </a: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______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9830" y="55689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百姓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67610" y="1488440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父母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1805" y="2557780"/>
            <a:ext cx="277876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男子美称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05075" y="355409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平民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05075" y="455866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民众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11315" y="331470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绘画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54165" y="1335405"/>
            <a:ext cx="236728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中医学届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54165" y="2266950"/>
            <a:ext cx="231775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戏曲班子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11315" y="3121660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教师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32450" y="4076065"/>
            <a:ext cx="20707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史册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6557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6557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6557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65572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65572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65572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65572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65572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65572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char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65572">
                                            <p:txEl>
                                              <p:char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65572">
                                            <p:txEl>
                                              <p:char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65572">
                                            <p:txEl>
                                              <p:char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65572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65572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65572">
                                            <p:txEl>
                                              <p:charRg st="12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655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655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6557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6557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6557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6557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65573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65573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65573">
                                            <p:txEl>
                                              <p:charRg st="1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65573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65573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65573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65573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65573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65573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uiExpand="1" build="p"/>
      <p:bldP spid="365573" grpId="0" build="p"/>
      <p:bldP spid="2" grpId="0"/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64" name="文本框 348163"/>
          <p:cNvSpPr txBox="1"/>
          <p:nvPr/>
        </p:nvSpPr>
        <p:spPr>
          <a:xfrm>
            <a:off x="768350" y="387350"/>
            <a:ext cx="8753475" cy="5408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4800" b="1" dirty="0">
                <a:latin typeface="Arial" panose="020B0604020202020204" pitchFamily="34" charset="0"/>
                <a:ea typeface="宋体" panose="02010600030101010101" pitchFamily="2" charset="-122"/>
              </a:rPr>
              <a:t>风骚</a:t>
            </a:r>
            <a:endParaRPr lang="zh-CN" altLang="en-US" sz="4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4800" b="1" dirty="0">
                <a:latin typeface="Arial" panose="020B0604020202020204" pitchFamily="34" charset="0"/>
                <a:ea typeface="宋体" panose="02010600030101010101" pitchFamily="2" charset="-122"/>
              </a:rPr>
              <a:t>阴阳</a:t>
            </a:r>
            <a:endParaRPr lang="zh-CN" altLang="en-US" sz="4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4800" b="1" dirty="0">
                <a:latin typeface="Arial" panose="020B0604020202020204" pitchFamily="34" charset="0"/>
                <a:ea typeface="宋体" panose="02010600030101010101" pitchFamily="2" charset="-122"/>
              </a:rPr>
              <a:t>江河</a:t>
            </a:r>
            <a:endParaRPr lang="zh-CN" altLang="en-US" sz="4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4800" b="1" dirty="0">
                <a:latin typeface="Arial" panose="020B0604020202020204" pitchFamily="34" charset="0"/>
                <a:ea typeface="宋体" panose="02010600030101010101" pitchFamily="2" charset="-122"/>
              </a:rPr>
              <a:t>社稷</a:t>
            </a:r>
            <a:endParaRPr lang="zh-CN" altLang="en-US" sz="4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4800" b="1" dirty="0">
                <a:latin typeface="Arial" panose="020B0604020202020204" pitchFamily="34" charset="0"/>
                <a:ea typeface="宋体" panose="02010600030101010101" pitchFamily="2" charset="-122"/>
              </a:rPr>
              <a:t>折柳</a:t>
            </a:r>
            <a:endParaRPr lang="zh-CN" altLang="en-US" sz="4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4800" b="1" dirty="0">
                <a:latin typeface="Arial" panose="020B0604020202020204" pitchFamily="34" charset="0"/>
                <a:ea typeface="宋体" panose="02010600030101010101" pitchFamily="2" charset="-122"/>
              </a:rPr>
              <a:t>左迁</a:t>
            </a:r>
            <a:endParaRPr lang="zh-CN" altLang="en-US" sz="4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4800" b="1" dirty="0">
                <a:latin typeface="Arial" panose="020B0604020202020204" pitchFamily="34" charset="0"/>
                <a:ea typeface="宋体" panose="02010600030101010101" pitchFamily="2" charset="-122"/>
              </a:rPr>
              <a:t>贬谪</a:t>
            </a:r>
            <a:endParaRPr lang="zh-CN" altLang="en-US" sz="4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66" name="矩形 348165"/>
          <p:cNvSpPr/>
          <p:nvPr/>
        </p:nvSpPr>
        <p:spPr>
          <a:xfrm>
            <a:off x="2859088" y="128270"/>
            <a:ext cx="4572000" cy="67389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5400" b="1" dirty="0">
                <a:latin typeface="Arial" panose="020B0604020202020204" pitchFamily="34" charset="0"/>
                <a:ea typeface="宋体" panose="02010600030101010101" pitchFamily="2" charset="-122"/>
              </a:rPr>
              <a:t>桑梓      烽火       </a:t>
            </a:r>
            <a:endParaRPr lang="zh-CN" altLang="en-US" sz="5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5400" b="1" dirty="0">
                <a:latin typeface="Arial" panose="020B0604020202020204" pitchFamily="34" charset="0"/>
                <a:ea typeface="宋体" panose="02010600030101010101" pitchFamily="2" charset="-122"/>
              </a:rPr>
              <a:t>玉兔      烽烟</a:t>
            </a:r>
            <a:endParaRPr lang="zh-CN" altLang="en-US" sz="5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5400" b="1" dirty="0">
                <a:latin typeface="Arial" panose="020B0604020202020204" pitchFamily="34" charset="0"/>
                <a:ea typeface="宋体" panose="02010600030101010101" pitchFamily="2" charset="-122"/>
              </a:rPr>
              <a:t>婵娟      干戈</a:t>
            </a:r>
            <a:endParaRPr lang="zh-CN" altLang="en-US" sz="5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5400" b="1" dirty="0">
                <a:latin typeface="Arial" panose="020B0604020202020204" pitchFamily="34" charset="0"/>
                <a:ea typeface="宋体" panose="02010600030101010101" pitchFamily="2" charset="-122"/>
              </a:rPr>
              <a:t>圆寂     </a:t>
            </a:r>
            <a:endParaRPr lang="zh-CN" altLang="en-US" sz="5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5400" b="1" dirty="0">
                <a:latin typeface="Arial" panose="020B0604020202020204" pitchFamily="34" charset="0"/>
                <a:ea typeface="宋体" panose="02010600030101010101" pitchFamily="2" charset="-122"/>
              </a:rPr>
              <a:t>羽化</a:t>
            </a:r>
            <a:endParaRPr lang="zh-CN" altLang="en-US" sz="5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5400" b="1" dirty="0">
                <a:latin typeface="Arial" panose="020B0604020202020204" pitchFamily="34" charset="0"/>
                <a:ea typeface="宋体" panose="02010600030101010101" pitchFamily="2" charset="-122"/>
                <a:sym typeface="幼圆" panose="02010509060101010101" pitchFamily="49" charset="-122"/>
              </a:rPr>
              <a:t>仙逝</a:t>
            </a:r>
            <a:br>
              <a:rPr lang="zh-CN" altLang="en-US" sz="5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5400" b="1" dirty="0">
                <a:latin typeface="Arial" panose="020B0604020202020204" pitchFamily="34" charset="0"/>
                <a:ea typeface="宋体" panose="02010600030101010101" pitchFamily="2" charset="-122"/>
              </a:rPr>
              <a:t>谥号</a:t>
            </a:r>
            <a:endParaRPr lang="zh-CN" altLang="en-US" sz="5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5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4816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4816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4816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48164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48164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48164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48164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48164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48164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4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4816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4816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4816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48166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48166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48166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48166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48166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48166">
                                            <p:txEl>
                                              <p:charRg st="6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char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48166">
                                            <p:txEl>
                                              <p:char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48166">
                                            <p:txEl>
                                              <p:char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48166">
                                            <p:txEl>
                                              <p:charRg st="9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48166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48166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48166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 build="p"/>
      <p:bldP spid="34816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框 338947"/>
          <p:cNvSpPr txBox="1"/>
          <p:nvPr/>
        </p:nvSpPr>
        <p:spPr>
          <a:xfrm>
            <a:off x="323850" y="333375"/>
            <a:ext cx="8481695" cy="65239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别人住处称： </a:t>
            </a:r>
            <a: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</a:rPr>
              <a:t>____ ____ </a:t>
            </a: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4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自己住处称： </a:t>
            </a:r>
            <a: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</a:rPr>
              <a:t>____ _____ ____ </a:t>
            </a: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4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男性统称： </a:t>
            </a:r>
            <a:r>
              <a:rPr lang="en-US" altLang="zh-CN" sz="4400" b="1">
                <a:latin typeface="Arial" panose="020B0604020202020204" pitchFamily="34" charset="0"/>
                <a:ea typeface="宋体" panose="02010600030101010101" pitchFamily="2" charset="-122"/>
              </a:rPr>
              <a:t>____   </a:t>
            </a:r>
            <a:endParaRPr lang="en-US" altLang="zh-CN" sz="4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女性统称：</a:t>
            </a:r>
            <a:r>
              <a:rPr lang="zh-CN" altLang="en-US" sz="44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400" b="1">
                <a:latin typeface="Arial" panose="020B0604020202020204" pitchFamily="34" charset="0"/>
                <a:ea typeface="宋体" panose="02010600030101010101" pitchFamily="2" charset="-122"/>
              </a:rPr>
              <a:t>____</a:t>
            </a:r>
            <a:endParaRPr lang="en-US" altLang="zh-CN" sz="4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老师称： </a:t>
            </a:r>
            <a: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</a:rPr>
              <a:t>_________ </a:t>
            </a: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学生称： </a:t>
            </a:r>
            <a: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</a:rPr>
              <a:t>_________ </a:t>
            </a: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同学称： </a:t>
            </a:r>
            <a:r>
              <a:rPr lang="en-US" altLang="zh-CN" sz="4400" b="1">
                <a:latin typeface="Arial" panose="020B0604020202020204" pitchFamily="34" charset="0"/>
                <a:ea typeface="宋体" panose="02010600030101010101" pitchFamily="2" charset="-122"/>
              </a:rPr>
              <a:t>______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对方学生：</a:t>
            </a:r>
            <a: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</a:rPr>
              <a:t>_____</a:t>
            </a:r>
            <a:b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读书人称：</a:t>
            </a:r>
            <a:r>
              <a:rPr lang="en-US" altLang="zh-CN" sz="4400" b="1" dirty="0">
                <a:latin typeface="Arial" panose="020B0604020202020204" pitchFamily="34" charset="0"/>
                <a:ea typeface="宋体" panose="02010600030101010101" pitchFamily="2" charset="-122"/>
              </a:rPr>
              <a:t>_____</a:t>
            </a:r>
            <a:endParaRPr lang="en-US" altLang="zh-CN" sz="4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949" name="矩形 338948"/>
          <p:cNvSpPr/>
          <p:nvPr/>
        </p:nvSpPr>
        <p:spPr>
          <a:xfrm>
            <a:off x="3924300" y="332423"/>
            <a:ext cx="273812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府上  尊府</a:t>
            </a:r>
            <a:endParaRPr lang="zh-CN" altLang="en-US" sz="4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950" name="矩形 338949"/>
          <p:cNvSpPr/>
          <p:nvPr/>
        </p:nvSpPr>
        <p:spPr>
          <a:xfrm>
            <a:off x="3729990" y="1003618"/>
            <a:ext cx="467360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寒舍、舍下、草堂</a:t>
            </a:r>
            <a:endParaRPr lang="zh-CN" altLang="en-US" sz="4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952" name="矩形 338951"/>
          <p:cNvSpPr/>
          <p:nvPr/>
        </p:nvSpPr>
        <p:spPr>
          <a:xfrm>
            <a:off x="3276600" y="1700213"/>
            <a:ext cx="130556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须眉</a:t>
            </a:r>
            <a:endParaRPr lang="zh-CN" altLang="en-US" sz="4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953" name="矩形 338952"/>
          <p:cNvSpPr/>
          <p:nvPr/>
        </p:nvSpPr>
        <p:spPr>
          <a:xfrm>
            <a:off x="3276600" y="2421255"/>
            <a:ext cx="130556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巾帼</a:t>
            </a:r>
            <a:endParaRPr lang="zh-CN" altLang="en-US" sz="4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954" name="矩形 338953"/>
          <p:cNvSpPr/>
          <p:nvPr/>
        </p:nvSpPr>
        <p:spPr>
          <a:xfrm>
            <a:off x="2716848" y="3380423"/>
            <a:ext cx="298958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恩师、夫子</a:t>
            </a:r>
            <a:endParaRPr lang="zh-CN" altLang="en-US" sz="4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955" name="矩形 338954"/>
          <p:cNvSpPr/>
          <p:nvPr/>
        </p:nvSpPr>
        <p:spPr>
          <a:xfrm>
            <a:off x="2771775" y="4077018"/>
            <a:ext cx="298958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门生、门下</a:t>
            </a:r>
            <a:endParaRPr lang="zh-CN" altLang="en-US" sz="4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956" name="矩形 338955"/>
          <p:cNvSpPr/>
          <p:nvPr/>
        </p:nvSpPr>
        <p:spPr>
          <a:xfrm>
            <a:off x="2771458" y="4749165"/>
            <a:ext cx="130556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同窗</a:t>
            </a:r>
            <a:endParaRPr lang="zh-CN" altLang="en-US" sz="4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957" name="矩形 338956"/>
          <p:cNvSpPr/>
          <p:nvPr/>
        </p:nvSpPr>
        <p:spPr>
          <a:xfrm>
            <a:off x="3444240" y="5396548"/>
            <a:ext cx="130556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高足</a:t>
            </a:r>
            <a:endParaRPr lang="zh-CN" altLang="en-US" sz="4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958" name="矩形 338957"/>
          <p:cNvSpPr/>
          <p:nvPr/>
        </p:nvSpPr>
        <p:spPr>
          <a:xfrm>
            <a:off x="3491865" y="6088698"/>
            <a:ext cx="130556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相公</a:t>
            </a:r>
            <a:endParaRPr lang="zh-CN" altLang="en-US" sz="4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389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9" grpId="0"/>
      <p:bldP spid="338950" grpId="0"/>
      <p:bldP spid="338952" grpId="0"/>
      <p:bldP spid="338953" grpId="0"/>
      <p:bldP spid="338954" grpId="0"/>
      <p:bldP spid="338955" grpId="0"/>
      <p:bldP spid="338956" grpId="0"/>
      <p:bldP spid="338957" grpId="0"/>
      <p:bldP spid="3389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336897"/>
          <p:cNvSpPr txBox="1"/>
          <p:nvPr/>
        </p:nvSpPr>
        <p:spPr>
          <a:xfrm>
            <a:off x="323850" y="260350"/>
            <a:ext cx="8569325" cy="62471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他人父母称： 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____ ____ 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自己父母称： 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____ ____ _____</a:t>
            </a:r>
            <a:endParaRPr lang="en-US" altLang="zh-CN" sz="4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他人兄妹称： 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____ ____ 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自己兄妹称： 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____ ____ _____</a:t>
            </a:r>
            <a:r>
              <a:rPr lang="zh-CN" altLang="en-US" sz="4000" b="1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4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他人儿女称： 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____ ____ _____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自己儿女称： </a:t>
            </a:r>
            <a:r>
              <a:rPr lang="en-US" altLang="zh-CN" sz="4000" b="1">
                <a:latin typeface="黑体" panose="02010609060101010101" pitchFamily="2" charset="-122"/>
                <a:ea typeface="黑体" panose="02010609060101010101" pitchFamily="2" charset="-122"/>
              </a:rPr>
              <a:t>____ ____ _____ ___</a:t>
            </a:r>
            <a:endParaRPr lang="en-US" altLang="zh-CN" sz="40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妻子之父母称： </a:t>
            </a:r>
            <a:r>
              <a:rPr lang="en-US" altLang="zh-CN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____ ____</a:t>
            </a:r>
            <a:r>
              <a:rPr lang="zh-CN" altLang="en-US" sz="4000" b="1" dirty="0">
                <a:latin typeface="黑体" panose="02010609060101010101" pitchFamily="2" charset="-122"/>
                <a:ea typeface="黑体" panose="02010609060101010101" pitchFamily="2" charset="-122"/>
              </a:rPr>
              <a:t>。 </a:t>
            </a:r>
            <a:endParaRPr lang="zh-CN" altLang="en-US" sz="4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6899" name="矩形 336898"/>
          <p:cNvSpPr/>
          <p:nvPr/>
        </p:nvSpPr>
        <p:spPr>
          <a:xfrm>
            <a:off x="3636010" y="313690"/>
            <a:ext cx="2478088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令尊、令堂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6900" name="矩形 336899"/>
          <p:cNvSpPr/>
          <p:nvPr/>
        </p:nvSpPr>
        <p:spPr>
          <a:xfrm>
            <a:off x="3707448" y="1196023"/>
            <a:ext cx="4608512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家父，家母，家慈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6901" name="矩形 336900"/>
          <p:cNvSpPr/>
          <p:nvPr/>
        </p:nvSpPr>
        <p:spPr>
          <a:xfrm>
            <a:off x="3636010" y="2132648"/>
            <a:ext cx="2478088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令兄、令妹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6902" name="矩形 336901"/>
          <p:cNvSpPr/>
          <p:nvPr/>
        </p:nvSpPr>
        <p:spPr>
          <a:xfrm>
            <a:off x="3635693" y="3014980"/>
            <a:ext cx="46085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家兄，舍弟，舍妹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6904" name="矩形 336903"/>
          <p:cNvSpPr/>
          <p:nvPr/>
        </p:nvSpPr>
        <p:spPr>
          <a:xfrm>
            <a:off x="3635693" y="3958273"/>
            <a:ext cx="4608512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令郎，令爱，令嫒</a:t>
            </a: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6905" name="矩形 336904"/>
          <p:cNvSpPr/>
          <p:nvPr/>
        </p:nvSpPr>
        <p:spPr>
          <a:xfrm>
            <a:off x="3707448" y="4901565"/>
            <a:ext cx="5464175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犬子，小子，小犬，小女 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6906" name="矩形 336905"/>
          <p:cNvSpPr/>
          <p:nvPr/>
        </p:nvSpPr>
        <p:spPr>
          <a:xfrm>
            <a:off x="4165600" y="5791200"/>
            <a:ext cx="2478088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泰山、泰水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/>
      <p:bldP spid="336900" grpId="0"/>
      <p:bldP spid="336901" grpId="0"/>
      <p:bldP spid="336902" grpId="0"/>
      <p:bldP spid="336904" grpId="0"/>
      <p:bldP spid="336905" grpId="0"/>
      <p:bldP spid="3369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19150" y="468313"/>
            <a:ext cx="8215313" cy="61855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600">
                <a:solidFill>
                  <a:srgbClr val="3503ED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谦称：</a:t>
            </a:r>
            <a:endParaRPr lang="zh-CN" altLang="en-US" sz="360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、自称：</a:t>
            </a:r>
            <a:endParaRPr lang="zh-CN" altLang="en-US" sz="36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、帝王自称：</a:t>
            </a:r>
            <a:endParaRPr lang="zh-CN" altLang="en-US" sz="36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、古代官吏自称：</a:t>
            </a:r>
            <a:endParaRPr lang="zh-CN" altLang="en-US" sz="36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、读书人自称：</a:t>
            </a:r>
            <a:endParaRPr lang="zh-CN" altLang="en-US" sz="36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、古人称自己一方的亲属朋友：</a:t>
            </a:r>
            <a:endParaRPr lang="zh-CN" altLang="en-US" sz="36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sz="36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、其他自谦词：尊长者自称</a:t>
            </a:r>
            <a:endParaRPr lang="zh-CN" altLang="en-US" sz="36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       晚辈自称</a:t>
            </a:r>
            <a:endParaRPr lang="zh-CN" altLang="en-US" sz="36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       老人自称</a:t>
            </a:r>
            <a:endParaRPr lang="zh-CN" altLang="en-US" sz="36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36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       女子自谦</a:t>
            </a:r>
            <a:endParaRPr lang="zh-CN" altLang="en-US" sz="36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3693" y="1073785"/>
            <a:ext cx="4548187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愚、敝、卑、臣、仆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8100" y="1625600"/>
            <a:ext cx="31273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孤、寡、朕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7575" y="2139950"/>
            <a:ext cx="38163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下官、末官、小吏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21150" y="2724150"/>
            <a:ext cx="57943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小生、晚生、晚学、不才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2025" y="3843338"/>
            <a:ext cx="72104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家父、家母、家兄、舍弟、舍妹、舍侄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7363" y="4422775"/>
            <a:ext cx="20955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在上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07163" y="4945063"/>
            <a:ext cx="20351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在下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07150" y="5467350"/>
            <a:ext cx="252571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老朽、老夫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07150" y="6072188"/>
            <a:ext cx="15494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妾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矩形 339971"/>
          <p:cNvSpPr/>
          <p:nvPr/>
        </p:nvSpPr>
        <p:spPr>
          <a:xfrm>
            <a:off x="1619250" y="2349500"/>
            <a:ext cx="6562725" cy="13112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8000" dirty="0">
                <a:latin typeface="Arial" panose="020B0604020202020204" pitchFamily="34" charset="0"/>
                <a:ea typeface="宋体" panose="02010600030101010101" pitchFamily="2" charset="-122"/>
              </a:rPr>
              <a:t>古代年龄称谓 </a:t>
            </a:r>
            <a:endParaRPr lang="zh-CN" altLang="en-US" sz="8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框 337923"/>
          <p:cNvSpPr txBox="1"/>
          <p:nvPr/>
        </p:nvSpPr>
        <p:spPr>
          <a:xfrm>
            <a:off x="179388" y="66675"/>
            <a:ext cx="8497887" cy="6791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襁褓：   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孩提：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始龀：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总角：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垂髫：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豆蔻年华：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弱冠：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而立：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不惑：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天命：</a:t>
            </a:r>
            <a:endParaRPr lang="zh-CN" altLang="en-US" sz="4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文本框 340993"/>
          <p:cNvSpPr txBox="1"/>
          <p:nvPr/>
        </p:nvSpPr>
        <p:spPr>
          <a:xfrm>
            <a:off x="179388" y="66675"/>
            <a:ext cx="8497887" cy="68624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襁褓：</a:t>
            </a:r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不满周岁。 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孩提：</a:t>
            </a:r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两至三岁。</a:t>
            </a: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始龀：</a:t>
            </a:r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七 八岁。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总角：</a:t>
            </a:r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八九岁至十三四岁的少年。 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垂髫：</a:t>
            </a:r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三四岁至八九岁的儿童。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豆蔻年华：</a:t>
            </a:r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女子十三四岁。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弱冠：</a:t>
            </a:r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二十岁。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而立：</a:t>
            </a:r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三十岁。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不惑：</a:t>
            </a:r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四十岁。</a:t>
            </a:r>
            <a:b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天命：</a:t>
            </a:r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五十岁。</a:t>
            </a: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4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矩形 342019"/>
          <p:cNvSpPr/>
          <p:nvPr/>
        </p:nvSpPr>
        <p:spPr>
          <a:xfrm>
            <a:off x="551498" y="830580"/>
            <a:ext cx="7761605" cy="341503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5400" b="1" dirty="0">
                <a:latin typeface="Arial" panose="020B0604020202020204" pitchFamily="34" charset="0"/>
                <a:ea typeface="宋体" panose="02010600030101010101" pitchFamily="2" charset="-122"/>
              </a:rPr>
              <a:t>耳顺、花甲之年：</a:t>
            </a:r>
            <a:r>
              <a:rPr lang="zh-CN" altLang="en-US" sz="5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六十岁</a:t>
            </a:r>
            <a:endParaRPr lang="zh-CN" altLang="en-US" sz="5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5400" b="1" dirty="0">
                <a:latin typeface="Arial" panose="020B0604020202020204" pitchFamily="34" charset="0"/>
                <a:ea typeface="宋体" panose="02010600030101010101" pitchFamily="2" charset="-122"/>
              </a:rPr>
              <a:t>古稀：</a:t>
            </a:r>
            <a:r>
              <a:rPr lang="zh-CN" altLang="en-US" sz="5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七十岁</a:t>
            </a:r>
            <a:endParaRPr lang="zh-CN" altLang="en-US" sz="5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5400" b="1" dirty="0">
                <a:latin typeface="Arial" panose="020B0604020202020204" pitchFamily="34" charset="0"/>
                <a:ea typeface="宋体" panose="02010600030101010101" pitchFamily="2" charset="-122"/>
              </a:rPr>
              <a:t>耄耋：</a:t>
            </a:r>
            <a:r>
              <a:rPr lang="zh-CN" altLang="en-US" sz="5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八十、九十岁</a:t>
            </a:r>
            <a:endParaRPr lang="zh-CN" altLang="en-US" sz="5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5400" b="1" dirty="0">
                <a:latin typeface="Arial" panose="020B0604020202020204" pitchFamily="34" charset="0"/>
                <a:ea typeface="宋体" panose="02010600030101010101" pitchFamily="2" charset="-122"/>
              </a:rPr>
              <a:t>期颐：</a:t>
            </a:r>
            <a:r>
              <a:rPr lang="zh-CN" altLang="en-US" sz="5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一百岁 </a:t>
            </a:r>
            <a:r>
              <a:rPr lang="zh-CN" altLang="en-US" sz="5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5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22225" y="765175"/>
            <a:ext cx="9039225" cy="601663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4400" dirty="0">
                <a:solidFill>
                  <a:srgbClr val="7030A0"/>
                </a:solidFill>
              </a:rPr>
              <a:t>一、</a:t>
            </a:r>
            <a:r>
              <a:rPr lang="zh-CN" altLang="zh-CN" sz="4400" dirty="0">
                <a:solidFill>
                  <a:srgbClr val="7030A0"/>
                </a:solidFill>
              </a:rPr>
              <a:t>《</a:t>
            </a:r>
            <a:r>
              <a:rPr lang="zh-CN" altLang="en-US" sz="4400" dirty="0">
                <a:solidFill>
                  <a:srgbClr val="7030A0"/>
                </a:solidFill>
              </a:rPr>
              <a:t>语文课程标准》要求</a:t>
            </a:r>
            <a:endParaRPr lang="zh-CN" altLang="en-US" sz="4400" dirty="0">
              <a:solidFill>
                <a:srgbClr val="7030A0"/>
              </a:solidFill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561340" y="1616075"/>
            <a:ext cx="8181975" cy="4463415"/>
          </a:xfrm>
        </p:spPr>
        <p:txBody>
          <a:bodyPr wrap="square" lIns="91440" tIns="45720" rIns="91440" bIns="45720" anchor="t"/>
          <a:p>
            <a:pPr eaLnBrk="1" hangingPunct="1">
              <a:buSzPct val="110000"/>
            </a:pPr>
            <a:r>
              <a:rPr lang="zh-CN" altLang="en-US" sz="4000" b="1" kern="1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１．</a:t>
            </a:r>
            <a:r>
              <a:rPr lang="en-US" altLang="zh-CN" sz="4000" b="1" kern="1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《</a:t>
            </a:r>
            <a:r>
              <a:rPr lang="zh-CN" altLang="en-US" sz="4000" b="1" kern="1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全日制义务教育语文课程标准</a:t>
            </a:r>
            <a:r>
              <a:rPr lang="en-US" altLang="zh-CN" sz="4000" b="1" kern="1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》</a:t>
            </a:r>
            <a:r>
              <a:rPr lang="zh-CN" altLang="en-US" sz="4000" b="1" kern="1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对文学和文化常识的基本要求是：中学生能“了解诗歌、散文、小说、戏剧等文学样式。” </a:t>
            </a:r>
            <a:endParaRPr lang="zh-CN" altLang="en-US" sz="4000" b="1" kern="1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eaLnBrk="1" hangingPunct="1">
              <a:buSzPct val="110000"/>
            </a:pPr>
            <a:r>
              <a:rPr lang="zh-CN" altLang="en-US" sz="4000" b="1" kern="12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２．对于文学和文化常识的考核，侧重于课文中出现的比较常见且具有代表性的内容。</a:t>
            </a:r>
            <a:endParaRPr lang="zh-CN" altLang="en-US" sz="4000" b="1" kern="12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22263" y="211138"/>
            <a:ext cx="8823325" cy="5877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ts val="5640"/>
              </a:lnSpc>
            </a:pPr>
            <a:r>
              <a:rPr lang="zh-CN" altLang="en-US" sz="4000" b="1" noProof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岁寒三友：</a:t>
            </a:r>
            <a:endParaRPr lang="zh-CN" altLang="en-US" sz="4000" b="1" noProof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花中四君子：</a:t>
            </a:r>
            <a:endParaRPr lang="zh-CN" altLang="en-US" sz="4000" b="1" noProof="1"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文人四友：</a:t>
            </a:r>
            <a:endParaRPr lang="zh-CN" altLang="en-US" sz="4000" b="1" noProof="1"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文房四宝：</a:t>
            </a:r>
            <a:endParaRPr lang="zh-CN" altLang="en-US" sz="4000" b="1" noProof="1"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四库全书：</a:t>
            </a:r>
            <a:endParaRPr lang="zh-CN" altLang="en-US" sz="4000" b="1" noProof="1"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江南三大古楼：</a:t>
            </a:r>
            <a:endParaRPr lang="zh-CN" altLang="en-US" sz="4000" b="1" noProof="1"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solidFill>
                  <a:schemeClr val="accent5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4000" b="1" noProof="1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　</a:t>
            </a:r>
            <a:endParaRPr lang="zh-CN" altLang="en-US" sz="4000" b="1" noProof="1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中国三大国粹：</a:t>
            </a:r>
            <a:r>
              <a:rPr lang="zh-CN" altLang="en-US" sz="4000" b="1" noProof="1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zh-CN" altLang="en-US" sz="4000" b="1" noProof="1">
              <a:solidFill>
                <a:schemeClr val="accent5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322263" y="211138"/>
            <a:ext cx="8823325" cy="5877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ts val="5640"/>
              </a:lnSpc>
            </a:pPr>
            <a:r>
              <a:rPr lang="zh-CN" altLang="en-US" sz="4000" b="1" noProof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岁寒三友：</a:t>
            </a:r>
            <a:r>
              <a:rPr lang="zh-CN" altLang="en-US" sz="4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松、竹、梅。</a:t>
            </a:r>
            <a:endParaRPr lang="zh-CN" altLang="en-US" sz="4000" b="1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花中四君子：</a:t>
            </a:r>
            <a:r>
              <a:rPr lang="zh-CN" altLang="en-US" sz="4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梅、兰、竹、菊。</a:t>
            </a:r>
            <a:endParaRPr lang="zh-CN" altLang="en-US" sz="4000" b="1" noProof="1">
              <a:solidFill>
                <a:schemeClr val="accent5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文人四友：</a:t>
            </a:r>
            <a:r>
              <a:rPr lang="zh-CN" altLang="en-US" sz="4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琴、棋、书、画。</a:t>
            </a:r>
            <a:endParaRPr lang="zh-CN" altLang="en-US" sz="4000" b="1" noProof="1">
              <a:solidFill>
                <a:schemeClr val="accent5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文房四宝：</a:t>
            </a:r>
            <a:r>
              <a:rPr lang="zh-CN" altLang="en-US" sz="4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笔、墨、纸、砚。</a:t>
            </a:r>
            <a:endParaRPr lang="zh-CN" altLang="en-US" sz="4000" b="1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四库全书：</a:t>
            </a:r>
            <a:r>
              <a:rPr lang="zh-CN" altLang="en-US" sz="4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经、史、子、集。</a:t>
            </a:r>
            <a:endParaRPr lang="zh-CN" altLang="en-US" sz="4000" b="1" noProof="1">
              <a:solidFill>
                <a:schemeClr val="accent5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江南三大古楼：</a:t>
            </a:r>
            <a:r>
              <a:rPr lang="zh-CN" altLang="en-US" sz="4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湖南 岳阳楼</a:t>
            </a:r>
            <a:endParaRPr lang="zh-CN" altLang="en-US" sz="4000" b="1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solidFill>
                  <a:schemeClr val="accent5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lang="zh-CN" altLang="en-US" sz="4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湖北 黄鹤楼   江西 滕王阁</a:t>
            </a:r>
            <a:r>
              <a:rPr lang="zh-CN" altLang="en-US" sz="4000" b="1" noProof="1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　　</a:t>
            </a:r>
            <a:endParaRPr lang="zh-CN" altLang="en-US" sz="4000" b="1" noProof="1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ts val="5640"/>
              </a:lnSpc>
            </a:pPr>
            <a:r>
              <a:rPr lang="zh-CN" altLang="en-US" sz="4000" b="1" noProof="1"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中国三大国粹：</a:t>
            </a:r>
            <a:r>
              <a:rPr lang="zh-CN" altLang="en-US" sz="4000" b="1" noProof="1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4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京剧 中医 中国画</a:t>
            </a:r>
            <a:r>
              <a:rPr lang="zh-CN" altLang="en-US" sz="40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　</a:t>
            </a:r>
            <a:endParaRPr lang="zh-CN" altLang="en-US" sz="4000" b="1" noProof="1">
              <a:solidFill>
                <a:schemeClr val="accent5">
                  <a:lumMod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41300" y="469900"/>
            <a:ext cx="868362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4000" b="1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  <a:sym typeface="+mn-ea"/>
              </a:rPr>
              <a:t>第一：</a:t>
            </a:r>
            <a:r>
              <a:rPr lang="zh-CN" altLang="en-US" sz="4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桂冠、鳌头、榜首、问鼎、夺魁</a:t>
            </a:r>
            <a:endParaRPr lang="zh-CN" altLang="en-US" sz="4000" b="1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r>
              <a:rPr lang="en-US" altLang="zh-CN" sz="4000" b="1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古代的学校有</a:t>
            </a:r>
            <a:r>
              <a:rPr lang="zh-CN" altLang="en-US" sz="4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庠、序、太学</a:t>
            </a:r>
            <a:r>
              <a:rPr lang="zh-CN" altLang="en-US" sz="4000" b="1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等名称，</a:t>
            </a:r>
            <a:r>
              <a:rPr lang="en-US" altLang="zh-CN" sz="4000" b="1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明清时最高学府为</a:t>
            </a:r>
            <a:r>
              <a:rPr lang="zh-CN" altLang="en-US" sz="4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国子监</a:t>
            </a:r>
            <a:r>
              <a:rPr lang="zh-CN" altLang="en-US" sz="4000" b="1" noProof="1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。</a:t>
            </a:r>
            <a:endParaRPr lang="zh-CN" altLang="en-US" sz="4000" b="1" noProof="1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r>
              <a:rPr lang="en-US" altLang="zh-CN" sz="4000" b="1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三教九流：</a:t>
            </a:r>
            <a:endParaRPr lang="zh-CN" altLang="en-US" sz="4000" b="1" noProof="1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  <a:p>
            <a:r>
              <a:rPr lang="en-US" altLang="zh-CN" sz="4000" b="1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“三教”：</a:t>
            </a:r>
            <a:r>
              <a:rPr lang="zh-CN" altLang="en-US" sz="4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儒教、佛教、道教</a:t>
            </a:r>
            <a:r>
              <a:rPr lang="en-US" altLang="zh-CN" sz="4000" b="1" noProof="1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Calibri" panose="020F0502020204030204" pitchFamily="34" charset="0"/>
              </a:rPr>
              <a:t>;</a:t>
            </a:r>
            <a:endParaRPr lang="en-US" altLang="zh-CN" sz="4000" b="1" noProof="1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Calibri" panose="020F0502020204030204" pitchFamily="34" charset="0"/>
            </a:endParaRPr>
          </a:p>
          <a:p>
            <a:r>
              <a:rPr lang="en-US" altLang="zh-CN" sz="4000" b="1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4000" b="1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九流”：</a:t>
            </a:r>
            <a:r>
              <a:rPr lang="zh-CN" altLang="en-US" sz="40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宋体" panose="02010600030101010101" pitchFamily="2" charset="-122"/>
              </a:rPr>
              <a:t>儒家、道家、阴阳家、法家、名家、墨家、纵横家、杂家、农家。　</a:t>
            </a:r>
            <a:endParaRPr lang="zh-CN" altLang="en-US" sz="4000" b="1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sz="5400" dirty="0">
                <a:solidFill>
                  <a:srgbClr val="7030A0"/>
                </a:solidFill>
              </a:rPr>
              <a:t>4.  </a:t>
            </a:r>
            <a:r>
              <a:rPr lang="zh-CN" altLang="en-US" sz="5400" dirty="0">
                <a:solidFill>
                  <a:srgbClr val="7030A0"/>
                </a:solidFill>
              </a:rPr>
              <a:t>掌握技法</a:t>
            </a:r>
            <a:endParaRPr lang="zh-CN" altLang="en-US" sz="5400" dirty="0">
              <a:solidFill>
                <a:srgbClr val="7030A0"/>
              </a:solidFill>
            </a:endParaRPr>
          </a:p>
        </p:txBody>
      </p:sp>
      <p:sp>
        <p:nvSpPr>
          <p:cNvPr id="10243" name="TextBox 3"/>
          <p:cNvSpPr txBox="1"/>
          <p:nvPr/>
        </p:nvSpPr>
        <p:spPr>
          <a:xfrm>
            <a:off x="98425" y="1557338"/>
            <a:ext cx="879475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en-US" sz="5400" b="1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5400" b="1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5400" b="1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 牢记知识</a:t>
            </a:r>
            <a:endParaRPr lang="zh-CN" altLang="en-US" sz="5400" b="1" dirty="0">
              <a:solidFill>
                <a:srgbClr val="7C050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5400" b="1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5400" b="1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5400" b="1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 判断考点</a:t>
            </a:r>
            <a:endParaRPr lang="zh-CN" altLang="en-US" sz="5400" b="1" dirty="0">
              <a:solidFill>
                <a:srgbClr val="7C050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5400" b="1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5400" b="1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5400" b="1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 细心读题</a:t>
            </a:r>
            <a:endParaRPr lang="zh-CN" altLang="en-US" sz="5400" b="1" dirty="0">
              <a:solidFill>
                <a:srgbClr val="7C050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2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charRg st="2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charRg st="2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400">
                <a:solidFill>
                  <a:srgbClr val="7C0502"/>
                </a:solidFill>
              </a:rPr>
              <a:t>小试牛刀</a:t>
            </a:r>
            <a:endParaRPr lang="zh-CN" altLang="en-US" sz="4400">
              <a:solidFill>
                <a:srgbClr val="7C0502"/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222250" y="1185863"/>
            <a:ext cx="8699500" cy="5041900"/>
          </a:xfrm>
        </p:spPr>
        <p:txBody>
          <a:bodyPr anchor="t"/>
          <a:p>
            <a:pPr fontAlgn="base">
              <a:buSzPct val="110000"/>
            </a:pPr>
            <a:r>
              <a:rPr lang="zh-CN" altLang="en-US" sz="2800" b="1" strike="noStrike" kern="1200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1、下列说法有误的一项是：（             ）　</a:t>
            </a:r>
            <a:endParaRPr lang="zh-CN" altLang="en-US" sz="2800" b="1" strike="noStrike" kern="1200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fontAlgn="base">
              <a:buSzPct val="110000"/>
            </a:pPr>
            <a:r>
              <a:rPr lang="zh-CN" altLang="en-US" sz="2800" b="1" strike="noStrike" kern="1200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　A、《论语》是春秋战国时期儒家学派的创始人孔子所著的一本书，记录的是孔子的言行。　　</a:t>
            </a:r>
            <a:endParaRPr lang="zh-CN" altLang="en-US" sz="2800" b="1" strike="noStrike" kern="1200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fontAlgn="base">
              <a:buSzPct val="110000"/>
            </a:pPr>
            <a:r>
              <a:rPr lang="zh-CN" altLang="en-US" sz="2800" b="1" strike="noStrike" kern="1200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　B、《史记》是我国第一部纪传体通史，全书一百三十篇。作者是西汉史学家、文学家司马迁。被誉为“史家之绝唱，无韵之离骚”。　</a:t>
            </a:r>
            <a:endParaRPr lang="zh-CN" altLang="en-US" sz="2800" b="1" strike="noStrike" kern="1200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fontAlgn="base">
              <a:buSzPct val="110000"/>
            </a:pPr>
            <a:r>
              <a:rPr lang="zh-CN" altLang="en-US" sz="2800" b="1" strike="noStrike" kern="1200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　C、王羲之是东晋杰出的书法家，被称为“书圣”，他的《兰亭集序》帖是我国古代书法艺术最灿烂的瑰宝，被称为“天下第一行书”。　　</a:t>
            </a:r>
            <a:endParaRPr lang="zh-CN" altLang="en-US" sz="2800" b="1" strike="noStrike" kern="1200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fontAlgn="base">
              <a:buSzPct val="110000"/>
            </a:pPr>
            <a:r>
              <a:rPr lang="zh-CN" altLang="en-US" sz="2800" b="1" strike="noStrike" kern="1200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　D、莫泊桑是法国作家，被称为短篇小说的巨匠，代表作品有《我的叔叔于勒》《项链》等。　</a:t>
            </a:r>
            <a:endParaRPr lang="zh-CN" altLang="en-US" sz="2800" b="1" strike="noStrike" kern="1200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46850" y="914400"/>
            <a:ext cx="7620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A</a:t>
            </a:r>
            <a:endParaRPr lang="en-US" altLang="zh-CN" sz="4800" b="1">
              <a:solidFill>
                <a:srgbClr val="FF0000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0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0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3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0">
                                            <p:txEl>
                                              <p:charRg st="3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0">
                                            <p:txEl>
                                              <p:charRg st="3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7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0">
                                            <p:txEl>
                                              <p:charRg st="7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0">
                                            <p:txEl>
                                              <p:charRg st="74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13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90">
                                            <p:txEl>
                                              <p:charRg st="13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0">
                                            <p:txEl>
                                              <p:charRg st="13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charRg st="200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90">
                                            <p:txEl>
                                              <p:charRg st="200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0">
                                            <p:txEl>
                                              <p:charRg st="200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/>
      <p:bldP spid="37890" grpId="0" uiExpand="1" build="p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813" y="1390650"/>
            <a:ext cx="8154988" cy="5041900"/>
          </a:xfrm>
        </p:spPr>
        <p:txBody>
          <a:bodyPr/>
          <a:p>
            <a:pPr fontAlgn="base"/>
            <a:r>
              <a:rPr lang="en-US" altLang="zh-CN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、下列说法有误的一项是：（      ）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A、《论语》是儒家的经典著作之一，与《大学》《中庸》《孟子》合称为“四书”。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B、《左传》相传是战国时期鲁国史官左丘明所写，课文《曹刿论战》就选自其中。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C、《史记》是我国第一部纪传体通史，全书共一百三十篇，被鲁迅称为“史家之绝唱，无韵之离骚”。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D、人们常用“唐诗、宋词、元曲、明清小说”概括唐、宋、元、明、清这几个时期突出的文学形式。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13475" y="1243013"/>
            <a:ext cx="7683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4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24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67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9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109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0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charRg st="160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4800">
                <a:solidFill>
                  <a:srgbClr val="7C0502"/>
                </a:solidFill>
              </a:rPr>
              <a:t>大展身手</a:t>
            </a:r>
            <a:endParaRPr lang="zh-CN" altLang="en-US" sz="4800">
              <a:solidFill>
                <a:srgbClr val="7C050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275" y="1336675"/>
            <a:ext cx="8553450" cy="5041900"/>
          </a:xfrm>
        </p:spPr>
        <p:txBody>
          <a:bodyPr/>
          <a:p>
            <a:pPr fontAlgn="base"/>
            <a:r>
              <a:rPr lang="en-US" altLang="zh-CN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、下列说法有误的一项是：（      ）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A、古代刻在器物上用来警诫自己或者称颂公德的文字，叫做“铭”，后来就成为一种文体。这种文体一般是用韵的。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B、“说”，在古代是一种表明自己观点的文体，比如《马说》《爱莲说》。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C、消息一般由标题、导语、主体、背景和结语组成，常按照“次重要—重要—最重要”的顺序安排材料。它的写作要求真实、及时、简明。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D、古人说的“弱冠”指的是男子20岁，“桑梓”指的是故乡，“鸿雁”常用来喻指书信。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97550" y="1119188"/>
            <a:ext cx="904875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C</a:t>
            </a:r>
            <a:endParaRPr lang="en-US" altLang="zh-CN" sz="4800" b="1">
              <a:solidFill>
                <a:srgbClr val="FF0000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23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78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6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16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3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83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013" y="908050"/>
            <a:ext cx="8154988" cy="5041900"/>
          </a:xfrm>
        </p:spPr>
        <p:txBody>
          <a:bodyPr/>
          <a:p>
            <a:pPr fontAlgn="base"/>
            <a:r>
              <a:rPr lang="en-US" altLang="zh-CN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、下列说法有误的一项是：（       ）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A、婉约派是宋词一大流派，该派词作情思细腻，语言华美，代表词人有晏殊、李清照等。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B、“诸子百家”中对后世产生过重大影响的学派有儒家、道家、法家、墨家等。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C、词又称“长短句”，句式长短不一。始于宋代，苏轼和辛弃疾是豪放词派的代表人物，而李清照可以说是婉约词派的代表。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D、《关雎》和《蒹葭》两首诗都充分体现了《诗经》在创作手法上的特点，即一唱三叹，反复吟咏。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9525" y="809625"/>
            <a:ext cx="750888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endParaRPr lang="en-US" altLang="zh-CN" sz="4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25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7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11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2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72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438150"/>
            <a:ext cx="8154988" cy="5041900"/>
          </a:xfrm>
        </p:spPr>
        <p:txBody>
          <a:bodyPr/>
          <a:p>
            <a:pPr fontAlgn="base"/>
            <a:r>
              <a:rPr lang="en-US" altLang="zh-CN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、下列说法有误的一项是：（      ）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A、在人际交往中，我们要尽量做到用语得体。比如：初次见面用“久违”，好久不见用“久仰”，请人帮忙用“拜托”，麻烦别人用“劳驾”。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B、古代称谓词很多，其中“令爱”指别人的女儿，“令妹”指别人的妹妹，“高足”指自己有才华的学生，“泰山”指岳父。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C、“令”是一种敬辞。所以，我们在称呼别人的父母时，可用“令尊”和“令堂”这样的称呼。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D、汉语中常用“烽烟”代战争，“手足”代兄弟，“桃李”代学生，“鸿雁”代书信。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65838" y="314325"/>
            <a:ext cx="760412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4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charRg st="22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1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charRg st="91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0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charRg st="150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6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charRg st="196" end="2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300" y="514350"/>
            <a:ext cx="8651875" cy="5041900"/>
          </a:xfrm>
        </p:spPr>
        <p:txBody>
          <a:bodyPr/>
          <a:p>
            <a:pPr fontAlgn="base"/>
            <a:r>
              <a:rPr lang="en-US" altLang="zh-CN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、下列文化常识表述不正确的一项是（      ）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A、院试，是各省学政来主考的。参加考试的叫童生（儒生）。考上了叫生员（秀才）。三年之内举行两次。考中第一名叫“案首”。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B、乡试（秋闱），是由中央政府派官员主考的。参加考试的是生员及监生。考中的叫举人。考中第一名的叫“解员”。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C、会试（春闱），是由钦差大臣来主考的。参加考试的是举人。考中的叫贡士。考上第一名叫榜眼。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D、殿试，是由皇帝来主考的。参加考试的是进士。考中第一名的叫状元。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35825" y="347663"/>
            <a:ext cx="860425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endParaRPr lang="en-US" altLang="zh-CN" sz="4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2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2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8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8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0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140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140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18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186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971550" y="765175"/>
            <a:ext cx="7118350" cy="601663"/>
          </a:xfrm>
        </p:spPr>
        <p:txBody>
          <a:bodyPr wrap="square" lIns="91440" tIns="45720" rIns="91440" bIns="45720" anchor="ctr"/>
          <a:p>
            <a:pPr eaLnBrk="1" hangingPunct="1"/>
            <a:r>
              <a:rPr lang="zh-CN" altLang="en-US" sz="6000" dirty="0">
                <a:solidFill>
                  <a:srgbClr val="7030A0"/>
                </a:solidFill>
              </a:rPr>
              <a:t>二、复习目标</a:t>
            </a:r>
            <a:endParaRPr lang="zh-CN" altLang="en-US" sz="6000" dirty="0">
              <a:solidFill>
                <a:srgbClr val="7030A0"/>
              </a:solidFill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684213" y="2060575"/>
            <a:ext cx="8181975" cy="3459163"/>
          </a:xfrm>
        </p:spPr>
        <p:txBody>
          <a:bodyPr wrap="square" lIns="91440" tIns="45720" rIns="91440" bIns="45720" anchor="t"/>
          <a:p>
            <a:pPr eaLnBrk="1" hangingPunct="1">
              <a:buSzPct val="110000"/>
            </a:pPr>
            <a:r>
              <a:rPr lang="en-US" altLang="zh-CN" sz="5400" b="1" kern="1200">
                <a:solidFill>
                  <a:srgbClr val="000000"/>
                </a:solidFill>
                <a:latin typeface="幼圆" panose="02010509060101010101" pitchFamily="49" charset="-122"/>
                <a:ea typeface="+mn-ea"/>
                <a:cs typeface="+mn-cs"/>
              </a:rPr>
              <a:t>1. </a:t>
            </a:r>
            <a:r>
              <a:rPr lang="zh-CN" altLang="en-US" sz="5400" b="1" kern="1200">
                <a:solidFill>
                  <a:srgbClr val="000000"/>
                </a:solidFill>
                <a:latin typeface="幼圆" panose="02010509060101010101" pitchFamily="49" charset="-122"/>
                <a:ea typeface="+mn-ea"/>
                <a:cs typeface="+mn-cs"/>
              </a:rPr>
              <a:t>了解</a:t>
            </a:r>
            <a:r>
              <a:rPr lang="zh-CN" altLang="en-US" sz="5400" b="1" kern="1200" dirty="0">
                <a:solidFill>
                  <a:srgbClr val="000000"/>
                </a:solidFill>
                <a:latin typeface="幼圆" panose="02010509060101010101" pitchFamily="49" charset="-122"/>
                <a:ea typeface="+mn-ea"/>
                <a:cs typeface="+mn-cs"/>
              </a:rPr>
              <a:t>题型</a:t>
            </a:r>
            <a:endParaRPr lang="en-US" altLang="zh-CN" sz="5400" b="1" kern="1200">
              <a:solidFill>
                <a:srgbClr val="000000"/>
              </a:solidFill>
              <a:latin typeface="幼圆" panose="02010509060101010101" pitchFamily="49" charset="-122"/>
              <a:ea typeface="+mn-ea"/>
              <a:cs typeface="+mn-cs"/>
            </a:endParaRPr>
          </a:p>
          <a:p>
            <a:pPr eaLnBrk="1" hangingPunct="1">
              <a:buSzPct val="110000"/>
            </a:pPr>
            <a:r>
              <a:rPr lang="en-US" altLang="zh-CN" sz="5400" b="1" kern="1200">
                <a:solidFill>
                  <a:srgbClr val="000000"/>
                </a:solidFill>
                <a:latin typeface="幼圆" panose="02010509060101010101" pitchFamily="49" charset="-122"/>
                <a:ea typeface="+mn-ea"/>
                <a:cs typeface="+mn-cs"/>
              </a:rPr>
              <a:t>2. </a:t>
            </a:r>
            <a:r>
              <a:rPr lang="zh-CN" altLang="en-US" sz="5400" b="1" kern="1200" dirty="0">
                <a:solidFill>
                  <a:srgbClr val="000000"/>
                </a:solidFill>
                <a:latin typeface="幼圆" panose="02010509060101010101" pitchFamily="49" charset="-122"/>
                <a:ea typeface="+mn-ea"/>
                <a:cs typeface="+mn-cs"/>
              </a:rPr>
              <a:t>明确考点</a:t>
            </a:r>
            <a:endParaRPr lang="en-US" altLang="zh-CN" sz="5400" b="1" kern="1200">
              <a:solidFill>
                <a:srgbClr val="000000"/>
              </a:solidFill>
              <a:latin typeface="幼圆" panose="02010509060101010101" pitchFamily="49" charset="-122"/>
              <a:ea typeface="+mn-ea"/>
              <a:cs typeface="+mn-cs"/>
            </a:endParaRPr>
          </a:p>
          <a:p>
            <a:pPr eaLnBrk="1" hangingPunct="1">
              <a:buSzPct val="110000"/>
            </a:pPr>
            <a:r>
              <a:rPr lang="en-US" altLang="zh-CN" sz="5400" b="1" kern="1200">
                <a:solidFill>
                  <a:srgbClr val="C00000"/>
                </a:solidFill>
                <a:latin typeface="幼圆" panose="02010509060101010101" pitchFamily="49" charset="-122"/>
                <a:ea typeface="+mn-ea"/>
                <a:cs typeface="+mn-cs"/>
              </a:rPr>
              <a:t>3</a:t>
            </a:r>
            <a:r>
              <a:rPr lang="en-US" altLang="zh-CN" sz="5400" b="1" kern="1200">
                <a:solidFill>
                  <a:srgbClr val="000000"/>
                </a:solidFill>
                <a:latin typeface="幼圆" panose="02010509060101010101" pitchFamily="49" charset="-122"/>
                <a:ea typeface="+mn-ea"/>
                <a:cs typeface="+mn-cs"/>
              </a:rPr>
              <a:t>. </a:t>
            </a:r>
            <a:r>
              <a:rPr lang="zh-CN" altLang="en-US" sz="5400" b="1" kern="1200" dirty="0">
                <a:solidFill>
                  <a:srgbClr val="000000"/>
                </a:solidFill>
                <a:latin typeface="幼圆" panose="02010509060101010101" pitchFamily="49" charset="-122"/>
                <a:ea typeface="+mn-ea"/>
                <a:cs typeface="+mn-cs"/>
              </a:rPr>
              <a:t>识记知识</a:t>
            </a:r>
            <a:endParaRPr lang="zh-CN" altLang="en-US" sz="5400" b="1" kern="1200" dirty="0">
              <a:solidFill>
                <a:srgbClr val="000000"/>
              </a:solidFill>
              <a:latin typeface="幼圆" panose="02010509060101010101" pitchFamily="49" charset="-122"/>
              <a:ea typeface="+mn-ea"/>
              <a:cs typeface="+mn-cs"/>
            </a:endParaRPr>
          </a:p>
          <a:p>
            <a:pPr eaLnBrk="1" hangingPunct="1">
              <a:buSzPct val="110000"/>
            </a:pPr>
            <a:r>
              <a:rPr lang="en-US" altLang="zh-CN" sz="5400" b="1" kern="1200" dirty="0">
                <a:solidFill>
                  <a:srgbClr val="C00000"/>
                </a:solidFill>
                <a:latin typeface="幼圆" panose="02010509060101010101" pitchFamily="49" charset="-122"/>
                <a:ea typeface="+mn-ea"/>
                <a:cs typeface="+mn-cs"/>
              </a:rPr>
              <a:t>4</a:t>
            </a:r>
            <a:r>
              <a:rPr lang="en-US" altLang="zh-CN" sz="5400" b="1" kern="1200" dirty="0">
                <a:solidFill>
                  <a:srgbClr val="000000"/>
                </a:solidFill>
                <a:latin typeface="幼圆" panose="02010509060101010101" pitchFamily="49" charset="-122"/>
                <a:ea typeface="+mn-ea"/>
                <a:cs typeface="+mn-cs"/>
              </a:rPr>
              <a:t>. </a:t>
            </a:r>
            <a:r>
              <a:rPr lang="zh-CN" altLang="en-US" sz="5400" b="1" kern="1200" dirty="0">
                <a:solidFill>
                  <a:srgbClr val="000000"/>
                </a:solidFill>
                <a:latin typeface="幼圆" panose="02010509060101010101" pitchFamily="49" charset="-122"/>
                <a:ea typeface="+mn-ea"/>
                <a:cs typeface="+mn-cs"/>
              </a:rPr>
              <a:t>掌握技巧</a:t>
            </a:r>
            <a:endParaRPr lang="en-US" altLang="zh-CN" sz="5400" b="1" kern="1200">
              <a:solidFill>
                <a:srgbClr val="000000"/>
              </a:solidFill>
              <a:latin typeface="幼圆" panose="02010509060101010101" pitchFamily="49" charset="-122"/>
              <a:ea typeface="+mn-ea"/>
              <a:cs typeface="+mn-cs"/>
            </a:endParaRPr>
          </a:p>
          <a:p>
            <a:pPr eaLnBrk="1" hangingPunct="1">
              <a:buSzPct val="110000"/>
            </a:pPr>
            <a:endParaRPr lang="en-US" altLang="zh-CN" kern="1200">
              <a:latin typeface="幼圆" panose="02010509060101010101" pitchFamily="49" charset="-122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4300" y="134938"/>
            <a:ext cx="9340850" cy="5041900"/>
          </a:xfrm>
        </p:spPr>
        <p:txBody>
          <a:bodyPr/>
          <a:p>
            <a:pPr fontAlgn="base"/>
            <a:r>
              <a:rPr lang="en-US" altLang="zh-CN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、下列文化常识表述不正确的一项是（       ）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Ａ、花朝：农历二月十二。相传为百花的生日。寒食：农历清明前二日，冬至后一百五日，又谓之“寒令”的代称。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Ｂ、端午：农历五月初五。屈原投江日。初七、下九：农历七月初七日，这天晚上叫“七夕”。传说每年此夜牛郞织女在天河鹊桥相会。“下九”，指农历每月十九日。二十九日为“上九”，初九日为“中九”。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Ｃ、中秋：农历八月十五，是赏月佳节。重阳：农历九月九日，古人认为九是阳数，日月都逢九所以称为重阳。  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Ｄ、腊日：农历十二月十八。这一天有吃“腊八粥”的风俗。 冬至：冬至节，古人把冬至看成是节气的起点，从冬至起，日子一天天长起来，叫作“冬至一日阳生”。</a:t>
            </a:r>
            <a:r>
              <a:rPr lang="zh-CN" altLang="en-US" strike="noStrike" noProof="1">
                <a:solidFill>
                  <a:srgbClr val="000000"/>
                </a:solidFill>
              </a:rPr>
              <a:t> </a:t>
            </a:r>
            <a:endParaRPr lang="zh-CN" altLang="en-US" strike="noStrike" noProof="1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19925" y="11113"/>
            <a:ext cx="9588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endParaRPr lang="en-US" altLang="zh-CN" sz="4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2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2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7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7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3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173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173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5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225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225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325" y="123825"/>
            <a:ext cx="8878888" cy="5041900"/>
          </a:xfrm>
        </p:spPr>
        <p:txBody>
          <a:bodyPr/>
          <a:p>
            <a:pPr fontAlgn="base"/>
            <a:r>
              <a:rPr lang="en-US" altLang="zh-CN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8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、下列说法有误的一项是：（      ）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A、“高山流水遇知音，阳春白雪传雅趣”“看似点横撇捺，实则恢弘豁达”“万代文章尊李杜，千秋翰墨秉苏黄”，这三幅对联分别适宜赠送音乐家、书法家、文学家。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B、京剧脸谱中，红脸代表忠勇，黑脸代表猛智，蓝脸和绿脸代表草莽英雄，黄脸和白脸代表凶诈，金脸和银脸代表神妖。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C、小说塑造人物的方法是丰富多样的。其中有外貌和心理描写，也有动作和语言描写，如《范进中举》中范进发疯狂奔狂舞是动作描写，而对胡屠户与众人则主要采用了语言描写。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D、《陈涉世家》节选自编年体通史《史记》，作者是西汉史学家、文学家司马迁，全书共一百三十篇。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29300" y="-25400"/>
            <a:ext cx="820738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endParaRPr lang="en-US" altLang="zh-CN" sz="4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2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2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4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104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104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3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163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163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24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246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413" y="633413"/>
            <a:ext cx="8154988" cy="5041900"/>
          </a:xfrm>
        </p:spPr>
        <p:txBody>
          <a:bodyPr/>
          <a:p>
            <a:pPr fontAlgn="base"/>
            <a:r>
              <a:rPr lang="en-US" altLang="zh-CN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、下列说法有误的一项是：（      ）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A、明清四大古典小说是《红楼梦》、《三国演义》、《儒林外史》、《西游记》。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B、被鲁迅誉为“清末四大谴责小说”的作品是《官场现形记》、《二十年目睹之怪现状》、《老残游记》、《孽海花》。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C、我国现代文学的奠基人是鲁迅。他小说的代表作是《狂人日记》。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D、“四书五经”是我国古代科举考试的内容，其中“四书”指《论语》、《孟子》、《大学》、《中庸》，“五经”指《易》、《尚书》、《礼》、《诗》、《春秋》。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83275" y="514350"/>
            <a:ext cx="841375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4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2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2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6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66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66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5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125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125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1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161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161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125" y="1119188"/>
            <a:ext cx="9094788" cy="5041900"/>
          </a:xfrm>
        </p:spPr>
        <p:txBody>
          <a:bodyPr/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、下列说法有误的一项是：（      ）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A、中国古代神话名篇有:女娲补天、后羿射日、精卫填海、（盘古）开天辟地、黄帝战蚩尤。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B、我国第一位田园诗人是东晋的陶渊明（陶潜），他“不为五斗米折腰”。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C、《诗经》“六义”指：风、雅、颂（分类）、赋、比、兴（表现手法）。　　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/>
            <a:r>
              <a:rPr lang="zh-CN" altLang="en-US" sz="2800" b="1" strike="noStrike" noProof="1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　　D、古代把山的北面或水的南面叫做阳，山的南面或水的北面叫阴。如“河阴”便是黄河北岸。</a:t>
            </a:r>
            <a:endParaRPr lang="zh-CN" altLang="en-US" sz="2800" b="1" strike="noStrike" noProof="1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51525" y="1003300"/>
            <a:ext cx="739775" cy="828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endParaRPr lang="en-US" altLang="zh-CN" sz="4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2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25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2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72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72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1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111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111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15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15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/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SzPct val="110000"/>
            </a:pPr>
            <a:r>
              <a:rPr lang="en-US" altLang="zh-CN" sz="7200" b="1" kern="1200">
                <a:latin typeface="华文行楷" panose="02010800040101010101" charset="-122"/>
                <a:ea typeface="华文行楷" panose="02010800040101010101" charset="-122"/>
                <a:cs typeface="+mn-cs"/>
              </a:rPr>
              <a:t>  </a:t>
            </a:r>
            <a:r>
              <a:rPr lang="zh-CN" altLang="en-US" sz="8000" b="1" kern="1200">
                <a:solidFill>
                  <a:srgbClr val="7C0502"/>
                </a:solidFill>
                <a:latin typeface="华文行楷" panose="02010800040101010101" charset="-122"/>
                <a:ea typeface="华文行楷" panose="02010800040101010101" charset="-122"/>
                <a:cs typeface="+mn-cs"/>
              </a:rPr>
              <a:t>课 堂 小 结</a:t>
            </a:r>
            <a:endParaRPr lang="zh-CN" altLang="en-US" sz="8000" b="1" kern="1200">
              <a:solidFill>
                <a:srgbClr val="7C0502"/>
              </a:solidFill>
              <a:latin typeface="华文行楷" panose="02010800040101010101" charset="-122"/>
              <a:ea typeface="华文行楷" panose="020108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/>
          </p:nvPr>
        </p:nvSpPr>
        <p:spPr>
          <a:xfrm>
            <a:off x="2286000" y="330200"/>
            <a:ext cx="6435725" cy="1042988"/>
          </a:xfrm>
        </p:spPr>
        <p:txBody>
          <a:bodyPr anchor="ctr"/>
          <a:p>
            <a:r>
              <a:rPr lang="zh-CN" altLang="en-US" sz="5400">
                <a:solidFill>
                  <a:srgbClr val="7030A0"/>
                </a:solidFill>
              </a:rPr>
              <a:t>文学常识</a:t>
            </a:r>
            <a:endParaRPr lang="zh-CN" altLang="en-US" sz="540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13" y="1298575"/>
            <a:ext cx="8562975" cy="5634038"/>
          </a:xfrm>
        </p:spPr>
        <p:txBody>
          <a:bodyPr/>
          <a:p>
            <a:pPr eaLnBrk="1" fontAlgn="base" hangingPunct="1">
              <a:buSzPct val="110000"/>
            </a:pPr>
            <a:r>
              <a:rPr lang="en-US" altLang="zh-CN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①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文体知识：古代文体、现代文体。（</a:t>
            </a:r>
            <a:r>
              <a:rPr lang="zh-CN" altLang="en-US" sz="2800" b="1" strike="noStrike" noProof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对于与课本有关的中国著名作品的体例、命名，以及作品里的主要人物形象，典型的故事情节；作品中出现过的名言警句。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）</a:t>
            </a:r>
            <a:endParaRPr lang="zh-CN" altLang="en-US" sz="3200" b="1" strike="noStrike" noProof="1" dirty="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eaLnBrk="1" fontAlgn="base" hangingPunct="1">
              <a:buSzPct val="110000"/>
            </a:pPr>
            <a:r>
              <a:rPr lang="en-US" altLang="zh-CN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②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作家作品：古代作家作品、现当代作家作品、外国作家作品。（</a:t>
            </a:r>
            <a:r>
              <a:rPr lang="zh-CN" altLang="en-US" sz="2800" b="1" strike="noStrike" noProof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中国古代某些常见作家的字、号、别名、笔名，所处的朝代，外国作家的国籍。他们的代表作品及艺术风格。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） </a:t>
            </a:r>
            <a:endParaRPr lang="zh-CN" altLang="en-US" sz="3200" b="1" strike="noStrike" noProof="1" dirty="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eaLnBrk="1" fontAlgn="base" hangingPunct="1">
              <a:buSzPct val="110000"/>
            </a:pPr>
            <a:r>
              <a:rPr lang="en-US" altLang="zh-CN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③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在中国文学历史上有影响的文学流派、文学团体、诗人作家的合称和文学运动等。</a:t>
            </a:r>
            <a:endParaRPr lang="zh-CN" altLang="en-US" sz="3200" b="1" strike="noStrike" noProof="1" dirty="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eaLnBrk="1" fontAlgn="base" hangingPunct="1">
              <a:buSzPct val="110000"/>
            </a:pPr>
            <a:r>
              <a:rPr lang="en-US" altLang="zh-CN" sz="4000" strike="noStrike" noProof="1">
                <a:solidFill>
                  <a:srgbClr val="7C0502"/>
                </a:solidFill>
              </a:rPr>
              <a:t>……</a:t>
            </a:r>
            <a:endParaRPr lang="en-US" altLang="zh-CN" sz="4000" strike="noStrike" noProof="1">
              <a:solidFill>
                <a:srgbClr val="7C050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2176463" y="438150"/>
            <a:ext cx="6435725" cy="681038"/>
          </a:xfrm>
        </p:spPr>
        <p:txBody>
          <a:bodyPr anchor="ctr"/>
          <a:p>
            <a:r>
              <a:rPr lang="zh-CN" altLang="en-US" sz="5400">
                <a:solidFill>
                  <a:srgbClr val="7030A0"/>
                </a:solidFill>
              </a:rPr>
              <a:t>文化常识</a:t>
            </a:r>
            <a:endParaRPr lang="zh-CN" altLang="en-US" sz="5400">
              <a:solidFill>
                <a:srgbClr val="7030A0"/>
              </a:solidFill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1.</a:t>
            </a:r>
            <a:r>
              <a:rPr lang="zh-CN" altLang="en-US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古代常用代称：年龄称谓、古人姓名构成、古代常用借代等。</a:t>
            </a:r>
            <a:endParaRPr lang="zh-CN" altLang="en-US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2.</a:t>
            </a:r>
            <a:r>
              <a:rPr lang="zh-CN" altLang="en-US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节气历法：二十四节气、历法纪年等。</a:t>
            </a:r>
            <a:endParaRPr lang="zh-CN" altLang="en-US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3.</a:t>
            </a:r>
            <a:r>
              <a:rPr lang="zh-CN" altLang="en-US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风俗礼仪：传统节日、习俗礼仪等。</a:t>
            </a:r>
            <a:endParaRPr lang="zh-CN" altLang="en-US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4.</a:t>
            </a:r>
            <a:r>
              <a:rPr lang="zh-CN" altLang="en-US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科举官职：科举制度、官职升降等。</a:t>
            </a:r>
            <a:endParaRPr lang="zh-CN" altLang="en-US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5.</a:t>
            </a:r>
            <a:r>
              <a:rPr lang="zh-CN" altLang="en-US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汉字文化与文学形式：汉字的形体及演化、我国古代各个时期的文学形式。</a:t>
            </a:r>
            <a:endParaRPr lang="zh-CN" altLang="en-US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6.</a:t>
            </a:r>
            <a:r>
              <a:rPr lang="zh-CN" altLang="en-US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古代计量单位。</a:t>
            </a:r>
            <a:endParaRPr lang="zh-CN" altLang="en-US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……</a:t>
            </a:r>
            <a:endParaRPr lang="en-US" altLang="zh-CN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endParaRPr lang="zh-CN" altLang="en-US"/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889000" y="1952625"/>
            <a:ext cx="8154988" cy="5041900"/>
          </a:xfrm>
        </p:spPr>
        <p:txBody>
          <a:bodyPr anchor="t"/>
          <a:p>
            <a:pPr>
              <a:buSzPct val="110000"/>
            </a:pPr>
            <a:r>
              <a:rPr lang="zh-CN" altLang="en-US" sz="7200" b="1" kern="1200">
                <a:solidFill>
                  <a:srgbClr val="C00000"/>
                </a:solidFill>
                <a:latin typeface="华文行楷" panose="02010800040101010101" charset="-122"/>
                <a:ea typeface="华文行楷" panose="02010800040101010101" charset="-122"/>
                <a:cs typeface="+mn-cs"/>
              </a:rPr>
              <a:t>识记、细心</a:t>
            </a:r>
            <a:endParaRPr lang="zh-CN" altLang="en-US" sz="7200" b="1" kern="1200">
              <a:solidFill>
                <a:srgbClr val="C00000"/>
              </a:solidFill>
              <a:latin typeface="华文行楷" panose="02010800040101010101" charset="-122"/>
              <a:ea typeface="华文行楷" panose="020108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0" name="Rectangle 4"/>
          <p:cNvSpPr>
            <a:spLocks noGrp="1"/>
          </p:cNvSpPr>
          <p:nvPr>
            <p:ph type="title"/>
          </p:nvPr>
        </p:nvSpPr>
        <p:spPr>
          <a:xfrm>
            <a:off x="12700" y="1279525"/>
            <a:ext cx="8986838" cy="4270375"/>
          </a:xfrm>
        </p:spPr>
        <p:txBody>
          <a:bodyPr wrap="square" lIns="91440" tIns="45720" rIns="91440" bIns="45720" anchor="ctr"/>
          <a:p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7.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下列关于文学文化常识的表述有误的一项是</a:t>
            </a:r>
            <a:b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（     ）</a:t>
            </a:r>
            <a:r>
              <a:rPr lang="zh-CN" altLang="en-US" sz="2400" b="0">
                <a:solidFill>
                  <a:srgbClr val="000000"/>
                </a:solidFill>
                <a:latin typeface="华文新魏" panose="02010800040101010101" pitchFamily="2" charset="-122"/>
              </a:rPr>
              <a:t>（</a:t>
            </a:r>
            <a:r>
              <a:rPr lang="en-US" altLang="zh-CN" sz="2400" b="0">
                <a:solidFill>
                  <a:srgbClr val="000000"/>
                </a:solidFill>
                <a:latin typeface="华文新魏" panose="02010800040101010101" pitchFamily="2" charset="-122"/>
              </a:rPr>
              <a:t>2017</a:t>
            </a:r>
            <a:r>
              <a:rPr lang="zh-CN" altLang="en-US" sz="2400" b="0">
                <a:solidFill>
                  <a:srgbClr val="000000"/>
                </a:solidFill>
                <a:latin typeface="华文新魏" panose="02010800040101010101" pitchFamily="2" charset="-122"/>
              </a:rPr>
              <a:t>年广西北部湾经济区四市同城中考）</a:t>
            </a:r>
            <a:b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   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A.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泰戈尔是印度文学家，曾获得诺贝尔文学奖，主要诗集有《新月集》《飞鸟集》等。</a:t>
            </a:r>
            <a:b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   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B.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马致远的《天净沙 秋思》是被誉为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秋思之祖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的小令。小令，一般只有一个曲牌。</a:t>
            </a:r>
            <a:b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   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C.“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万钟于我何加焉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一食或尽粟一石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中的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钟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石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都是古代的容器，也作容量单位。</a:t>
            </a:r>
            <a:b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</a:b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   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D.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我国的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二十四节气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已被列入联合国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非遗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名录，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“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端午</a:t>
            </a:r>
            <a:r>
              <a:rPr lang="en-US" altLang="zh-CN" sz="3200">
                <a:solidFill>
                  <a:srgbClr val="000000"/>
                </a:solidFill>
                <a:latin typeface="华文新魏" panose="02010800040101010101" pitchFamily="2" charset="-122"/>
              </a:rPr>
              <a:t>”</a:t>
            </a:r>
            <a:r>
              <a:rPr lang="zh-CN" altLang="en-US" sz="3200">
                <a:solidFill>
                  <a:srgbClr val="000000"/>
                </a:solidFill>
                <a:latin typeface="华文新魏" panose="02010800040101010101" pitchFamily="2" charset="-122"/>
              </a:rPr>
              <a:t>是其中的一个节气。</a:t>
            </a:r>
            <a:endParaRPr lang="zh-CN" altLang="en-US" sz="3200">
              <a:solidFill>
                <a:srgbClr val="00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178425" y="5780088"/>
            <a:ext cx="3951288" cy="976312"/>
          </a:xfrm>
          <a:prstGeom prst="wedgeRoundRectCallout">
            <a:avLst>
              <a:gd name="adj1" fmla="val -113370"/>
              <a:gd name="adj2" fmla="val -47551"/>
              <a:gd name="adj3" fmla="val 16667"/>
            </a:avLst>
          </a:prstGeom>
          <a:solidFill>
            <a:srgbClr val="FFC000"/>
          </a:solidFill>
          <a:ln w="12700" cap="flat" cmpd="sng">
            <a:solidFill>
              <a:srgbClr val="BC626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en-US" altLang="zh-CN" sz="3200" b="1" dirty="0">
                <a:latin typeface="Calibri" panose="020F0502020204030204" pitchFamily="34" charset="0"/>
                <a:ea typeface="幼圆" panose="02010509060101010101" pitchFamily="49" charset="-122"/>
              </a:rPr>
              <a:t>“</a:t>
            </a:r>
            <a:r>
              <a:rPr lang="zh-CN" altLang="en-US" sz="3200" b="1" dirty="0">
                <a:latin typeface="Calibri" panose="020F0502020204030204" pitchFamily="34" charset="0"/>
                <a:ea typeface="幼圆" panose="02010509060101010101" pitchFamily="49" charset="-122"/>
              </a:rPr>
              <a:t>端午</a:t>
            </a:r>
            <a:r>
              <a:rPr lang="en-US" altLang="zh-CN" sz="3200" b="1" dirty="0">
                <a:latin typeface="Calibri" panose="020F0502020204030204" pitchFamily="34" charset="0"/>
                <a:ea typeface="幼圆" panose="02010509060101010101" pitchFamily="49" charset="-122"/>
              </a:rPr>
              <a:t>”</a:t>
            </a:r>
            <a:r>
              <a:rPr lang="zh-CN" altLang="en-US" sz="3200" b="1" dirty="0">
                <a:latin typeface="Calibri" panose="020F0502020204030204" pitchFamily="34" charset="0"/>
                <a:ea typeface="幼圆" panose="02010509060101010101" pitchFamily="49" charset="-122"/>
              </a:rPr>
              <a:t>是传统节日，而不是节气。</a:t>
            </a:r>
            <a:endParaRPr lang="zh-CN" altLang="en-US" sz="3200" b="1" dirty="0"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18435" name="文本框 5"/>
          <p:cNvSpPr txBox="1"/>
          <p:nvPr/>
        </p:nvSpPr>
        <p:spPr>
          <a:xfrm>
            <a:off x="280988" y="142875"/>
            <a:ext cx="63690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00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sz="44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了解题型</a:t>
            </a:r>
            <a:r>
              <a:rPr lang="en-US" altLang="zh-CN" sz="400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400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真题研究</a:t>
            </a:r>
            <a:endParaRPr lang="zh-CN" altLang="en-US" sz="400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863" y="1279525"/>
            <a:ext cx="325437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Calibri" panose="020F0502020204030204" pitchFamily="34" charset="0"/>
                <a:ea typeface="幼圆" panose="02010509060101010101" pitchFamily="49" charset="-122"/>
              </a:rPr>
              <a:t>D</a:t>
            </a:r>
            <a:endParaRPr lang="en-US" altLang="zh-CN" sz="3200" b="1">
              <a:solidFill>
                <a:srgbClr val="FF0000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6"/>
          <p:cNvSpPr txBox="1"/>
          <p:nvPr/>
        </p:nvSpPr>
        <p:spPr>
          <a:xfrm flipH="1">
            <a:off x="-57150" y="-439737"/>
            <a:ext cx="9201150" cy="7386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endParaRPr lang="en-US" altLang="zh-CN" sz="28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7.</a:t>
            </a:r>
            <a:r>
              <a:rPr lang="zh-CN" altLang="zh-CN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下列关于文化文学常识的表述有误的一项是（      ）</a:t>
            </a:r>
            <a:r>
              <a:rPr lang="zh-CN" altLang="zh-CN" sz="1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2017</a:t>
            </a:r>
            <a:r>
              <a:rPr lang="zh-CN" altLang="en-US" sz="16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年南宁一模）</a:t>
            </a:r>
            <a:endParaRPr lang="zh-CN" altLang="en-US" sz="16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A.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柳宗元、欧阳修、苏轼均属于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唐宋八大家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，他们的作品我们学过的有《小石潭记》《醉翁亭记》《记承天寺夜游》等。</a:t>
            </a:r>
            <a:endParaRPr lang="zh-CN" altLang="en-US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B.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《行路难》《望岳》的作者分别是被誉为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诗仙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的李白和被誉为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诗圣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的杜甫，李白、杜甫被后人合称为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李杜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 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zh-CN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C. 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我国古代有一些特殊称谓，如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垂髫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指代儿童，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布衣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指代平民，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夫子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指代老师，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令尊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指代对方的父亲。</a:t>
            </a:r>
            <a:endParaRPr lang="zh-CN" altLang="en-US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b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D. 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清明时节雨纷纷，路上行人欲断魂。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清明节是我国民间传统节日，其习俗有吃寒食、扫墓、插柳、踏青、登高</a:t>
            </a: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……</a:t>
            </a:r>
            <a:endParaRPr lang="en-US" altLang="zh-CN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3150" y="-50800"/>
            <a:ext cx="644525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圆角矩形标注 18"/>
          <p:cNvSpPr/>
          <p:nvPr/>
        </p:nvSpPr>
        <p:spPr>
          <a:xfrm>
            <a:off x="5057775" y="6029325"/>
            <a:ext cx="3995738" cy="647700"/>
          </a:xfrm>
          <a:prstGeom prst="wedgeRoundRectCallout">
            <a:avLst>
              <a:gd name="adj1" fmla="val -113370"/>
              <a:gd name="adj2" fmla="val -47551"/>
              <a:gd name="adj3" fmla="val 16667"/>
            </a:avLst>
          </a:prstGeom>
          <a:solidFill>
            <a:srgbClr val="FFC000"/>
          </a:solidFill>
          <a:ln w="12700" cap="flat" cmpd="sng">
            <a:solidFill>
              <a:srgbClr val="BC626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幼圆" panose="02010509060101010101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5900" y="6061075"/>
            <a:ext cx="4021138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登高是重阳节的习俗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1" name="Text Box 13"/>
          <p:cNvSpPr txBox="1"/>
          <p:nvPr/>
        </p:nvSpPr>
        <p:spPr>
          <a:xfrm>
            <a:off x="755650" y="333375"/>
            <a:ext cx="5465763" cy="7000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000" b="1">
                <a:solidFill>
                  <a:srgbClr val="FB0F0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 </a:t>
            </a:r>
            <a:endParaRPr lang="en-US" altLang="zh-CN" sz="4000" b="1">
              <a:solidFill>
                <a:srgbClr val="FB0F0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9462" name="文本框 8204"/>
          <p:cNvSpPr txBox="1"/>
          <p:nvPr/>
        </p:nvSpPr>
        <p:spPr>
          <a:xfrm>
            <a:off x="320675" y="265113"/>
            <a:ext cx="6337300" cy="768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endParaRPr lang="zh-CN" altLang="en-US" sz="4400" b="1" dirty="0">
              <a:solidFill>
                <a:srgbClr val="3503E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34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charRg st="34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68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0">
                                            <p:txEl>
                                              <p:charRg st="68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126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0">
                                            <p:txEl>
                                              <p:charRg st="126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charRg st="164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0">
                                            <p:txEl>
                                              <p:charRg st="164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01" grpId="0" bldLvl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p>
            <a:pPr eaLnBrk="1" hangingPunct="1"/>
            <a:r>
              <a:rPr lang="en-US" altLang="zh-CN" sz="5400" dirty="0">
                <a:solidFill>
                  <a:srgbClr val="7030A0"/>
                </a:solidFill>
              </a:rPr>
              <a:t>2.</a:t>
            </a:r>
            <a:r>
              <a:rPr lang="zh-CN" altLang="en-US" sz="5400" dirty="0">
                <a:solidFill>
                  <a:srgbClr val="7030A0"/>
                </a:solidFill>
              </a:rPr>
              <a:t>明确考点</a:t>
            </a:r>
            <a:endParaRPr lang="zh-CN" altLang="en-US" sz="5400" dirty="0">
              <a:solidFill>
                <a:srgbClr val="7030A0"/>
              </a:solidFill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531813" y="1390650"/>
            <a:ext cx="8474075" cy="4125913"/>
          </a:xfrm>
        </p:spPr>
        <p:txBody>
          <a:bodyPr wrap="square" lIns="91440" tIns="45720" rIns="91440" bIns="45720" anchor="t"/>
          <a:p>
            <a:pPr eaLnBrk="1" hangingPunct="1">
              <a:buSzPct val="110000"/>
            </a:pPr>
            <a:endParaRPr lang="zh-CN" altLang="en-US" sz="3200" b="1" kern="1200" dirty="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  <a:sym typeface="幼圆" panose="02010509060101010101" pitchFamily="49" charset="-122"/>
            </a:endParaRPr>
          </a:p>
          <a:p>
            <a:pPr eaLnBrk="1" hangingPunct="1">
              <a:buSzPct val="110000"/>
            </a:pPr>
            <a:r>
              <a:rPr lang="zh-CN" altLang="en-US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lang="en-US" altLang="zh-CN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</a:t>
            </a:r>
            <a:r>
              <a:rPr lang="zh-CN" altLang="en-US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lang="en-US" altLang="zh-CN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</a:t>
            </a:r>
            <a:r>
              <a:rPr lang="zh-CN" altLang="en-US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文学常识</a:t>
            </a:r>
            <a:endParaRPr lang="zh-CN" altLang="en-US" sz="5400" b="1" kern="1200" dirty="0">
              <a:solidFill>
                <a:srgbClr val="7C050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eaLnBrk="1" hangingPunct="1">
              <a:buSzPct val="110000"/>
            </a:pPr>
            <a:r>
              <a:rPr lang="zh-CN" altLang="en-US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（</a:t>
            </a:r>
            <a:r>
              <a:rPr lang="en-US" altLang="zh-CN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lang="zh-CN" altLang="en-US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）</a:t>
            </a:r>
            <a:r>
              <a:rPr lang="en-US" altLang="zh-CN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</a:t>
            </a:r>
            <a:r>
              <a:rPr lang="zh-CN" altLang="en-US" sz="5400" b="1" kern="1200" dirty="0">
                <a:solidFill>
                  <a:srgbClr val="7C050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文化常识</a:t>
            </a:r>
            <a:endParaRPr lang="zh-CN" altLang="en-US" sz="5400" b="1" kern="1200" dirty="0">
              <a:solidFill>
                <a:srgbClr val="7C050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2286000" y="330200"/>
            <a:ext cx="6435725" cy="1042988"/>
          </a:xfrm>
        </p:spPr>
        <p:txBody>
          <a:bodyPr anchor="ctr"/>
          <a:p>
            <a:r>
              <a:rPr lang="zh-CN" altLang="en-US" sz="5400">
                <a:solidFill>
                  <a:srgbClr val="7030A0"/>
                </a:solidFill>
              </a:rPr>
              <a:t>文学常识</a:t>
            </a:r>
            <a:endParaRPr lang="zh-CN" altLang="en-US" sz="540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13" y="1298575"/>
            <a:ext cx="8562975" cy="5634038"/>
          </a:xfrm>
        </p:spPr>
        <p:txBody>
          <a:bodyPr/>
          <a:p>
            <a:pPr eaLnBrk="1" fontAlgn="base" hangingPunct="1">
              <a:buSzPct val="110000"/>
            </a:pPr>
            <a:r>
              <a:rPr lang="en-US" altLang="zh-CN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①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文体知识：古代文体、现代文体。（</a:t>
            </a:r>
            <a:r>
              <a:rPr lang="zh-CN" altLang="en-US" sz="2800" b="1" strike="noStrike" noProof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对于与课本有关的中国著名作品的体例、命名，以及作品里的主要人物形象，典型的故事情节；作品中出现过的名言警句。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）</a:t>
            </a:r>
            <a:endParaRPr lang="zh-CN" altLang="en-US" sz="3200" b="1" strike="noStrike" noProof="1" dirty="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eaLnBrk="1" fontAlgn="base" hangingPunct="1">
              <a:buSzPct val="110000"/>
            </a:pPr>
            <a:r>
              <a:rPr lang="en-US" altLang="zh-CN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②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作家作品：古代作家作品、现当代作家作品、外国作家作品。（</a:t>
            </a:r>
            <a:r>
              <a:rPr lang="zh-CN" altLang="en-US" sz="2800" b="1" strike="noStrike" noProof="1" dirty="0">
                <a:solidFill>
                  <a:schemeClr val="accent5">
                    <a:lumMod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中国古代某些常见作家的字、号、别名、笔名，所处的朝代，外国作家的国籍。他们的代表作品及艺术风格。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） </a:t>
            </a:r>
            <a:endParaRPr lang="zh-CN" altLang="en-US" sz="3200" b="1" strike="noStrike" noProof="1" dirty="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eaLnBrk="1" fontAlgn="base" hangingPunct="1">
              <a:buSzPct val="110000"/>
            </a:pPr>
            <a:r>
              <a:rPr lang="en-US" altLang="zh-CN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③</a:t>
            </a:r>
            <a:r>
              <a:rPr lang="zh-CN" altLang="en-US" sz="3200" b="1" strike="noStrike" noProof="1" dirty="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在中国文学历史上有影响的文学流派、文学团体、诗人作家的合称和文学运动等。</a:t>
            </a:r>
            <a:endParaRPr lang="zh-CN" altLang="en-US" sz="3200" b="1" strike="noStrike" noProof="1" dirty="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eaLnBrk="1" fontAlgn="base" hangingPunct="1">
              <a:buSzPct val="110000"/>
            </a:pPr>
            <a:r>
              <a:rPr lang="en-US" altLang="zh-CN" sz="4000" strike="noStrike" noProof="1">
                <a:solidFill>
                  <a:srgbClr val="7C0502"/>
                </a:solidFill>
              </a:rPr>
              <a:t>……</a:t>
            </a:r>
            <a:endParaRPr lang="en-US" altLang="zh-CN" sz="4000" strike="noStrike" noProof="1">
              <a:solidFill>
                <a:srgbClr val="7C050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2176463" y="438150"/>
            <a:ext cx="6435725" cy="681038"/>
          </a:xfrm>
        </p:spPr>
        <p:txBody>
          <a:bodyPr anchor="ctr"/>
          <a:p>
            <a:r>
              <a:rPr lang="zh-CN" altLang="en-US" sz="5400">
                <a:solidFill>
                  <a:srgbClr val="7030A0"/>
                </a:solidFill>
              </a:rPr>
              <a:t>文化常识</a:t>
            </a:r>
            <a:endParaRPr lang="zh-CN" altLang="en-US" sz="5400">
              <a:solidFill>
                <a:srgbClr val="7030A0"/>
              </a:solidFill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1.</a:t>
            </a:r>
            <a:r>
              <a:rPr lang="zh-CN" altLang="en-US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古代常用代称：年龄称谓、古人姓名构成、古代常用借代等。</a:t>
            </a:r>
            <a:endParaRPr lang="zh-CN" altLang="en-US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2.</a:t>
            </a:r>
            <a:r>
              <a:rPr lang="zh-CN" altLang="en-US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节气历法：二十四节气、历法纪年等。</a:t>
            </a:r>
            <a:endParaRPr lang="zh-CN" altLang="en-US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3.</a:t>
            </a:r>
            <a:r>
              <a:rPr lang="zh-CN" altLang="en-US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风俗礼仪：传统节日、习俗礼仪等。</a:t>
            </a:r>
            <a:endParaRPr lang="zh-CN" altLang="en-US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4.</a:t>
            </a:r>
            <a:r>
              <a:rPr lang="zh-CN" altLang="en-US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科举官职：科举制度、官职升降等。</a:t>
            </a:r>
            <a:endParaRPr lang="zh-CN" altLang="en-US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5.</a:t>
            </a:r>
            <a:r>
              <a:rPr lang="zh-CN" altLang="en-US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汉字文化与文学形式：汉字的形体及演化、我国古代各个时期的文学形式。</a:t>
            </a:r>
            <a:endParaRPr lang="zh-CN" altLang="en-US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6.</a:t>
            </a:r>
            <a:r>
              <a:rPr lang="zh-CN" altLang="en-US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古代计量单位。</a:t>
            </a:r>
            <a:endParaRPr lang="zh-CN" altLang="en-US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>
              <a:buSzPct val="110000"/>
            </a:pPr>
            <a:r>
              <a:rPr lang="en-US" altLang="zh-CN" sz="3200" b="1" kern="1200">
                <a:solidFill>
                  <a:srgbClr val="7C0502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……</a:t>
            </a:r>
            <a:endParaRPr lang="en-US" altLang="zh-CN" sz="3200" b="1" kern="1200">
              <a:solidFill>
                <a:srgbClr val="7C0502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timeline"/>
</p:tagLst>
</file>

<file path=ppt/theme/theme1.xml><?xml version="1.0" encoding="utf-8"?>
<a:theme xmlns:a="http://schemas.openxmlformats.org/drawingml/2006/main" name="A000120141119A01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0A4C0"/>
      </a:accent4>
      <a:accent5>
        <a:srgbClr val="95C5DB"/>
      </a:accent5>
      <a:accent6>
        <a:srgbClr val="FF8787"/>
      </a:accent6>
      <a:hlink>
        <a:srgbClr val="00B0F0"/>
      </a:hlink>
      <a:folHlink>
        <a:srgbClr val="AFB2B4"/>
      </a:folHlink>
    </a:clrScheme>
    <a:fontScheme name="自定义 11">
      <a:majorFont>
        <a:latin typeface="Algerian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1119A01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0A4C0"/>
      </a:accent4>
      <a:accent5>
        <a:srgbClr val="95C5DB"/>
      </a:accent5>
      <a:accent6>
        <a:srgbClr val="FF8787"/>
      </a:accent6>
      <a:hlink>
        <a:srgbClr val="00B0F0"/>
      </a:hlink>
      <a:folHlink>
        <a:srgbClr val="AFB2B4"/>
      </a:folHlink>
    </a:clrScheme>
    <a:fontScheme name="自定义 11">
      <a:majorFont>
        <a:latin typeface="Algerian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1119A01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0A4C0"/>
      </a:accent4>
      <a:accent5>
        <a:srgbClr val="95C5DB"/>
      </a:accent5>
      <a:accent6>
        <a:srgbClr val="FF8787"/>
      </a:accent6>
      <a:hlink>
        <a:srgbClr val="00B0F0"/>
      </a:hlink>
      <a:folHlink>
        <a:srgbClr val="AFB2B4"/>
      </a:folHlink>
    </a:clrScheme>
    <a:fontScheme name="自定义 11">
      <a:majorFont>
        <a:latin typeface="Algerian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000120141119A01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0A4C0"/>
      </a:accent4>
      <a:accent5>
        <a:srgbClr val="95C5DB"/>
      </a:accent5>
      <a:accent6>
        <a:srgbClr val="FF8787"/>
      </a:accent6>
      <a:hlink>
        <a:srgbClr val="00B0F0"/>
      </a:hlink>
      <a:folHlink>
        <a:srgbClr val="AFB2B4"/>
      </a:folHlink>
    </a:clrScheme>
    <a:fontScheme name="自定义 11">
      <a:majorFont>
        <a:latin typeface="Algerian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A000120141119A01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0A4C0"/>
      </a:accent4>
      <a:accent5>
        <a:srgbClr val="95C5DB"/>
      </a:accent5>
      <a:accent6>
        <a:srgbClr val="FF8787"/>
      </a:accent6>
      <a:hlink>
        <a:srgbClr val="00B0F0"/>
      </a:hlink>
      <a:folHlink>
        <a:srgbClr val="AFB2B4"/>
      </a:folHlink>
    </a:clrScheme>
    <a:fontScheme name="自定义 11">
      <a:majorFont>
        <a:latin typeface="Algerian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A000120141119A01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0A4C0"/>
      </a:accent4>
      <a:accent5>
        <a:srgbClr val="95C5DB"/>
      </a:accent5>
      <a:accent6>
        <a:srgbClr val="FF8787"/>
      </a:accent6>
      <a:hlink>
        <a:srgbClr val="00B0F0"/>
      </a:hlink>
      <a:folHlink>
        <a:srgbClr val="AFB2B4"/>
      </a:folHlink>
    </a:clrScheme>
    <a:fontScheme name="自定义 11">
      <a:majorFont>
        <a:latin typeface="Algerian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A000120141119A01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0A4C0"/>
      </a:accent4>
      <a:accent5>
        <a:srgbClr val="95C5DB"/>
      </a:accent5>
      <a:accent6>
        <a:srgbClr val="FF8787"/>
      </a:accent6>
      <a:hlink>
        <a:srgbClr val="00B0F0"/>
      </a:hlink>
      <a:folHlink>
        <a:srgbClr val="AFB2B4"/>
      </a:folHlink>
    </a:clrScheme>
    <a:fontScheme name="自定义 11">
      <a:majorFont>
        <a:latin typeface="Algerian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A000120141119A01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0A4C0"/>
      </a:accent4>
      <a:accent5>
        <a:srgbClr val="95C5DB"/>
      </a:accent5>
      <a:accent6>
        <a:srgbClr val="FF8787"/>
      </a:accent6>
      <a:hlink>
        <a:srgbClr val="00B0F0"/>
      </a:hlink>
      <a:folHlink>
        <a:srgbClr val="AFB2B4"/>
      </a:folHlink>
    </a:clrScheme>
    <a:fontScheme name="自定义 11">
      <a:majorFont>
        <a:latin typeface="Algerian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A000120141119A01PPBG">
  <a:themeElements>
    <a:clrScheme name="自定义 1">
      <a:dk1>
        <a:srgbClr val="3D3F41"/>
      </a:dk1>
      <a:lt1>
        <a:srgbClr val="FFFFFF"/>
      </a:lt1>
      <a:dk2>
        <a:srgbClr val="454749"/>
      </a:dk2>
      <a:lt2>
        <a:srgbClr val="FFFFFF"/>
      </a:lt2>
      <a:accent1>
        <a:srgbClr val="64606D"/>
      </a:accent1>
      <a:accent2>
        <a:srgbClr val="B99179"/>
      </a:accent2>
      <a:accent3>
        <a:srgbClr val="9994A6"/>
      </a:accent3>
      <a:accent4>
        <a:srgbClr val="C0A4C0"/>
      </a:accent4>
      <a:accent5>
        <a:srgbClr val="95C5DB"/>
      </a:accent5>
      <a:accent6>
        <a:srgbClr val="FF8787"/>
      </a:accent6>
      <a:hlink>
        <a:srgbClr val="00B0F0"/>
      </a:hlink>
      <a:folHlink>
        <a:srgbClr val="AFB2B4"/>
      </a:folHlink>
    </a:clrScheme>
    <a:fontScheme name="自定义 11">
      <a:majorFont>
        <a:latin typeface="Algerian"/>
        <a:ea typeface="华文新魏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A000120141119A47PPBG</Template>
  <TotalTime>0</TotalTime>
  <Words>6612</Words>
  <Application>WPS 演示</Application>
  <PresentationFormat/>
  <Paragraphs>525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47</vt:i4>
      </vt:variant>
    </vt:vector>
  </HeadingPairs>
  <TitlesOfParts>
    <vt:vector size="68" baseType="lpstr">
      <vt:lpstr>Arial</vt:lpstr>
      <vt:lpstr>宋体</vt:lpstr>
      <vt:lpstr>Wingdings</vt:lpstr>
      <vt:lpstr>Calibri</vt:lpstr>
      <vt:lpstr>幼圆</vt:lpstr>
      <vt:lpstr>Algerian</vt:lpstr>
      <vt:lpstr>华文新魏</vt:lpstr>
      <vt:lpstr>Verdana</vt:lpstr>
      <vt:lpstr>微软雅黑</vt:lpstr>
      <vt:lpstr>黑体</vt:lpstr>
      <vt:lpstr>Arial Unicode MS</vt:lpstr>
      <vt:lpstr>华文行楷</vt:lpstr>
      <vt:lpstr>A000120141119A01PPBG</vt:lpstr>
      <vt:lpstr>1_A000120141119A01PPBG</vt:lpstr>
      <vt:lpstr>2_A000120141119A01PPBG</vt:lpstr>
      <vt:lpstr>3_A000120141119A01PPBG</vt:lpstr>
      <vt:lpstr>4_A000120141119A01PPBG</vt:lpstr>
      <vt:lpstr>5_A000120141119A01PPBG</vt:lpstr>
      <vt:lpstr>6_A000120141119A01PPBG</vt:lpstr>
      <vt:lpstr>7_A000120141119A01PPBG</vt:lpstr>
      <vt:lpstr>8_A000120141119A01PPBG</vt:lpstr>
      <vt:lpstr>文学文化常识      南宁市第十八中学 梁琼</vt:lpstr>
      <vt:lpstr>文学常识：</vt:lpstr>
      <vt:lpstr>一、《语文课程标准》要求</vt:lpstr>
      <vt:lpstr>二、复习目标</vt:lpstr>
      <vt:lpstr>7.下列关于文学文化常识的表述有误的一项是 （     ）（2017年广西北部湾经济区四市同城中考）    A.泰戈尔是印度文学家，曾获得诺贝尔文学奖，主要诗集有《新月集》《飞鸟集》等。    B.马致远的《天净沙 秋思》是被誉为“秋思之祖”的小令。小令，一般只有一个曲牌。    C.“万钟于我何加焉”“一食或尽粟一石”中的“钟”“石”都是古代的容器，也作容量单位。    D.我国的“二十四节气”已被列入联合国“非遗”名录，“端午”是其中的一个节气。</vt:lpstr>
      <vt:lpstr>PowerPoint 演示文稿</vt:lpstr>
      <vt:lpstr>2.明确考点</vt:lpstr>
      <vt:lpstr>文学常识</vt:lpstr>
      <vt:lpstr>文化常识</vt:lpstr>
      <vt:lpstr>7.下列关于文学文化常识的表述有误的一项是 （     ）（2017年广西北部湾经济区四市同城中考）    A.泰戈尔是印度文学家，曾获得诺贝尔文学奖，主要诗集有《新月集》《飞鸟集》等。    B.马致远的《天净沙 秋思》是被誉为“秋思之祖”的小令。小令，一般只有一个曲牌。    C.“万钟于我何加焉”“一食或尽粟一石”中的“钟”“石”都是古代的容器，也作容量单位。    D.我国的“二十四节气”已被列入联合国“非遗”名录，“端午”是其中的一个节气。</vt:lpstr>
      <vt:lpstr>PowerPoint 演示文稿</vt:lpstr>
      <vt:lpstr>3.  识记知识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 掌握技法</vt:lpstr>
      <vt:lpstr>小试牛刀</vt:lpstr>
      <vt:lpstr>PowerPoint 演示文稿</vt:lpstr>
      <vt:lpstr>大展身手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文学常识</vt:lpstr>
      <vt:lpstr>文化常识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古诗词鉴赏</dc:title>
  <dc:creator>lenovo</dc:creator>
  <cp:lastModifiedBy>阿扎1409451226</cp:lastModifiedBy>
  <cp:revision>355</cp:revision>
  <dcterms:created xsi:type="dcterms:W3CDTF">2016-01-10T11:52:00Z</dcterms:created>
  <dcterms:modified xsi:type="dcterms:W3CDTF">2019-04-25T04:13:10Z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