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9" r:id="rId2"/>
    <p:sldId id="279" r:id="rId3"/>
    <p:sldId id="281" r:id="rId4"/>
    <p:sldId id="320" r:id="rId5"/>
    <p:sldId id="326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295" r:id="rId15"/>
    <p:sldId id="366" r:id="rId16"/>
    <p:sldId id="337" r:id="rId17"/>
    <p:sldId id="338" r:id="rId18"/>
    <p:sldId id="339" r:id="rId19"/>
    <p:sldId id="340" r:id="rId20"/>
    <p:sldId id="341" r:id="rId21"/>
    <p:sldId id="342" r:id="rId22"/>
    <p:sldId id="359" r:id="rId23"/>
    <p:sldId id="360" r:id="rId24"/>
    <p:sldId id="362" r:id="rId25"/>
    <p:sldId id="363" r:id="rId26"/>
    <p:sldId id="361" r:id="rId27"/>
    <p:sldId id="368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  <p:sldId id="413" r:id="rId44"/>
    <p:sldId id="414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9" r:id="rId55"/>
    <p:sldId id="285" r:id="rId56"/>
    <p:sldId id="286" r:id="rId57"/>
    <p:sldId id="287" r:id="rId58"/>
    <p:sldId id="288" r:id="rId59"/>
    <p:sldId id="289" r:id="rId6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710" y="72"/>
      </p:cViewPr>
      <p:guideLst>
        <p:guide orient="horz" pos="20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92260" cy="6858000"/>
          </a:xfrm>
          <a:prstGeom prst="rect">
            <a:avLst/>
          </a:prstGeom>
        </p:spPr>
      </p:pic>
      <p:sp>
        <p:nvSpPr>
          <p:cNvPr id="2049" name="文本框 3"/>
          <p:cNvSpPr txBox="1"/>
          <p:nvPr/>
        </p:nvSpPr>
        <p:spPr>
          <a:xfrm>
            <a:off x="2293620" y="2336165"/>
            <a:ext cx="4949825" cy="19380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>
              <a:lnSpc>
                <a:spcPct val="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8000" b="1" dirty="0">
                <a:solidFill>
                  <a:srgbClr val="634A3C"/>
                </a:solidFill>
                <a:latin typeface="+mn-lt"/>
                <a:ea typeface="+mn-ea"/>
                <a:cs typeface="+mn-ea"/>
              </a:rPr>
              <a:t>正确使用</a:t>
            </a:r>
          </a:p>
          <a:p>
            <a:pPr lvl="0">
              <a:lnSpc>
                <a:spcPct val="5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8000" b="1" dirty="0">
                <a:solidFill>
                  <a:srgbClr val="634A3C"/>
                </a:solidFill>
                <a:latin typeface="+mn-lt"/>
                <a:ea typeface="+mn-ea"/>
                <a:cs typeface="+mn-ea"/>
              </a:rPr>
              <a:t>标点符号</a:t>
            </a:r>
          </a:p>
        </p:txBody>
      </p:sp>
      <p:grpSp>
        <p:nvGrpSpPr>
          <p:cNvPr id="7171" name="组合 6"/>
          <p:cNvGrpSpPr/>
          <p:nvPr/>
        </p:nvGrpSpPr>
        <p:grpSpPr bwMode="auto">
          <a:xfrm>
            <a:off x="193675" y="1096010"/>
            <a:ext cx="8823325" cy="4210685"/>
            <a:chOff x="263525" y="404664"/>
            <a:chExt cx="11089059" cy="5609595"/>
          </a:xfrm>
        </p:grpSpPr>
        <p:pic>
          <p:nvPicPr>
            <p:cNvPr id="7193" name="图片 4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63525" y="404664"/>
              <a:ext cx="1800200" cy="560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图片 7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 flipH="1">
              <a:off x="9552384" y="404664"/>
              <a:ext cx="1800200" cy="5609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919343" y="596729"/>
              <a:ext cx="7777422" cy="5225463"/>
            </a:xfrm>
            <a:prstGeom prst="rect">
              <a:avLst/>
            </a:prstGeom>
            <a:noFill/>
            <a:ln w="38100">
              <a:solidFill>
                <a:srgbClr val="3A1E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2" name="图片 7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flipH="1">
            <a:off x="7314091" y="4900811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 flipH="1">
            <a:off x="-512743" y="-51434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1505"/>
          <p:cNvSpPr>
            <a:spLocks noGrp="1"/>
          </p:cNvSpPr>
          <p:nvPr>
            <p:ph type="title"/>
          </p:nvPr>
        </p:nvSpPr>
        <p:spPr>
          <a:xfrm>
            <a:off x="395288" y="836613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Arial" panose="020B0604020202020204" pitchFamily="34" charset="0"/>
              </a:rPr>
              <a:t>分号（；）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12290" name="文本占位符 21506"/>
          <p:cNvSpPr>
            <a:spLocks noGrp="1"/>
          </p:cNvSpPr>
          <p:nvPr>
            <p:ph idx="1"/>
          </p:nvPr>
        </p:nvSpPr>
        <p:spPr>
          <a:xfrm>
            <a:off x="564515" y="1914525"/>
            <a:ext cx="7891780" cy="3754120"/>
          </a:xfrm>
        </p:spPr>
        <p:txBody>
          <a:bodyPr anchor="t"/>
          <a:lstStyle/>
          <a:p>
            <a:pPr>
              <a:lnSpc>
                <a:spcPct val="120000"/>
              </a:lnSpc>
              <a:buNone/>
            </a:pPr>
            <a:r>
              <a:rPr lang="en-US" altLang="zh-CN" sz="3600" b="1" dirty="0">
                <a:sym typeface="Arial" panose="020B0604020202020204" pitchFamily="34" charset="0"/>
              </a:rPr>
              <a:t>        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分号是介于逗号与句号之间的标点。有的复句用句号会把完整的意思分割开来，用逗号又显不出各分句之间相对独立的意思，只能用分号。 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1505"/>
          <p:cNvSpPr>
            <a:spLocks noGrp="1"/>
          </p:cNvSpPr>
          <p:nvPr>
            <p:ph type="title"/>
          </p:nvPr>
        </p:nvSpPr>
        <p:spPr>
          <a:xfrm>
            <a:off x="510858" y="578803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分号（；）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13314" name="文本占位符 21506"/>
          <p:cNvSpPr>
            <a:spLocks noGrp="1"/>
          </p:cNvSpPr>
          <p:nvPr>
            <p:ph idx="1"/>
          </p:nvPr>
        </p:nvSpPr>
        <p:spPr>
          <a:xfrm>
            <a:off x="511175" y="1919288"/>
            <a:ext cx="8191500" cy="3752850"/>
          </a:xfrm>
        </p:spPr>
        <p:txBody>
          <a:bodyPr anchor="t"/>
          <a:lstStyle/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１、用于复句内部</a:t>
            </a:r>
            <a:r>
              <a:rPr lang="zh-CN" altLang="en-US" sz="4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并列分句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之间的停顿。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      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（1）予谓菊，花之隐逸者也；牡丹，花之富贵者也；莲，花之君子者也。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1505"/>
          <p:cNvSpPr>
            <a:spLocks noGrp="1"/>
          </p:cNvSpPr>
          <p:nvPr>
            <p:ph type="title"/>
          </p:nvPr>
        </p:nvSpPr>
        <p:spPr>
          <a:xfrm>
            <a:off x="456883" y="501333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分号（；）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idx="1"/>
          </p:nvPr>
        </p:nvSpPr>
        <p:spPr>
          <a:xfrm>
            <a:off x="495300" y="1644333"/>
            <a:ext cx="8191500" cy="3752850"/>
          </a:xfrm>
          <a:ln>
            <a:miter/>
          </a:ln>
        </p:spPr>
        <p:txBody>
          <a:bodyPr anchor="t"/>
          <a:lstStyle/>
          <a:p>
            <a:pPr fontAlgn="base">
              <a:buNone/>
            </a:pPr>
            <a:r>
              <a:rPr lang="zh-CN" altLang="en-US" sz="40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2、用于</a:t>
            </a:r>
            <a:r>
              <a:rPr lang="zh-CN" altLang="en-US" sz="4000" b="1" strike="noStrike" noProof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分行列举</a:t>
            </a:r>
            <a:r>
              <a:rPr lang="zh-CN" altLang="en-US" sz="40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的各项之间。</a:t>
            </a:r>
            <a:r>
              <a:rPr lang="zh-CN" altLang="en-US" sz="3600" b="1" strike="noStrike" noProof="1">
                <a:solidFill>
                  <a:srgbClr val="FF3300"/>
                </a:solidFill>
                <a:sym typeface="+mn-ea"/>
              </a:rPr>
              <a:t> </a:t>
            </a:r>
          </a:p>
          <a:p>
            <a:pPr fontAlgn="base">
              <a:buNone/>
            </a:pPr>
            <a:r>
              <a:rPr lang="zh-CN" altLang="en-US" sz="3600" b="1" strike="noStrike" noProof="1">
                <a:latin typeface="楷体_GB2312" pitchFamily="49" charset="-122"/>
                <a:ea typeface="楷体_GB2312" pitchFamily="49" charset="-122"/>
                <a:sym typeface="+mn-ea"/>
              </a:rPr>
              <a:t>中华人民共和国行政区域划分如下：</a:t>
            </a:r>
          </a:p>
          <a:p>
            <a:pPr fontAlgn="base">
              <a:buNone/>
            </a:pPr>
            <a:r>
              <a:rPr lang="zh-CN" altLang="en-US" sz="3600" b="1" strike="noStrike" noProof="1">
                <a:latin typeface="楷体_GB2312" pitchFamily="49" charset="-122"/>
                <a:ea typeface="楷体_GB2312" pitchFamily="49" charset="-122"/>
                <a:sym typeface="+mn-ea"/>
              </a:rPr>
              <a:t>（一）全国分为省、自治区、直辖市；</a:t>
            </a:r>
          </a:p>
          <a:p>
            <a:pPr marL="0" indent="0" fontAlgn="base">
              <a:buNone/>
            </a:pPr>
            <a:r>
              <a:rPr lang="zh-CN" altLang="en-US" sz="3600" b="1" strike="noStrike" noProof="1">
                <a:latin typeface="楷体_GB2312" pitchFamily="49" charset="-122"/>
                <a:ea typeface="楷体_GB2312" pitchFamily="49" charset="-122"/>
                <a:sym typeface="+mn-ea"/>
              </a:rPr>
              <a:t>（二）省、自治区分为自治州、县、自治县、市；</a:t>
            </a:r>
            <a:endParaRPr lang="zh-CN" altLang="en-US" sz="3600" b="1" strike="noStrike" noProof="1">
              <a:latin typeface="楷体_GB2312" pitchFamily="49" charset="-122"/>
              <a:ea typeface="楷体_GB2312" pitchFamily="49" charset="-122"/>
            </a:endParaRPr>
          </a:p>
          <a:p>
            <a:pPr marL="0" indent="0" fontAlgn="base">
              <a:buNone/>
            </a:pPr>
            <a:r>
              <a:rPr lang="zh-CN" altLang="en-US" sz="3600" b="1" strike="noStrike" noProof="1">
                <a:latin typeface="楷体_GB2312" pitchFamily="49" charset="-122"/>
                <a:ea typeface="楷体_GB2312" pitchFamily="49" charset="-122"/>
                <a:sym typeface="+mn-ea"/>
              </a:rPr>
              <a:t>（三）县、自治县分为乡、民族乡、镇。</a:t>
            </a:r>
            <a:endParaRPr lang="zh-CN" altLang="en-US" sz="3600" b="1" strike="noStrike" noProof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1505"/>
          <p:cNvSpPr>
            <a:spLocks noGrp="1"/>
          </p:cNvSpPr>
          <p:nvPr>
            <p:ph type="title"/>
          </p:nvPr>
        </p:nvSpPr>
        <p:spPr>
          <a:xfrm>
            <a:off x="395288" y="665163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分号（；）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15362" name="文本占位符 21506"/>
          <p:cNvSpPr>
            <a:spLocks noGrp="1"/>
          </p:cNvSpPr>
          <p:nvPr>
            <p:ph idx="1"/>
          </p:nvPr>
        </p:nvSpPr>
        <p:spPr>
          <a:xfrm>
            <a:off x="511175" y="1919288"/>
            <a:ext cx="8191500" cy="3752850"/>
          </a:xfrm>
        </p:spPr>
        <p:txBody>
          <a:bodyPr anchor="t"/>
          <a:lstStyle/>
          <a:p>
            <a:pPr>
              <a:lnSpc>
                <a:spcPct val="12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3、</a:t>
            </a:r>
            <a:r>
              <a:rPr lang="zh-CN" altLang="en-US" sz="4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并列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的几个</a:t>
            </a:r>
            <a:r>
              <a:rPr lang="zh-CN" altLang="en-US" sz="4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分句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，无论内部结构是否一致，其间都应用分号。</a:t>
            </a:r>
            <a:endParaRPr lang="zh-CN" altLang="en-US" sz="3600" b="1" dirty="0">
              <a:solidFill>
                <a:srgbClr val="FF3300"/>
              </a:solidFill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600" b="1" dirty="0">
                <a:ea typeface="楷体_GB2312" pitchFamily="49" charset="-122"/>
                <a:sym typeface="Arial" panose="020B0604020202020204" pitchFamily="34" charset="0"/>
              </a:rPr>
              <a:t>   他身材很高大；青白脸色，皱纹间时常夹些伤痕。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50178"/>
          <p:cNvSpPr>
            <a:spLocks noGrp="1"/>
          </p:cNvSpPr>
          <p:nvPr>
            <p:ph idx="1"/>
          </p:nvPr>
        </p:nvSpPr>
        <p:spPr>
          <a:xfrm>
            <a:off x="457200" y="1812925"/>
            <a:ext cx="8229600" cy="4314825"/>
          </a:xfrm>
        </p:spPr>
        <p:txBody>
          <a:bodyPr anchor="t"/>
          <a:lstStyle/>
          <a:p>
            <a:pPr>
              <a:lnSpc>
                <a:spcPct val="110000"/>
              </a:lnSpc>
              <a:buNone/>
            </a:pP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1、单句排比，要求气势贯通，一般用逗号，不用分号。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 如：</a:t>
            </a:r>
            <a:endParaRPr lang="zh-CN" altLang="en-US" sz="40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zh-CN" altLang="en-US" sz="4000" b="1" dirty="0">
                <a:ea typeface="楷体_GB2312" pitchFamily="49" charset="-122"/>
              </a:rPr>
              <a:t>对待同志要像春天般温暖,对待工作要像夏天一样火热,对待个人主义要像秋风扫落叶一样,对待敌人要像严冬一样残酷无情。</a:t>
            </a:r>
          </a:p>
        </p:txBody>
      </p:sp>
      <p:sp>
        <p:nvSpPr>
          <p:cNvPr id="16386" name="标题 21505"/>
          <p:cNvSpPr>
            <a:spLocks noGrp="1"/>
          </p:cNvSpPr>
          <p:nvPr>
            <p:ph type="title"/>
          </p:nvPr>
        </p:nvSpPr>
        <p:spPr>
          <a:xfrm>
            <a:off x="378143" y="595948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注意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50178"/>
          <p:cNvSpPr>
            <a:spLocks noGrp="1"/>
          </p:cNvSpPr>
          <p:nvPr>
            <p:ph idx="1"/>
          </p:nvPr>
        </p:nvSpPr>
        <p:spPr>
          <a:xfrm>
            <a:off x="457200" y="1812925"/>
            <a:ext cx="8229600" cy="4314825"/>
          </a:xfrm>
          <a:ln>
            <a:miter/>
          </a:ln>
        </p:spPr>
        <p:txBody>
          <a:bodyPr anchor="t"/>
          <a:lstStyle/>
          <a:p>
            <a:pPr fontAlgn="base">
              <a:lnSpc>
                <a:spcPct val="110000"/>
              </a:lnSpc>
              <a:buNone/>
            </a:pPr>
            <a:r>
              <a:rPr lang="zh-CN" altLang="en-US" sz="4000" b="1" strike="noStrike" noProof="1">
                <a:solidFill>
                  <a:srgbClr val="FF0000"/>
                </a:solidFill>
                <a:ea typeface="楷体_GB2312" pitchFamily="49" charset="-122"/>
              </a:rPr>
              <a:t> 2、</a:t>
            </a:r>
            <a:r>
              <a:rPr lang="zh-CN" altLang="en-US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并列关系句，分句较短的用逗号，不用分号。</a:t>
            </a:r>
          </a:p>
          <a:p>
            <a:pPr fontAlgn="base">
              <a:lnSpc>
                <a:spcPct val="110000"/>
              </a:lnSpc>
              <a:buNone/>
            </a:pP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</a:p>
          <a:p>
            <a:pPr fontAlgn="base">
              <a:lnSpc>
                <a:spcPct val="110000"/>
              </a:lnSpc>
              <a:buNone/>
            </a:pP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  </a:t>
            </a:r>
            <a:r>
              <a:rPr lang="zh-CN" altLang="en-US" sz="4000" b="1" strike="noStrike" noProof="1">
                <a:ea typeface="楷体_GB2312" pitchFamily="49" charset="-122"/>
                <a:sym typeface="+mn-ea"/>
              </a:rPr>
              <a:t>虚心使人进步，骄傲使人落后。</a:t>
            </a:r>
            <a:endParaRPr lang="zh-CN" altLang="en-US" sz="4000" b="1" strike="noStrike" noProof="1">
              <a:ea typeface="楷体_GB2312" pitchFamily="49" charset="-122"/>
            </a:endParaRPr>
          </a:p>
        </p:txBody>
      </p:sp>
      <p:sp>
        <p:nvSpPr>
          <p:cNvPr id="17410" name="标题 21505"/>
          <p:cNvSpPr>
            <a:spLocks noGrp="1"/>
          </p:cNvSpPr>
          <p:nvPr>
            <p:ph type="title"/>
          </p:nvPr>
        </p:nvSpPr>
        <p:spPr>
          <a:xfrm>
            <a:off x="456883" y="669608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注意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1505"/>
          <p:cNvSpPr>
            <a:spLocks noGrp="1"/>
          </p:cNvSpPr>
          <p:nvPr>
            <p:ph type="title"/>
          </p:nvPr>
        </p:nvSpPr>
        <p:spPr>
          <a:xfrm>
            <a:off x="472123" y="36290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Arial" panose="020B0604020202020204" pitchFamily="34" charset="0"/>
              </a:rPr>
              <a:t>问号（？）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18434" name="文本占位符 21506"/>
          <p:cNvSpPr>
            <a:spLocks noGrp="1"/>
          </p:cNvSpPr>
          <p:nvPr>
            <p:ph idx="1"/>
          </p:nvPr>
        </p:nvSpPr>
        <p:spPr>
          <a:xfrm>
            <a:off x="355600" y="1342390"/>
            <a:ext cx="8556625" cy="4565650"/>
          </a:xfrm>
        </p:spPr>
        <p:txBody>
          <a:bodyPr anchor="t"/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问号用在一句话的末尾，表示疑问的语气。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1、反问句和设问句都是疑问语气，句末用问号。</a:t>
            </a:r>
            <a:endParaRPr lang="zh-CN" altLang="en-US" sz="36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2、选择问句，只在句末用一个问号，句中各项之间用逗号。</a:t>
            </a:r>
          </a:p>
          <a:p>
            <a:pPr>
              <a:buNone/>
            </a:pP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r>
              <a:rPr lang="zh-CN" altLang="en-US" sz="3600" b="1" dirty="0">
                <a:ea typeface="楷体_GB2312" pitchFamily="49" charset="-122"/>
                <a:sym typeface="Arial" panose="020B0604020202020204" pitchFamily="34" charset="0"/>
              </a:rPr>
              <a:t>周末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，你是在家看书，还是出去游玩？</a:t>
            </a:r>
            <a:endParaRPr lang="zh-CN" altLang="en-US" sz="40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1505"/>
          <p:cNvSpPr>
            <a:spLocks noGrp="1"/>
          </p:cNvSpPr>
          <p:nvPr>
            <p:ph type="title"/>
          </p:nvPr>
        </p:nvSpPr>
        <p:spPr>
          <a:xfrm>
            <a:off x="380683" y="31083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问号（？）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19458" name="文本占位符 21506"/>
          <p:cNvSpPr>
            <a:spLocks noGrp="1"/>
          </p:cNvSpPr>
          <p:nvPr>
            <p:ph idx="1"/>
          </p:nvPr>
        </p:nvSpPr>
        <p:spPr>
          <a:xfrm>
            <a:off x="180658" y="1496695"/>
            <a:ext cx="8782050" cy="469900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 dirty="0">
                <a:solidFill>
                  <a:srgbClr val="FF3300"/>
                </a:solidFill>
                <a:sym typeface="Arial" panose="020B0604020202020204" pitchFamily="34" charset="0"/>
              </a:rPr>
              <a:t>3</a:t>
            </a:r>
            <a:r>
              <a:rPr lang="zh-CN" altLang="en-US" sz="4000" b="1" dirty="0">
                <a:solidFill>
                  <a:srgbClr val="FF3300"/>
                </a:solidFill>
                <a:sym typeface="Arial" panose="020B0604020202020204" pitchFamily="34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一些“好不好”“对不对”“行不行”等表示委婉语气的祈使句，句子末尾也可用问号 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 我们去看一下书好不好？</a:t>
            </a:r>
          </a:p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4、主谓倒装的文句，应该把问号放在句子末尾。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endParaRPr lang="zh-CN" altLang="en-US" sz="40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怎么了，你？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1505"/>
          <p:cNvSpPr>
            <a:spLocks noGrp="1"/>
          </p:cNvSpPr>
          <p:nvPr>
            <p:ph type="title"/>
          </p:nvPr>
        </p:nvSpPr>
        <p:spPr>
          <a:xfrm>
            <a:off x="498158" y="25939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问号（？）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0482" name="文本占位符 21506"/>
          <p:cNvSpPr>
            <a:spLocks noGrp="1"/>
          </p:cNvSpPr>
          <p:nvPr>
            <p:ph idx="1"/>
          </p:nvPr>
        </p:nvSpPr>
        <p:spPr>
          <a:xfrm>
            <a:off x="298133" y="1445260"/>
            <a:ext cx="8782050" cy="4699000"/>
          </a:xfrm>
        </p:spPr>
        <p:txBody>
          <a:bodyPr anchor="t"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5、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当一个句子虽含有疑问词（什么，谁，怎么样），但这一问句只是充当某一句子的主语或宾语时，整个句子 不是问句，不用问号，用句号。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altLang="en-US" sz="40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（1）我想知道明天是不是会下雨。</a:t>
            </a: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altLang="en-US" sz="40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（2）鲁迅为什么写《自嘲》这首诗歌是值得研究的。</a:t>
            </a:r>
            <a:endParaRPr lang="zh-CN" altLang="en-US" sz="4000" b="1" dirty="0">
              <a:ea typeface="楷体_GB2312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1505"/>
          <p:cNvSpPr>
            <a:spLocks noGrp="1"/>
          </p:cNvSpPr>
          <p:nvPr>
            <p:ph type="title"/>
          </p:nvPr>
        </p:nvSpPr>
        <p:spPr>
          <a:xfrm>
            <a:off x="481013" y="35401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问号（？）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280988" y="1468438"/>
            <a:ext cx="8782050" cy="46990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6、问话人一个接一个发问，构成相对独立的连续问句时，每个问句末尾都用问号。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endParaRPr lang="zh-CN" altLang="en-US" sz="4000" b="1" dirty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 （</a:t>
            </a:r>
            <a:r>
              <a:rPr lang="en-US" altLang="zh-CN" sz="4000" b="1" dirty="0">
                <a:sym typeface="Arial" panose="020B0604020202020204" pitchFamily="34" charset="0"/>
              </a:rPr>
              <a:t>1</a:t>
            </a:r>
            <a:r>
              <a:rPr lang="zh-CN" altLang="en-US" sz="4000" b="1" dirty="0">
                <a:sym typeface="Arial" panose="020B0604020202020204" pitchFamily="34" charset="0"/>
              </a:rPr>
              <a:t>）除了你能去，谁能去呢？他吗？他能去吗？我看不行吧。</a:t>
            </a:r>
            <a:endParaRPr lang="zh-CN" altLang="en-US" sz="40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（</a:t>
            </a:r>
            <a:r>
              <a:rPr lang="en-US" altLang="zh-CN" sz="4000" b="1" dirty="0">
                <a:sym typeface="Arial" panose="020B0604020202020204" pitchFamily="34" charset="0"/>
              </a:rPr>
              <a:t>2</a:t>
            </a:r>
            <a:r>
              <a:rPr lang="zh-CN" altLang="en-US" sz="4000" b="1" dirty="0">
                <a:sym typeface="Arial" panose="020B0604020202020204" pitchFamily="34" charset="0"/>
              </a:rPr>
              <a:t>）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我们为什么要进学校呢？为什么要读书呢？当我们翻开书的第一页时，就要回答这些问题。</a:t>
            </a:r>
            <a:endParaRPr lang="zh-CN" altLang="en-US" sz="4000" b="1" dirty="0">
              <a:ea typeface="楷体_GB2312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3793"/>
          <p:cNvSpPr>
            <a:spLocks noGrp="1"/>
          </p:cNvSpPr>
          <p:nvPr>
            <p:ph type="title"/>
          </p:nvPr>
        </p:nvSpPr>
        <p:spPr>
          <a:xfrm>
            <a:off x="344805" y="379730"/>
            <a:ext cx="6400800" cy="1020763"/>
          </a:xfrm>
        </p:spPr>
        <p:txBody>
          <a:bodyPr anchor="ctr"/>
          <a:lstStyle/>
          <a:p>
            <a:pPr algn="l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标点符号的分类</a:t>
            </a:r>
          </a:p>
        </p:txBody>
      </p:sp>
      <p:graphicFrame>
        <p:nvGraphicFramePr>
          <p:cNvPr id="33795" name="内容占位符 3379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488758" y="1400810"/>
          <a:ext cx="6583363" cy="3252788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3286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FF0000"/>
                          </a:solidFill>
                        </a:rPr>
                        <a:t>点号</a:t>
                      </a: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0000FF"/>
                          </a:solidFill>
                        </a:rPr>
                        <a:t>顿号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0000FF"/>
                          </a:solidFill>
                        </a:rPr>
                        <a:t>逗号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0000FF"/>
                          </a:solidFill>
                        </a:rPr>
                        <a:t>分号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0000FF"/>
                          </a:solidFill>
                        </a:rPr>
                        <a:t>冒号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0000FF"/>
                          </a:solidFill>
                        </a:rPr>
                        <a:t>问号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0000FF"/>
                          </a:solidFill>
                        </a:rPr>
                        <a:t>叹号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0000FF"/>
                          </a:solidFill>
                        </a:rPr>
                        <a:t>句号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03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4000" b="1" dirty="0">
                          <a:solidFill>
                            <a:srgbClr val="FF0000"/>
                          </a:solidFill>
                        </a:rPr>
                        <a:t>标号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7030A0"/>
                          </a:solidFill>
                        </a:rPr>
                        <a:t>省略号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7030A0"/>
                          </a:solidFill>
                        </a:rPr>
                        <a:t>破折号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7030A0"/>
                          </a:solidFill>
                        </a:rPr>
                        <a:t>括号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7030A0"/>
                          </a:solidFill>
                        </a:rPr>
                        <a:t>书名号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4000" b="1" dirty="0">
                          <a:solidFill>
                            <a:srgbClr val="7030A0"/>
                          </a:solidFill>
                        </a:rPr>
                        <a:t>引号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4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4000" b="1" dirty="0">
                        <a:solidFill>
                          <a:srgbClr val="7030A0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endParaRPr lang="en-US" altLang="zh-CN" sz="40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03" name="文本框 33823"/>
          <p:cNvSpPr txBox="1"/>
          <p:nvPr/>
        </p:nvSpPr>
        <p:spPr>
          <a:xfrm>
            <a:off x="1488758" y="4878070"/>
            <a:ext cx="6926262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点号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：表示词句的停顿和语气</a:t>
            </a: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CC3300"/>
                </a:solidFill>
                <a:latin typeface="微软雅黑" panose="020B0503020204020204" charset="-122"/>
                <a:ea typeface="微软雅黑" panose="020B0503020204020204" charset="-122"/>
              </a:rPr>
              <a:t>标号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</a:rPr>
              <a:t>：表示词句的性质和作用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冒号（：）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2530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用在提示语的后面和总括语的前面，表示提示下文或总结上文。</a:t>
            </a:r>
            <a:r>
              <a:rPr lang="zh-CN" altLang="en-US" sz="3600" dirty="0">
                <a:sym typeface="Arial" panose="020B0604020202020204" pitchFamily="34" charset="0"/>
              </a:rPr>
              <a:t> </a:t>
            </a:r>
          </a:p>
          <a:p>
            <a:pPr algn="just"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1、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用于称呼语后面，表提示下文。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endParaRPr lang="zh-CN" altLang="en-US" sz="4000" b="1" dirty="0"/>
          </a:p>
          <a:p>
            <a:pPr algn="just"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  老师们，同学们：现在开会了。</a:t>
            </a:r>
            <a:endParaRPr lang="zh-CN" altLang="en-US" sz="40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1505"/>
          <p:cNvSpPr>
            <a:spLocks noGrp="1"/>
          </p:cNvSpPr>
          <p:nvPr>
            <p:ph type="title"/>
          </p:nvPr>
        </p:nvSpPr>
        <p:spPr>
          <a:xfrm>
            <a:off x="456883" y="66960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冒号（：）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3554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 algn="just"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2、用于“想、说、是、证明、宣布、指出、透露、例如、如下”等词语的后面，表提示下文。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endParaRPr lang="zh-CN" altLang="en-US" sz="4000" b="1" dirty="0"/>
          </a:p>
          <a:p>
            <a:pPr algn="just">
              <a:buNone/>
            </a:pPr>
            <a:r>
              <a:rPr lang="zh-CN" altLang="en-US" sz="4000" b="1" dirty="0">
                <a:sym typeface="宋体" panose="02010600030101010101" pitchFamily="2" charset="-122"/>
              </a:rPr>
              <a:t>    （</a:t>
            </a:r>
            <a:r>
              <a:rPr lang="en-US" altLang="zh-CN" sz="4000" b="1" dirty="0">
                <a:sym typeface="宋体" panose="02010600030101010101" pitchFamily="2" charset="-122"/>
              </a:rPr>
              <a:t>1</a:t>
            </a:r>
            <a:r>
              <a:rPr lang="zh-CN" altLang="en-US" sz="4000" b="1" dirty="0">
                <a:sym typeface="宋体" panose="02010600030101010101" pitchFamily="2" charset="-122"/>
              </a:rPr>
              <a:t>） </a:t>
            </a:r>
            <a:r>
              <a:rPr lang="zh-CN" altLang="en-US" sz="4000" b="1" dirty="0">
                <a:sym typeface="Arial" panose="020B0604020202020204" pitchFamily="34" charset="0"/>
              </a:rPr>
              <a:t>我想：该是奋斗的时候了。</a:t>
            </a:r>
            <a:endParaRPr lang="zh-CN" altLang="en-US" sz="4000" b="1" dirty="0"/>
          </a:p>
          <a:p>
            <a:pPr algn="just"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  （</a:t>
            </a:r>
            <a:r>
              <a:rPr lang="en-US" altLang="zh-CN" sz="4000" b="1" dirty="0"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）我想：希望是本无所谓有，无所谓无的。</a:t>
            </a:r>
            <a:endParaRPr lang="zh-CN" altLang="en-US" sz="40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1505"/>
          <p:cNvSpPr>
            <a:spLocks noGrp="1"/>
          </p:cNvSpPr>
          <p:nvPr>
            <p:ph type="title"/>
          </p:nvPr>
        </p:nvSpPr>
        <p:spPr>
          <a:xfrm>
            <a:off x="456883" y="55149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冒号（：）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4578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lnSpc>
                <a:spcPct val="10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3、用于总说性话语的后面，表示提起下文的分说。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endParaRPr lang="zh-CN" altLang="en-US" sz="4000" b="1" dirty="0">
              <a:solidFill>
                <a:srgbClr val="FF33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</a:t>
            </a:r>
            <a:r>
              <a:rPr lang="zh-CN" altLang="en-US" sz="4000" b="1" dirty="0">
                <a:sym typeface="宋体" panose="02010600030101010101" pitchFamily="2" charset="-122"/>
              </a:rPr>
              <a:t>（</a:t>
            </a:r>
            <a:r>
              <a:rPr lang="en-US" altLang="zh-CN" sz="4000" b="1" dirty="0">
                <a:sym typeface="宋体" panose="02010600030101010101" pitchFamily="2" charset="-122"/>
              </a:rPr>
              <a:t>1</a:t>
            </a:r>
            <a:r>
              <a:rPr lang="zh-CN" altLang="en-US" sz="4000" b="1" dirty="0">
                <a:sym typeface="宋体" panose="02010600030101010101" pitchFamily="2" charset="-122"/>
              </a:rPr>
              <a:t>）</a:t>
            </a:r>
            <a:r>
              <a:rPr lang="zh-CN" altLang="en-US" sz="4000" b="1" dirty="0">
                <a:sym typeface="Arial" panose="020B0604020202020204" pitchFamily="34" charset="0"/>
              </a:rPr>
              <a:t>北京紫禁城有四座城门：午门、神武门、东华门和西华门。</a:t>
            </a:r>
            <a:endParaRPr lang="zh-CN" altLang="en-US" sz="4000" b="1" dirty="0"/>
          </a:p>
          <a:p>
            <a:pPr>
              <a:lnSpc>
                <a:spcPct val="100000"/>
              </a:lnSpc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  </a:t>
            </a:r>
            <a:r>
              <a:rPr lang="zh-CN" altLang="en-US" sz="4000" b="1" dirty="0">
                <a:sym typeface="宋体" panose="02010600030101010101" pitchFamily="2" charset="-122"/>
              </a:rPr>
              <a:t>（</a:t>
            </a:r>
            <a:r>
              <a:rPr lang="en-US" altLang="zh-CN" sz="4000" b="1" dirty="0">
                <a:sym typeface="宋体" panose="02010600030101010101" pitchFamily="2" charset="-122"/>
              </a:rPr>
              <a:t>2</a:t>
            </a:r>
            <a:r>
              <a:rPr lang="zh-CN" altLang="en-US" sz="4000" b="1" dirty="0">
                <a:sym typeface="宋体" panose="02010600030101010101" pitchFamily="2" charset="-122"/>
              </a:rPr>
              <a:t>）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任弼时同志一生有三怕：一怕工作少，二怕麻烦人，三怕用钱多。</a:t>
            </a:r>
            <a:endParaRPr lang="zh-CN" altLang="en-US" sz="40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冒号（：）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5602" name="文本占位符 21506"/>
          <p:cNvSpPr>
            <a:spLocks noGrp="1"/>
          </p:cNvSpPr>
          <p:nvPr>
            <p:ph idx="1"/>
          </p:nvPr>
        </p:nvSpPr>
        <p:spPr>
          <a:xfrm>
            <a:off x="274638" y="2133600"/>
            <a:ext cx="8407400" cy="2563813"/>
          </a:xfrm>
        </p:spPr>
        <p:txBody>
          <a:bodyPr anchor="t"/>
          <a:lstStyle/>
          <a:p>
            <a:pPr>
              <a:lnSpc>
                <a:spcPct val="10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4、用于需要解释的词语后面，表示引出解释或说明。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  <a:endParaRPr lang="zh-CN" altLang="en-US" sz="4000" b="1" dirty="0">
              <a:solidFill>
                <a:srgbClr val="FF33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时间：</a:t>
            </a:r>
            <a:r>
              <a:rPr lang="en-US" altLang="zh-CN" sz="4000" b="1" dirty="0">
                <a:sym typeface="Arial" panose="020B0604020202020204" pitchFamily="34" charset="0"/>
              </a:rPr>
              <a:t>10</a:t>
            </a:r>
            <a:r>
              <a:rPr lang="zh-CN" altLang="en-US" sz="4000" b="1" dirty="0">
                <a:sym typeface="Arial" panose="020B0604020202020204" pitchFamily="34" charset="0"/>
              </a:rPr>
              <a:t>月</a:t>
            </a:r>
            <a:r>
              <a:rPr lang="en-US" altLang="zh-CN" sz="4000" b="1" dirty="0">
                <a:sym typeface="Arial" panose="020B0604020202020204" pitchFamily="34" charset="0"/>
              </a:rPr>
              <a:t>20</a:t>
            </a:r>
            <a:r>
              <a:rPr lang="zh-CN" altLang="en-US" sz="4000" b="1" dirty="0">
                <a:sym typeface="Arial" panose="020B0604020202020204" pitchFamily="34" charset="0"/>
              </a:rPr>
              <a:t>日上午</a:t>
            </a:r>
            <a:r>
              <a:rPr lang="en-US" altLang="zh-CN" sz="4000" b="1" dirty="0">
                <a:sym typeface="Arial" panose="020B0604020202020204" pitchFamily="34" charset="0"/>
              </a:rPr>
              <a:t>8</a:t>
            </a:r>
            <a:r>
              <a:rPr lang="zh-CN" altLang="en-US" sz="4000" b="1" dirty="0">
                <a:sym typeface="Arial" panose="020B0604020202020204" pitchFamily="34" charset="0"/>
              </a:rPr>
              <a:t>时至下午</a:t>
            </a:r>
            <a:r>
              <a:rPr lang="en-US" altLang="zh-CN" sz="4000" b="1" dirty="0">
                <a:sym typeface="Arial" panose="020B0604020202020204" pitchFamily="34" charset="0"/>
              </a:rPr>
              <a:t>5</a:t>
            </a:r>
            <a:r>
              <a:rPr lang="zh-CN" altLang="en-US" sz="4000" b="1" dirty="0">
                <a:sym typeface="Arial" panose="020B0604020202020204" pitchFamily="34" charset="0"/>
              </a:rPr>
              <a:t>时。</a:t>
            </a:r>
            <a:endParaRPr lang="zh-CN" altLang="en-US" sz="40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占位符 51202"/>
          <p:cNvSpPr>
            <a:spLocks noGrp="1"/>
          </p:cNvSpPr>
          <p:nvPr>
            <p:ph idx="1"/>
          </p:nvPr>
        </p:nvSpPr>
        <p:spPr>
          <a:xfrm>
            <a:off x="395288" y="1989138"/>
            <a:ext cx="8583612" cy="4489450"/>
          </a:xfrm>
        </p:spPr>
        <p:txBody>
          <a:bodyPr anchor="t"/>
          <a:lstStyle/>
          <a:p>
            <a:pPr marL="609600" indent="-609600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1、 用于“某某说”之后。</a:t>
            </a:r>
          </a:p>
          <a:p>
            <a:pPr marL="609600" indent="-609600"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</a:rPr>
              <a:t>2、 冒号的提示作用要发挥到句子末   尾，也就是说，冒号要管到句子末尾，不能只管到句中。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</a:rPr>
              <a:t>如：</a:t>
            </a:r>
          </a:p>
          <a:p>
            <a:pPr marL="609600" indent="-609600">
              <a:buNone/>
            </a:pPr>
            <a:r>
              <a:rPr lang="zh-CN" altLang="en-US" sz="2400" b="1" dirty="0"/>
              <a:t>  </a:t>
            </a:r>
            <a:r>
              <a:rPr lang="zh-CN" altLang="en-US" sz="4000" b="1" dirty="0"/>
              <a:t>    本省的三位中年作家</a:t>
            </a:r>
            <a:r>
              <a:rPr lang="zh-CN" altLang="en-US" sz="4000" b="1" dirty="0">
                <a:solidFill>
                  <a:srgbClr val="0000FF"/>
                </a:solidFill>
              </a:rPr>
              <a:t>：</a:t>
            </a:r>
            <a:r>
              <a:rPr lang="zh-CN" altLang="en-US" sz="4000" b="1" dirty="0"/>
              <a:t>叶蔚林、韩少功、彭建明在一起畅谈往事。</a:t>
            </a:r>
          </a:p>
        </p:txBody>
      </p:sp>
      <p:sp>
        <p:nvSpPr>
          <p:cNvPr id="26626" name="标题 21505"/>
          <p:cNvSpPr>
            <a:spLocks noGrp="1"/>
          </p:cNvSpPr>
          <p:nvPr>
            <p:ph type="title"/>
          </p:nvPr>
        </p:nvSpPr>
        <p:spPr>
          <a:xfrm>
            <a:off x="395288" y="59467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占位符 51202"/>
          <p:cNvSpPr>
            <a:spLocks noGrp="1"/>
          </p:cNvSpPr>
          <p:nvPr>
            <p:ph idx="1"/>
          </p:nvPr>
        </p:nvSpPr>
        <p:spPr>
          <a:xfrm>
            <a:off x="41275" y="1990725"/>
            <a:ext cx="8469313" cy="4491038"/>
          </a:xfrm>
        </p:spPr>
        <p:txBody>
          <a:bodyPr anchor="t"/>
          <a:lstStyle/>
          <a:p>
            <a:pPr marL="609600" indent="-609600">
              <a:lnSpc>
                <a:spcPct val="10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3、一个句子不能同时出现两个冒号。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</a:p>
          <a:p>
            <a:pPr marL="609600" indent="-609600">
              <a:lnSpc>
                <a:spcPct val="100000"/>
              </a:lnSpc>
              <a:buNone/>
            </a:pPr>
            <a:r>
              <a:rPr lang="zh-CN" altLang="en-US" sz="4000" b="1" dirty="0">
                <a:sym typeface="宋体" panose="02010600030101010101" pitchFamily="2" charset="-122"/>
              </a:rPr>
              <a:t>     会议刚开始，王校长大声宣布：今天有两个好消息告诉大家</a:t>
            </a:r>
            <a:r>
              <a:rPr lang="zh-CN" altLang="en-US" sz="4000" b="1" dirty="0">
                <a:solidFill>
                  <a:srgbClr val="0000FF"/>
                </a:solidFill>
                <a:sym typeface="宋体" panose="02010600030101010101" pitchFamily="2" charset="-122"/>
              </a:rPr>
              <a:t>：</a:t>
            </a:r>
            <a:r>
              <a:rPr lang="zh-CN" altLang="en-US" sz="4000" b="1" dirty="0">
                <a:sym typeface="宋体" panose="02010600030101010101" pitchFamily="2" charset="-122"/>
              </a:rPr>
              <a:t>一是我校德育工作受到省里的表扬，二是</a:t>
            </a:r>
            <a:r>
              <a:rPr lang="en-US" altLang="zh-CN" sz="4000" b="1" dirty="0">
                <a:sym typeface="宋体" panose="02010600030101010101" pitchFamily="2" charset="-122"/>
              </a:rPr>
              <a:t>……</a:t>
            </a:r>
          </a:p>
        </p:txBody>
      </p:sp>
      <p:sp>
        <p:nvSpPr>
          <p:cNvPr id="27650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51202"/>
          <p:cNvSpPr>
            <a:spLocks noGrp="1"/>
          </p:cNvSpPr>
          <p:nvPr>
            <p:ph idx="1"/>
          </p:nvPr>
        </p:nvSpPr>
        <p:spPr>
          <a:xfrm>
            <a:off x="143510" y="1263650"/>
            <a:ext cx="8742045" cy="3150870"/>
          </a:xfrm>
        </p:spPr>
        <p:txBody>
          <a:bodyPr anchor="t"/>
          <a:lstStyle/>
          <a:p>
            <a:pPr marL="609600" indent="-609600">
              <a:lnSpc>
                <a:spcPct val="10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4、不是直接引用的不用冒号，而用逗号。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</a:p>
          <a:p>
            <a:pPr marL="609600" indent="-609600">
              <a:lnSpc>
                <a:spcPct val="100000"/>
              </a:lnSpc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 毛泽东说过</a:t>
            </a:r>
            <a:r>
              <a:rPr lang="zh-CN" altLang="en-US" sz="4000" b="1" dirty="0">
                <a:solidFill>
                  <a:srgbClr val="0000FF"/>
                </a:solidFill>
                <a:sym typeface="Arial" panose="020B0604020202020204" pitchFamily="34" charset="0"/>
              </a:rPr>
              <a:t>：</a:t>
            </a:r>
            <a:r>
              <a:rPr lang="zh-CN" altLang="en-US" sz="4000" b="1" dirty="0">
                <a:sym typeface="Arial" panose="020B0604020202020204" pitchFamily="34" charset="0"/>
              </a:rPr>
              <a:t>我们的同志在困难的时候，要看到光明</a:t>
            </a:r>
            <a:r>
              <a:rPr lang="zh-CN" altLang="en-US" sz="4000" b="1" dirty="0"/>
              <a:t>。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5、冒号不能与“就是”“等于”“即”等词连用。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zh-CN" altLang="en-US" sz="4000" b="1" dirty="0">
                <a:sym typeface="Arial" panose="020B0604020202020204" pitchFamily="34" charset="0"/>
              </a:rPr>
              <a:t>    “三好”学生的“三好”就是</a:t>
            </a:r>
            <a:r>
              <a:rPr lang="zh-CN" altLang="en-US" sz="4000" b="1" dirty="0">
                <a:solidFill>
                  <a:srgbClr val="0000FF"/>
                </a:solidFill>
                <a:sym typeface="Arial" panose="020B0604020202020204" pitchFamily="34" charset="0"/>
              </a:rPr>
              <a:t>：</a:t>
            </a:r>
            <a:r>
              <a:rPr lang="zh-CN" altLang="en-US" sz="4000" b="1" dirty="0">
                <a:sym typeface="Arial" panose="020B0604020202020204" pitchFamily="34" charset="0"/>
              </a:rPr>
              <a:t>学习好，品德好，身体好。</a:t>
            </a:r>
            <a:endParaRPr lang="zh-CN" altLang="en-US" sz="4000" b="1" dirty="0"/>
          </a:p>
          <a:p>
            <a:pPr marL="609600" indent="-609600">
              <a:lnSpc>
                <a:spcPct val="100000"/>
              </a:lnSpc>
              <a:buNone/>
            </a:pPr>
            <a:endParaRPr lang="zh-CN" altLang="en-US" sz="4000" b="1" dirty="0"/>
          </a:p>
        </p:txBody>
      </p:sp>
      <p:sp>
        <p:nvSpPr>
          <p:cNvPr id="28674" name="标题 21505"/>
          <p:cNvSpPr>
            <a:spLocks noGrp="1"/>
          </p:cNvSpPr>
          <p:nvPr>
            <p:ph type="title"/>
          </p:nvPr>
        </p:nvSpPr>
        <p:spPr>
          <a:xfrm>
            <a:off x="300038" y="29178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Arial" panose="020B0604020202020204" pitchFamily="34" charset="0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51202"/>
          <p:cNvSpPr>
            <a:spLocks noGrp="1"/>
          </p:cNvSpPr>
          <p:nvPr>
            <p:ph idx="1"/>
          </p:nvPr>
        </p:nvSpPr>
        <p:spPr>
          <a:xfrm>
            <a:off x="224155" y="1213168"/>
            <a:ext cx="8977313" cy="5138738"/>
          </a:xfrm>
          <a:ln>
            <a:miter/>
          </a:ln>
        </p:spPr>
        <p:txBody>
          <a:bodyPr anchor="t"/>
          <a:lstStyle/>
          <a:p>
            <a:pPr marL="609600" indent="-609600" fontAlgn="base">
              <a:buNone/>
            </a:pPr>
            <a:r>
              <a:rPr lang="en-US" altLang="zh-CN" sz="4000" b="1" spc="-100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5</a:t>
            </a:r>
            <a:r>
              <a:rPr lang="zh-CN" altLang="en-US" sz="4000" b="1" spc="-100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、使用“某某说”之类放在引用话之间，用冒号；放在引用话之间，用逗号；放在引用话后面用句号。</a:t>
            </a:r>
            <a:r>
              <a:rPr lang="zh-CN" altLang="en-US" sz="4000" b="1" spc="-100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</a:p>
          <a:p>
            <a:pPr lvl="0" fontAlgn="base">
              <a:lnSpc>
                <a:spcPct val="50000"/>
              </a:lnSpc>
              <a:spcBef>
                <a:spcPct val="50000"/>
              </a:spcBef>
            </a:pPr>
            <a:r>
              <a:rPr lang="zh-CN" altLang="en-US" sz="4000" b="1" spc="-100" noProof="1">
                <a:sym typeface="+mn-ea"/>
              </a:rPr>
              <a:t> 他十分惊讶地说：“啊，原来是你！”</a:t>
            </a:r>
            <a:endParaRPr lang="zh-CN" altLang="en-US" sz="4000" b="1" spc="-100" noProof="1"/>
          </a:p>
          <a:p>
            <a:pPr lvl="0" fontAlgn="base">
              <a:lnSpc>
                <a:spcPct val="80000"/>
              </a:lnSpc>
              <a:spcBef>
                <a:spcPct val="50000"/>
              </a:spcBef>
            </a:pPr>
            <a:r>
              <a:rPr lang="zh-CN" altLang="en-US" sz="4000" b="1" spc="-100" noProof="1">
                <a:sym typeface="+mn-ea"/>
              </a:rPr>
              <a:t>“同志们！”区委书记说，“这是……”</a:t>
            </a:r>
            <a:endParaRPr lang="zh-CN" altLang="en-US" sz="4000" b="1" spc="-100" noProof="1"/>
          </a:p>
          <a:p>
            <a:pPr lvl="0" fontAlgn="base">
              <a:lnSpc>
                <a:spcPct val="90000"/>
              </a:lnSpc>
              <a:spcBef>
                <a:spcPct val="50000"/>
              </a:spcBef>
            </a:pPr>
            <a:r>
              <a:rPr lang="zh-CN" altLang="en-US" sz="4000" b="1" spc="-100" noProof="1">
                <a:sym typeface="+mn-ea"/>
              </a:rPr>
              <a:t>“真不凑巧，店里已经坐满了。”老板娘来着歉意说。</a:t>
            </a:r>
            <a:endParaRPr lang="zh-CN" altLang="en-US" sz="4000" b="1" spc="-100" noProof="1"/>
          </a:p>
        </p:txBody>
      </p:sp>
      <p:sp>
        <p:nvSpPr>
          <p:cNvPr id="29698" name="标题 21505"/>
          <p:cNvSpPr>
            <a:spLocks noGrp="1"/>
          </p:cNvSpPr>
          <p:nvPr>
            <p:ph type="title"/>
          </p:nvPr>
        </p:nvSpPr>
        <p:spPr>
          <a:xfrm>
            <a:off x="524193" y="24161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1505"/>
          <p:cNvSpPr>
            <a:spLocks noGrp="1"/>
          </p:cNvSpPr>
          <p:nvPr>
            <p:ph type="title"/>
          </p:nvPr>
        </p:nvSpPr>
        <p:spPr>
          <a:xfrm>
            <a:off x="387668" y="43084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引号（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“  ”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173355" y="1616710"/>
            <a:ext cx="8796338" cy="4565650"/>
          </a:xfrm>
          <a:ln>
            <a:miter/>
          </a:ln>
        </p:spPr>
        <p:txBody>
          <a:bodyPr anchor="t"/>
          <a:lstStyle/>
          <a:p>
            <a:pPr fontAlgn="base">
              <a:buNone/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1</a:t>
            </a:r>
            <a:r>
              <a:rPr lang="zh-CN" altLang="en-US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、表示直接引用的话，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  <a:endParaRPr lang="zh-CN" altLang="en-US" sz="4000" b="1" strike="noStrike" noProof="1"/>
          </a:p>
          <a:p>
            <a:pPr lvl="0" fontAlgn="base">
              <a:spcBef>
                <a:spcPct val="50000"/>
              </a:spcBef>
            </a:pPr>
            <a:r>
              <a:rPr lang="zh-CN" altLang="en-US" sz="4000" b="1" strike="noStrike" noProof="1">
                <a:sym typeface="Arial" panose="020B0604020202020204" pitchFamily="34" charset="0"/>
              </a:rPr>
              <a:t>   </a:t>
            </a:r>
            <a:r>
              <a:rPr lang="zh-CN" altLang="en-US" sz="4000" b="1" strike="noStrike" noProof="1">
                <a:sym typeface="+mn-ea"/>
              </a:rPr>
              <a:t>它一下就令人记起杜甫的诗“群山万壑赴荆门，生长明妃尚有村”。</a:t>
            </a:r>
          </a:p>
          <a:p>
            <a:pPr marL="0" lvl="0" indent="0" fontAlgn="base">
              <a:spcBef>
                <a:spcPct val="50000"/>
              </a:spcBef>
              <a:buNone/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2</a:t>
            </a:r>
            <a:r>
              <a:rPr lang="zh-CN" altLang="en-US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、表示突出强调。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</a:p>
          <a:p>
            <a:pPr marL="0" lvl="0" indent="0" fontAlgn="base">
              <a:spcBef>
                <a:spcPct val="50000"/>
              </a:spcBef>
              <a:buNone/>
            </a:pP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   </a:t>
            </a:r>
            <a:r>
              <a:rPr lang="zh-CN" altLang="en-US" sz="4000" b="1" strike="noStrike" noProof="1">
                <a:sym typeface="+mn-ea"/>
              </a:rPr>
              <a:t>包身工没有“做”或“不做”的自由。</a:t>
            </a:r>
            <a:endParaRPr lang="zh-CN" altLang="en-US" sz="4000" b="1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1505"/>
          <p:cNvSpPr>
            <a:spLocks noGrp="1"/>
          </p:cNvSpPr>
          <p:nvPr>
            <p:ph type="title"/>
          </p:nvPr>
        </p:nvSpPr>
        <p:spPr>
          <a:xfrm>
            <a:off x="214313" y="37052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引号（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“  ”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0" y="1556385"/>
            <a:ext cx="8796338" cy="4565650"/>
          </a:xfrm>
          <a:ln>
            <a:miter/>
          </a:ln>
        </p:spPr>
        <p:txBody>
          <a:bodyPr anchor="t"/>
          <a:lstStyle/>
          <a:p>
            <a:pPr lvl="0" fontAlgn="base"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3、表示特定称谓。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  <a:br>
              <a:rPr lang="zh-CN" altLang="en-US" sz="4000" b="1" dirty="0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</a:br>
            <a:r>
              <a:rPr lang="zh-CN" altLang="en-US" sz="4000" b="1" dirty="0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sz="4000" b="1" strike="noStrike" noProof="1">
                <a:sym typeface="+mn-ea"/>
              </a:rPr>
              <a:t> “芦柴棒”着急地要将大锅子里的稀饭烧滚。</a:t>
            </a:r>
            <a:endParaRPr lang="zh-CN" altLang="en-US" sz="4000" b="1" strike="noStrike" noProof="1">
              <a:solidFill>
                <a:srgbClr val="0066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lvl="0" fontAlgn="base"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4、有时用来引用成语、谚语、歇后语等。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  <a:b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</a:b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sz="4000" b="1" strike="noStrike" noProof="1">
                <a:sym typeface="+mn-ea"/>
              </a:rPr>
              <a:t>    “如坐春风”，唔，让人开怀令人奋发的春风呵！</a:t>
            </a:r>
            <a:endParaRPr lang="zh-CN" altLang="en-US" sz="4000" b="1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584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153400" cy="1524000"/>
          </a:xfrm>
        </p:spPr>
        <p:txBody>
          <a:bodyPr anchor="ctr"/>
          <a:lstStyle/>
          <a:p>
            <a:pPr algn="l"/>
            <a:r>
              <a:rPr lang="en-US" altLang="zh-CN" sz="3600" b="1" dirty="0"/>
              <a:t>                      </a:t>
            </a:r>
          </a:p>
        </p:txBody>
      </p:sp>
      <p:sp>
        <p:nvSpPr>
          <p:cNvPr id="4098" name="文本框 35844"/>
          <p:cNvSpPr txBox="1"/>
          <p:nvPr/>
        </p:nvSpPr>
        <p:spPr>
          <a:xfrm>
            <a:off x="534353" y="1859280"/>
            <a:ext cx="7304087" cy="3140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①用顿号、逗号、分号、冒号、句号显示文章的层次。</a:t>
            </a:r>
            <a:endParaRPr lang="zh-CN" altLang="en-US" sz="40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②问号的使用。</a:t>
            </a:r>
          </a:p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③引号与相关点号的位置关系。</a:t>
            </a:r>
          </a:p>
        </p:txBody>
      </p:sp>
      <p:sp>
        <p:nvSpPr>
          <p:cNvPr id="4099" name="标题 33793"/>
          <p:cNvSpPr>
            <a:spLocks noGrp="1"/>
          </p:cNvSpPr>
          <p:nvPr/>
        </p:nvSpPr>
        <p:spPr>
          <a:xfrm>
            <a:off x="402908" y="740410"/>
            <a:ext cx="8151812" cy="10207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l">
              <a:buClr>
                <a:srgbClr val="000000"/>
              </a:buClr>
            </a:pPr>
            <a:r>
              <a:rPr lang="zh-CN" altLang="en-US" sz="4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考试频率最高的知识点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占位符 51202"/>
          <p:cNvSpPr>
            <a:spLocks noGrp="1"/>
          </p:cNvSpPr>
          <p:nvPr>
            <p:ph idx="1"/>
          </p:nvPr>
        </p:nvSpPr>
        <p:spPr>
          <a:xfrm>
            <a:off x="156845" y="1359853"/>
            <a:ext cx="8977313" cy="5138737"/>
          </a:xfrm>
        </p:spPr>
        <p:txBody>
          <a:bodyPr anchor="t"/>
          <a:lstStyle/>
          <a:p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1、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引文之内又有引文时，外边的一层用双引号，里面一层用单引号：倘若单引号之内又有引文，那又要用双引号，依次类推。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如：</a:t>
            </a:r>
          </a:p>
          <a:p>
            <a:r>
              <a:rPr lang="zh-CN" altLang="en-US" sz="4000" b="1" dirty="0">
                <a:sym typeface="Arial" panose="020B0604020202020204" pitchFamily="34" charset="0"/>
              </a:rPr>
              <a:t>一位大娘接着解释：“收豆子、红薯的时候，獾正肥哩。肉香、油多。俗话说‘八斤獾肉七斤油’啊。”</a:t>
            </a:r>
            <a:endParaRPr lang="zh-CN" altLang="en-US" sz="4000" b="1" dirty="0"/>
          </a:p>
        </p:txBody>
      </p:sp>
      <p:sp>
        <p:nvSpPr>
          <p:cNvPr id="32770" name="标题 21505"/>
          <p:cNvSpPr>
            <a:spLocks noGrp="1"/>
          </p:cNvSpPr>
          <p:nvPr>
            <p:ph type="title"/>
          </p:nvPr>
        </p:nvSpPr>
        <p:spPr>
          <a:xfrm>
            <a:off x="456883" y="38830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占位符 51202"/>
          <p:cNvSpPr>
            <a:spLocks noGrp="1"/>
          </p:cNvSpPr>
          <p:nvPr>
            <p:ph idx="1"/>
          </p:nvPr>
        </p:nvSpPr>
        <p:spPr>
          <a:xfrm>
            <a:off x="95250" y="1703388"/>
            <a:ext cx="8977313" cy="5138737"/>
          </a:xfrm>
        </p:spPr>
        <p:txBody>
          <a:bodyPr anchor="t"/>
          <a:lstStyle/>
          <a:p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2、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如果引文独立成句，意思又完整，句末点号放在引号里面。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我联想到了唐朝贾岛的诗句：“只在此山中，云深不知处。”</a:t>
            </a:r>
            <a:endParaRPr lang="zh-CN" altLang="en-US" sz="4000" b="1" dirty="0"/>
          </a:p>
        </p:txBody>
      </p:sp>
      <p:sp>
        <p:nvSpPr>
          <p:cNvPr id="33794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占位符 51202"/>
          <p:cNvSpPr>
            <a:spLocks noGrp="1"/>
          </p:cNvSpPr>
          <p:nvPr>
            <p:ph idx="1"/>
          </p:nvPr>
        </p:nvSpPr>
        <p:spPr>
          <a:xfrm>
            <a:off x="95250" y="1703388"/>
            <a:ext cx="8977313" cy="5138737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3、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引文不完整或者说引文作为自己话的一部分，这时，句末点号（问号感叹号除外）放在后引号的外面。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宋体" panose="02010600030101010101" pitchFamily="2" charset="-122"/>
              </a:rPr>
              <a:t>写文章要做到“平字见奇，常字见险，陈字见新，朴字见色”。</a:t>
            </a:r>
            <a:endParaRPr lang="zh-CN" altLang="en-US" sz="4000" b="1" dirty="0"/>
          </a:p>
        </p:txBody>
      </p:sp>
      <p:sp>
        <p:nvSpPr>
          <p:cNvPr id="34818" name="标题 21505"/>
          <p:cNvSpPr>
            <a:spLocks noGrp="1"/>
          </p:cNvSpPr>
          <p:nvPr>
            <p:ph type="title"/>
          </p:nvPr>
        </p:nvSpPr>
        <p:spPr>
          <a:xfrm>
            <a:off x="305118" y="45561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占位符 51202"/>
          <p:cNvSpPr>
            <a:spLocks noGrp="1"/>
          </p:cNvSpPr>
          <p:nvPr>
            <p:ph idx="1"/>
          </p:nvPr>
        </p:nvSpPr>
        <p:spPr>
          <a:xfrm>
            <a:off x="103188" y="1917700"/>
            <a:ext cx="8983662" cy="447040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4、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如果引文连着有好几段，每段开头都应用一个前引号，直到最后一段的末了才用一个后引号。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5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如果只把别人的话的大意说出，不照原样引述，这时，不用引号。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5842" name="标题 21505"/>
          <p:cNvSpPr>
            <a:spLocks noGrp="1"/>
          </p:cNvSpPr>
          <p:nvPr>
            <p:ph type="title"/>
          </p:nvPr>
        </p:nvSpPr>
        <p:spPr>
          <a:xfrm>
            <a:off x="404178" y="47148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破折号（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  <a:ln>
            <a:miter/>
          </a:ln>
        </p:spPr>
        <p:txBody>
          <a:bodyPr anchor="t"/>
          <a:lstStyle/>
          <a:p>
            <a:pPr lvl="0" algn="l" fontAlgn="base"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1、表示破折号后面是解释说明的部分。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  <a:b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</a:br>
            <a:r>
              <a:rPr lang="zh-CN" altLang="en-US" sz="4000" b="1" strike="noStrike" noProof="1">
                <a:sym typeface="+mn-ea"/>
              </a:rPr>
              <a:t>带工老板或者打杂的拿着一叠叠的名册，懒散地在正门口——好像火车站剪票处一般的木栅子前面。</a:t>
            </a:r>
            <a:endParaRPr lang="zh-CN" altLang="en-US" sz="4000" b="1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破折号（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  <a:ln>
            <a:miter/>
          </a:ln>
        </p:spPr>
        <p:txBody>
          <a:bodyPr anchor="t"/>
          <a:lstStyle/>
          <a:p>
            <a:pPr lvl="0" fontAlgn="base"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2、表示意思的递进。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  <a:b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</a:br>
            <a:r>
              <a:rPr lang="zh-CN" altLang="en-US" sz="4000" b="1" strike="noStrike" noProof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4000" b="1" strike="noStrike" noProof="1">
                <a:sym typeface="+mn-ea"/>
              </a:rPr>
              <a:t>每年——特别是水灾、旱灾的时候，这些在日本厂有门路的带工……</a:t>
            </a:r>
            <a:endParaRPr lang="zh-CN" altLang="en-US" sz="4000" b="1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破折号（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38914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3、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表示意思的转换，跳跃或转折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“好香的菜———听到风声了吗？”赵七爷说。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破折号（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39938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4、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表示语音的延长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我们在天安门前深情地呼唤：“周———总———理———”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破折号（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40962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5、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表示语音较大的停顿或中断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  周朴园：嗯，———我们想把她的坟墓修一修。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破折号（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41986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6、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表示总结上文。</a:t>
            </a:r>
            <a:r>
              <a:rPr lang="zh-CN" altLang="en-US" sz="40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捣乱，失败，再捣乱，再失败，直至灭亡———这就是反动派对待人民事业的逻辑。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1505"/>
          <p:cNvSpPr>
            <a:spLocks noGrp="1"/>
          </p:cNvSpPr>
          <p:nvPr>
            <p:ph type="title"/>
          </p:nvPr>
        </p:nvSpPr>
        <p:spPr>
          <a:xfrm>
            <a:off x="581343" y="544513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顿号（、）</a:t>
            </a:r>
          </a:p>
        </p:txBody>
      </p:sp>
      <p:sp>
        <p:nvSpPr>
          <p:cNvPr id="5122" name="文本占位符 21506"/>
          <p:cNvSpPr>
            <a:spLocks noGrp="1"/>
          </p:cNvSpPr>
          <p:nvPr>
            <p:ph idx="1"/>
          </p:nvPr>
        </p:nvSpPr>
        <p:spPr>
          <a:xfrm>
            <a:off x="295593" y="1836738"/>
            <a:ext cx="8810625" cy="3754437"/>
          </a:xfrm>
        </p:spPr>
        <p:txBody>
          <a:bodyPr anchor="t"/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表示句子内部并列的词语之间的停顿。</a:t>
            </a:r>
          </a:p>
          <a:p>
            <a:pPr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１、并列词语中如果有连词“和”“与”</a:t>
            </a:r>
          </a:p>
          <a:p>
            <a:pPr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“及”“或”“或者”等，不用顿号。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   他去咖啡馆要了蛋糕、柠檬冻和香草冰淇淋来吃。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破折号（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——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  <a:ln>
            <a:miter/>
          </a:ln>
        </p:spPr>
        <p:txBody>
          <a:bodyPr anchor="t"/>
          <a:lstStyle/>
          <a:p>
            <a:pPr lvl="0" fontAlgn="base"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7、用在副标题前。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</a:p>
          <a:p>
            <a:pPr lvl="0" fontAlgn="base">
              <a:spcBef>
                <a:spcPct val="50000"/>
              </a:spcBef>
            </a:pPr>
            <a:r>
              <a:rPr lang="zh-CN" altLang="en-US" sz="40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4000" b="1" strike="noStrike" noProof="1">
                <a:solidFill>
                  <a:srgbClr val="0066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火    刑</a:t>
            </a:r>
            <a:endParaRPr lang="zh-CN" altLang="en-US" sz="4000" b="1" strike="noStrike" noProof="1">
              <a:solidFill>
                <a:srgbClr val="0066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fontAlgn="base">
              <a:spcBef>
                <a:spcPct val="50000"/>
              </a:spcBef>
            </a:pPr>
            <a:r>
              <a:rPr lang="zh-CN" altLang="en-US" sz="40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sz="40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——</a:t>
            </a:r>
            <a:r>
              <a:rPr lang="zh-CN" altLang="en-US" sz="40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纪念乔尔丹诺</a:t>
            </a:r>
            <a:r>
              <a:rPr lang="en-US" altLang="zh-CN" sz="40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·</a:t>
            </a:r>
            <a:r>
              <a:rPr lang="zh-CN" altLang="en-US" sz="4000" b="1" strike="noStrike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布鲁诺</a:t>
            </a:r>
            <a:endParaRPr lang="zh-CN" altLang="en-US" sz="4000" b="1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括号（   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44034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括号表示文中注释的部分。括号的注释是比较宽泛的没有具体限制，一般不需要读出来。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 algn="just">
              <a:buNone/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  </a:t>
            </a:r>
            <a:r>
              <a:rPr lang="zh-CN" altLang="en-US" sz="4000" b="1" dirty="0">
                <a:sym typeface="Arial" panose="020B0604020202020204" pitchFamily="34" charset="0"/>
              </a:rPr>
              <a:t>中国人猿（全名为“中国猿人北京种”，简称“北京人”）在我国的发现，是对古人类学的一个重大贡献。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占位符 51202"/>
          <p:cNvSpPr>
            <a:spLocks noGrp="1"/>
          </p:cNvSpPr>
          <p:nvPr>
            <p:ph idx="1"/>
          </p:nvPr>
        </p:nvSpPr>
        <p:spPr>
          <a:xfrm>
            <a:off x="103188" y="1917700"/>
            <a:ext cx="8983662" cy="447040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、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括号里的注释应紧挨着要注释的内容</a:t>
            </a:r>
          </a:p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2、括号里的内容是注释或补充说明句中一部分词语的，叫</a:t>
            </a:r>
            <a:r>
              <a:rPr lang="en-US" altLang="zh-CN" sz="4000" b="1" dirty="0">
                <a:solidFill>
                  <a:srgbClr val="0000FF"/>
                </a:solidFill>
                <a:ea typeface="楷体_GB2312" pitchFamily="49" charset="-122"/>
                <a:sym typeface="Arial" panose="020B0604020202020204" pitchFamily="34" charset="0"/>
              </a:rPr>
              <a:t>句内括号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。句内括号中最后一个标点（问号、感叹号除外）应去掉。</a:t>
            </a:r>
            <a:endParaRPr lang="en-US" altLang="zh-CN" sz="40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5058" name="标题 21505"/>
          <p:cNvSpPr>
            <a:spLocks noGrp="1"/>
          </p:cNvSpPr>
          <p:nvPr>
            <p:ph type="title"/>
          </p:nvPr>
        </p:nvSpPr>
        <p:spPr>
          <a:xfrm>
            <a:off x="395288" y="76358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51202"/>
          <p:cNvSpPr>
            <a:spLocks noGrp="1"/>
          </p:cNvSpPr>
          <p:nvPr>
            <p:ph idx="1"/>
          </p:nvPr>
        </p:nvSpPr>
        <p:spPr>
          <a:xfrm>
            <a:off x="103188" y="1917700"/>
            <a:ext cx="8983663" cy="4470400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90000"/>
              </a:lnSpc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3</a:t>
            </a:r>
            <a:r>
              <a:rPr lang="zh-CN" altLang="en-US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、</a:t>
            </a: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括号里的内容是注释或补充说明全句的，叫</a:t>
            </a:r>
            <a:r>
              <a:rPr lang="en-US" altLang="zh-CN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句外括号</a:t>
            </a: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。句外括号注释中的句末标点可去可不去。</a:t>
            </a:r>
          </a:p>
          <a:p>
            <a:pPr lvl="0" fontAlgn="base">
              <a:lnSpc>
                <a:spcPct val="90000"/>
              </a:lnSpc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4、括号和破折号都有解释说明作用，但用法有所区别。一般来讲，解释说明的词语比较重要，需要读出来的用破折号，否则括号。</a:t>
            </a:r>
            <a:endParaRPr lang="zh-CN" altLang="en-US" sz="4000" b="1" strike="noStrike" noProof="1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fontAlgn="base">
              <a:spcBef>
                <a:spcPct val="50000"/>
              </a:spcBef>
            </a:pPr>
            <a:endParaRPr lang="en-US" altLang="zh-CN" sz="4000" b="1" strike="noStrike" noProof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6082" name="标题 21505"/>
          <p:cNvSpPr>
            <a:spLocks noGrp="1"/>
          </p:cNvSpPr>
          <p:nvPr>
            <p:ph type="title"/>
          </p:nvPr>
        </p:nvSpPr>
        <p:spPr>
          <a:xfrm>
            <a:off x="395288" y="76358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省略号（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……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47106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1、表示引文或引述的话里有省略的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  </a:t>
            </a:r>
            <a:r>
              <a:rPr lang="zh-CN" altLang="en-US" sz="4000" b="1" dirty="0">
                <a:sym typeface="Arial" panose="020B0604020202020204" pitchFamily="34" charset="0"/>
              </a:rPr>
              <a:t>我第一次听见唱：二月里来，好风光，家家户户种田忙……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省略号（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……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48130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2、表示重复词语的省略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孔乙己低声说道：“跌断，跌、跌……” 他的脸色，很像恳求掌柜，不要再提。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省略号（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……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49154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3、表示列举同类事物的省略。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（场长）介绍给我们看董昆他们打的野物皮子：狐狸、貉子、獾、水獭、野猫……种类实在不少。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21505"/>
          <p:cNvSpPr>
            <a:spLocks noGrp="1"/>
          </p:cNvSpPr>
          <p:nvPr>
            <p:ph type="title"/>
          </p:nvPr>
        </p:nvSpPr>
        <p:spPr>
          <a:xfrm>
            <a:off x="456883" y="54070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省略号（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……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50178" name="文本占位符 21506"/>
          <p:cNvSpPr>
            <a:spLocks noGrp="1"/>
          </p:cNvSpPr>
          <p:nvPr>
            <p:ph idx="1"/>
          </p:nvPr>
        </p:nvSpPr>
        <p:spPr>
          <a:xfrm>
            <a:off x="550545" y="1788795"/>
            <a:ext cx="8427085" cy="4694555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4、表示静默或思考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我问：“你去吗？”</a:t>
            </a:r>
            <a:endParaRPr lang="zh-CN" altLang="en-US" sz="4000" b="1" dirty="0"/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欧阳平：……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省略号（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……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51202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5、表示说话断断续续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他：“好，好同志……你……你把它带给……”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省略号（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……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52226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6、表示语言的中断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      “我并没有阔哩，我须卖了这些，再去……”</a:t>
            </a:r>
            <a:endParaRPr lang="zh-CN" altLang="en-US" sz="4000" b="1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     “还说不阔？吓，什么都瞒不过我。”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1505"/>
          <p:cNvSpPr>
            <a:spLocks noGrp="1"/>
          </p:cNvSpPr>
          <p:nvPr>
            <p:ph type="title"/>
          </p:nvPr>
        </p:nvSpPr>
        <p:spPr>
          <a:xfrm>
            <a:off x="456883" y="397828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顿号（、）</a:t>
            </a:r>
          </a:p>
        </p:txBody>
      </p:sp>
      <p:sp>
        <p:nvSpPr>
          <p:cNvPr id="6146" name="文本占位符 21506"/>
          <p:cNvSpPr>
            <a:spLocks noGrp="1"/>
          </p:cNvSpPr>
          <p:nvPr>
            <p:ph idx="1"/>
          </p:nvPr>
        </p:nvSpPr>
        <p:spPr>
          <a:xfrm>
            <a:off x="457200" y="1337310"/>
            <a:ext cx="8304530" cy="4794885"/>
          </a:xfrm>
        </p:spPr>
        <p:txBody>
          <a:bodyPr anchor="t"/>
          <a:lstStyle/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2、并列词语中还有并列词语，大的并列词语要用逗号，小的并列词语则要用顿号。</a:t>
            </a:r>
          </a:p>
          <a:p>
            <a:pPr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宋体" panose="02010600030101010101" pitchFamily="2" charset="-122"/>
              </a:rPr>
              <a:t>（1）原子弹、氢弹的爆炸，人造卫星的发射、回收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宋体" panose="02010600030101010101" pitchFamily="2" charset="-122"/>
              </a:rPr>
              <a:t>表明我国科学技术的发展达到了新的水平。</a:t>
            </a:r>
          </a:p>
          <a:p>
            <a:pPr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宋体" panose="02010600030101010101" pitchFamily="2" charset="-122"/>
              </a:rPr>
              <a:t>   （2）过去、现在、未来，上下、左右，中国、外国，都是相互联系、相互制约的。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省略号（</a:t>
            </a:r>
            <a:r>
              <a:rPr lang="en-US" altLang="zh-CN" sz="5400" b="1" dirty="0">
                <a:solidFill>
                  <a:schemeClr val="tx1"/>
                </a:solidFill>
                <a:sym typeface="宋体" panose="02010600030101010101" pitchFamily="2" charset="-122"/>
              </a:rPr>
              <a:t>……</a:t>
            </a:r>
            <a:r>
              <a:rPr lang="zh-CN" altLang="en-US" sz="5400" b="1" dirty="0">
                <a:solidFill>
                  <a:schemeClr val="tx1"/>
                </a:solidFill>
                <a:sym typeface="宋体" panose="02010600030101010101" pitchFamily="2" charset="-122"/>
              </a:rPr>
              <a:t>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53250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Arial" panose="020B0604020202020204" pitchFamily="34" charset="0"/>
              </a:rPr>
              <a:t>7、表示话未说完，语意未尽</a:t>
            </a:r>
            <a:r>
              <a:rPr lang="en-US" altLang="zh-CN" sz="4000" b="1" dirty="0">
                <a:solidFill>
                  <a:srgbClr val="FF0000"/>
                </a:solidFill>
                <a:ea typeface="楷体_GB2312" pitchFamily="49" charset="-122"/>
                <a:sym typeface="宋体" panose="02010600030101010101" pitchFamily="2" charset="-122"/>
              </a:rPr>
              <a:t>。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  <a:sym typeface="宋体" panose="02010600030101010101" pitchFamily="2" charset="-122"/>
              </a:rPr>
              <a:t>如：</a:t>
            </a:r>
            <a:endParaRPr lang="zh-CN" altLang="en-US" sz="3600" dirty="0"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000" b="1" dirty="0">
                <a:sym typeface="宋体" panose="02010600030101010101" pitchFamily="2" charset="-122"/>
              </a:rPr>
              <a:t>    </a:t>
            </a:r>
            <a:r>
              <a:rPr lang="zh-CN" altLang="en-US" sz="4000" b="1" dirty="0">
                <a:sym typeface="Arial" panose="020B0604020202020204" pitchFamily="34" charset="0"/>
              </a:rPr>
              <a:t>这么多年他老人家没有来得及听我一次汇报，总理呀总理，现在我到哪里向你汇报呢？……</a:t>
            </a:r>
            <a:endParaRPr lang="zh-CN" altLang="en-US" sz="4000" b="1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4000" b="1" dirty="0">
                <a:sym typeface="Arial" panose="020B0604020202020204" pitchFamily="34" charset="0"/>
              </a:rPr>
              <a:t>    原来如此！……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51202"/>
          <p:cNvSpPr>
            <a:spLocks noGrp="1"/>
          </p:cNvSpPr>
          <p:nvPr>
            <p:ph idx="1"/>
          </p:nvPr>
        </p:nvSpPr>
        <p:spPr>
          <a:xfrm>
            <a:off x="95250" y="1703388"/>
            <a:ext cx="8977313" cy="5138738"/>
          </a:xfrm>
          <a:ln>
            <a:miter/>
          </a:ln>
        </p:spPr>
        <p:txBody>
          <a:bodyPr anchor="t"/>
          <a:lstStyle/>
          <a:p>
            <a:pPr lvl="0" fontAlgn="base"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1、省略号就是表示“等”“等等”，所以省略号后面不必再用“等”“等等”。</a:t>
            </a:r>
          </a:p>
          <a:p>
            <a:pPr lvl="0" fontAlgn="base"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2、省略号占两个字的位置，一共六个圆点。如果省略的是一大段文字或几段文字或诗行，可以用十二个圆点表示，单独成行，不顶格。</a:t>
            </a:r>
            <a:endParaRPr lang="zh-CN" altLang="en-US" sz="4000" b="1" strike="noStrike" noProof="1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fontAlgn="base">
              <a:spcBef>
                <a:spcPct val="50000"/>
              </a:spcBef>
            </a:pPr>
            <a:endParaRPr lang="zh-CN" altLang="en-US" sz="4000" b="1" strike="noStrike" noProof="1"/>
          </a:p>
        </p:txBody>
      </p:sp>
      <p:sp>
        <p:nvSpPr>
          <p:cNvPr id="54274" name="标题 21505"/>
          <p:cNvSpPr>
            <a:spLocks noGrp="1"/>
          </p:cNvSpPr>
          <p:nvPr>
            <p:ph type="title"/>
          </p:nvPr>
        </p:nvSpPr>
        <p:spPr>
          <a:xfrm>
            <a:off x="322263" y="455613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21505"/>
          <p:cNvSpPr>
            <a:spLocks noGrp="1"/>
          </p:cNvSpPr>
          <p:nvPr>
            <p:ph type="title"/>
          </p:nvPr>
        </p:nvSpPr>
        <p:spPr>
          <a:xfrm>
            <a:off x="395288" y="73183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  <a:sym typeface="Arial" panose="020B0604020202020204" pitchFamily="34" charset="0"/>
              </a:rPr>
              <a:t>书名号（《 》）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180975" y="1917700"/>
            <a:ext cx="8796338" cy="4565650"/>
          </a:xfrm>
          <a:ln>
            <a:miter/>
          </a:ln>
        </p:spPr>
        <p:txBody>
          <a:bodyPr anchor="t"/>
          <a:lstStyle/>
          <a:p>
            <a:pPr fontAlgn="base">
              <a:buNone/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  表示书籍、篇章、报刊、剧作、歌曲等名称。</a:t>
            </a:r>
            <a:r>
              <a:rPr lang="zh-CN" altLang="en-US" sz="36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  <a:endParaRPr lang="zh-CN" altLang="en-US" sz="3600" strike="noStrike" noProof="1">
              <a:sym typeface="Arial" panose="020B0604020202020204" pitchFamily="34" charset="0"/>
            </a:endParaRPr>
          </a:p>
          <a:p>
            <a:pPr marL="0" lvl="0" indent="0" algn="l" fontAlgn="base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4000" b="1" strike="noStrike" noProof="1">
                <a:sym typeface="+mn-ea"/>
              </a:rPr>
              <a:t>《中学生》《语文报》《涛声依旧》</a:t>
            </a:r>
            <a:endParaRPr lang="zh-CN" altLang="en-US" sz="4000" b="1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51202"/>
          <p:cNvSpPr>
            <a:spLocks noGrp="1"/>
          </p:cNvSpPr>
          <p:nvPr>
            <p:ph idx="1"/>
          </p:nvPr>
        </p:nvSpPr>
        <p:spPr>
          <a:xfrm>
            <a:off x="252413" y="1917700"/>
            <a:ext cx="8667750" cy="4735513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90000"/>
              </a:lnSpc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1、书名内还有书名时，外用双书名号，内用单书名号。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</a:p>
          <a:p>
            <a:pPr lvl="0" fontAlgn="base">
              <a:lnSpc>
                <a:spcPct val="50000"/>
              </a:lnSpc>
              <a:spcBef>
                <a:spcPct val="50000"/>
              </a:spcBef>
            </a:pPr>
            <a:r>
              <a:rPr lang="zh-CN" altLang="en-US" sz="4000" b="1" strike="noStrike" noProof="1">
                <a:sym typeface="+mn-ea"/>
              </a:rPr>
              <a:t>《读&lt;石钟山记&gt;有感》</a:t>
            </a:r>
            <a:endParaRPr lang="en-US" altLang="zh-CN" sz="4000" b="1" strike="noStrike" noProof="1">
              <a:solidFill>
                <a:srgbClr val="0066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fontAlgn="base">
              <a:lnSpc>
                <a:spcPct val="90000"/>
              </a:lnSpc>
              <a:spcBef>
                <a:spcPct val="50000"/>
              </a:spcBef>
            </a:pP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2</a:t>
            </a:r>
            <a:r>
              <a:rPr lang="zh-CN" altLang="en-US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、</a:t>
            </a:r>
            <a:r>
              <a:rPr lang="en-US" altLang="zh-CN" sz="4000" b="1" strike="noStrike" noProof="1">
                <a:solidFill>
                  <a:srgbClr val="FF0000"/>
                </a:solidFill>
                <a:ea typeface="楷体_GB2312" pitchFamily="49" charset="-122"/>
                <a:sym typeface="+mn-ea"/>
              </a:rPr>
              <a:t>书名与篇名连用时，先写书名，后写篇名，中间用间隔号，然后加书名号。</a:t>
            </a:r>
            <a:r>
              <a:rPr lang="zh-CN" altLang="en-US" sz="4000" b="1" strike="noStrike" noProof="1">
                <a:solidFill>
                  <a:srgbClr val="0000FF"/>
                </a:solidFill>
                <a:ea typeface="楷体_GB2312" pitchFamily="49" charset="-122"/>
                <a:sym typeface="+mn-ea"/>
              </a:rPr>
              <a:t>如：</a:t>
            </a:r>
            <a:endParaRPr lang="zh-CN" altLang="en-US" sz="4000" b="1" strike="noStrike" noProof="1">
              <a:solidFill>
                <a:srgbClr val="CC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fontAlgn="base">
              <a:lnSpc>
                <a:spcPct val="60000"/>
              </a:lnSpc>
              <a:spcBef>
                <a:spcPct val="50000"/>
              </a:spcBef>
            </a:pPr>
            <a:r>
              <a:rPr lang="zh-CN" altLang="en-US" sz="4000" b="1" strike="noStrike" noProof="1">
                <a:sym typeface="+mn-ea"/>
              </a:rPr>
              <a:t>《荀子·劝学》</a:t>
            </a:r>
            <a:endParaRPr lang="zh-CN" altLang="en-US" sz="4000" b="1" strike="noStrike" noProof="1"/>
          </a:p>
        </p:txBody>
      </p:sp>
      <p:sp>
        <p:nvSpPr>
          <p:cNvPr id="56322" name="标题 21505"/>
          <p:cNvSpPr>
            <a:spLocks noGrp="1"/>
          </p:cNvSpPr>
          <p:nvPr>
            <p:ph type="title"/>
          </p:nvPr>
        </p:nvSpPr>
        <p:spPr>
          <a:xfrm>
            <a:off x="322263" y="763588"/>
            <a:ext cx="8229600" cy="1247775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rgbClr val="0000FF"/>
                </a:solidFill>
                <a:sym typeface="宋体" panose="02010600030101010101" pitchFamily="2" charset="-122"/>
              </a:rPr>
              <a:t>注意事项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对象 28673"/>
          <p:cNvGraphicFramePr>
            <a:graphicFrameLocks noChangeAspect="1"/>
          </p:cNvGraphicFramePr>
          <p:nvPr/>
        </p:nvGraphicFramePr>
        <p:xfrm>
          <a:off x="0" y="0"/>
          <a:ext cx="9144000" cy="731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8549640" imgH="6172200" progId="Word.Document.8">
                  <p:embed/>
                </p:oleObj>
              </mc:Choice>
              <mc:Fallback>
                <p:oleObj r:id="rId3" imgW="8549640" imgH="61722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731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文本框 28674"/>
          <p:cNvSpPr txBox="1"/>
          <p:nvPr/>
        </p:nvSpPr>
        <p:spPr>
          <a:xfrm>
            <a:off x="1095375" y="823913"/>
            <a:ext cx="18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3600" b="1" dirty="0">
              <a:solidFill>
                <a:srgbClr val="FF3300"/>
              </a:solidFill>
            </a:endParaRPr>
          </a:p>
        </p:txBody>
      </p:sp>
      <p:graphicFrame>
        <p:nvGraphicFramePr>
          <p:cNvPr id="38916" name="对象 28675"/>
          <p:cNvGraphicFramePr>
            <a:graphicFrameLocks noChangeAspect="1"/>
          </p:cNvGraphicFramePr>
          <p:nvPr/>
        </p:nvGraphicFramePr>
        <p:xfrm>
          <a:off x="0" y="0"/>
          <a:ext cx="9144000" cy="731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5" imgW="8540750" imgH="6167755" progId="Word.Document.8">
                  <p:embed/>
                </p:oleObj>
              </mc:Choice>
              <mc:Fallback>
                <p:oleObj r:id="rId5" imgW="8540750" imgH="616775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731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椭圆 28676"/>
          <p:cNvSpPr/>
          <p:nvPr/>
        </p:nvSpPr>
        <p:spPr>
          <a:xfrm>
            <a:off x="0" y="476250"/>
            <a:ext cx="469900" cy="906463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28678" name="矩形标注 28677"/>
          <p:cNvSpPr/>
          <p:nvPr/>
        </p:nvSpPr>
        <p:spPr>
          <a:xfrm>
            <a:off x="755650" y="188913"/>
            <a:ext cx="8064500" cy="609600"/>
          </a:xfrm>
          <a:prstGeom prst="wedgeRectCallout">
            <a:avLst>
              <a:gd name="adj1" fmla="val -52542"/>
              <a:gd name="adj2" fmla="val 108856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A50021"/>
                </a:solidFill>
              </a:rPr>
              <a:t>都应占一个字的位置，不能出现在一行之首。</a:t>
            </a:r>
          </a:p>
        </p:txBody>
      </p:sp>
      <p:sp>
        <p:nvSpPr>
          <p:cNvPr id="28679" name="椭圆 28678"/>
          <p:cNvSpPr/>
          <p:nvPr/>
        </p:nvSpPr>
        <p:spPr>
          <a:xfrm>
            <a:off x="8316913" y="1989138"/>
            <a:ext cx="936625" cy="868362"/>
          </a:xfrm>
          <a:prstGeom prst="ellipse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3300"/>
                </a:solidFill>
              </a:rPr>
              <a:t>《</a:t>
            </a:r>
          </a:p>
        </p:txBody>
      </p:sp>
      <p:sp>
        <p:nvSpPr>
          <p:cNvPr id="28680" name="椭圆 28679"/>
          <p:cNvSpPr/>
          <p:nvPr/>
        </p:nvSpPr>
        <p:spPr>
          <a:xfrm>
            <a:off x="0" y="2708275"/>
            <a:ext cx="833438" cy="868363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3300"/>
                </a:solidFill>
              </a:rPr>
              <a:t>》</a:t>
            </a:r>
          </a:p>
        </p:txBody>
      </p:sp>
      <p:sp>
        <p:nvSpPr>
          <p:cNvPr id="28681" name="矩形标注 28680"/>
          <p:cNvSpPr/>
          <p:nvPr/>
        </p:nvSpPr>
        <p:spPr>
          <a:xfrm>
            <a:off x="611188" y="1916113"/>
            <a:ext cx="8135937" cy="609600"/>
          </a:xfrm>
          <a:prstGeom prst="wedgeRectCallout">
            <a:avLst>
              <a:gd name="adj1" fmla="val -47639"/>
              <a:gd name="adj2" fmla="val 136199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A50021"/>
                </a:solidFill>
              </a:rPr>
              <a:t>前半边不能标在行末，后半边不能标在首。</a:t>
            </a:r>
          </a:p>
        </p:txBody>
      </p:sp>
      <p:sp>
        <p:nvSpPr>
          <p:cNvPr id="28682" name="椭圆 28681"/>
          <p:cNvSpPr/>
          <p:nvPr/>
        </p:nvSpPr>
        <p:spPr>
          <a:xfrm>
            <a:off x="0" y="4005263"/>
            <a:ext cx="1909763" cy="868362"/>
          </a:xfrm>
          <a:prstGeom prst="ellipse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3300"/>
                </a:solidFill>
              </a:rPr>
              <a:t>……</a:t>
            </a:r>
          </a:p>
        </p:txBody>
      </p:sp>
      <p:sp>
        <p:nvSpPr>
          <p:cNvPr id="28683" name="矩形标注 28682"/>
          <p:cNvSpPr/>
          <p:nvPr/>
        </p:nvSpPr>
        <p:spPr>
          <a:xfrm>
            <a:off x="1116013" y="3573463"/>
            <a:ext cx="8027987" cy="609600"/>
          </a:xfrm>
          <a:prstGeom prst="wedgeRectCallout">
            <a:avLst>
              <a:gd name="adj1" fmla="val -42366"/>
              <a:gd name="adj2" fmla="val 118750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A50021"/>
                </a:solidFill>
              </a:rPr>
              <a:t>占两个格，不能分开，可以放在行首或尾。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/>
      <p:bldP spid="28678" grpId="0" bldLvl="0" animBg="1"/>
      <p:bldP spid="28680" grpId="0"/>
      <p:bldP spid="28681" grpId="0" bldLvl="0" animBg="1"/>
      <p:bldP spid="28682" grpId="0"/>
      <p:bldP spid="2868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占位符 39937"/>
          <p:cNvSpPr>
            <a:spLocks noGrp="1"/>
          </p:cNvSpPr>
          <p:nvPr>
            <p:ph idx="1"/>
          </p:nvPr>
        </p:nvSpPr>
        <p:spPr>
          <a:xfrm>
            <a:off x="419100" y="659130"/>
            <a:ext cx="8305800" cy="502920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下列句子中标点符号使用有误的一项是（   ）（山东高青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2005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年）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A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如果你喜欢自然，喜欢绿色，就来关注一下刚刚诞生在澳洲的“生态住宅”吧。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春花灼灼，难免林黛玉葬花之悲；秋色如水，亦有欧阳修的夜读之凉。</a:t>
            </a:r>
          </a:p>
          <a:p>
            <a:pPr>
              <a:lnSpc>
                <a:spcPct val="80000"/>
              </a:lnSpc>
            </a:pP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他听了我的话，笑了：“明天就开始吧。当然，今天开始最好不过。”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D “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卖蟹了”！小姑娘又亮开了又甜又脆的嗓门。</a:t>
            </a:r>
          </a:p>
          <a:p>
            <a:pPr>
              <a:lnSpc>
                <a:spcPct val="80000"/>
              </a:lnSpc>
            </a:pP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9940" name="文本框 39939"/>
          <p:cNvSpPr txBox="1"/>
          <p:nvPr/>
        </p:nvSpPr>
        <p:spPr>
          <a:xfrm>
            <a:off x="6096000" y="1828800"/>
            <a:ext cx="2027238" cy="519113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表特定称谓</a:t>
            </a:r>
          </a:p>
        </p:txBody>
      </p:sp>
      <p:sp>
        <p:nvSpPr>
          <p:cNvPr id="39941" name="文本框 39940"/>
          <p:cNvSpPr txBox="1"/>
          <p:nvPr/>
        </p:nvSpPr>
        <p:spPr>
          <a:xfrm>
            <a:off x="5943600" y="3976688"/>
            <a:ext cx="2027238" cy="519112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表直接引用</a:t>
            </a:r>
          </a:p>
        </p:txBody>
      </p:sp>
      <p:sp>
        <p:nvSpPr>
          <p:cNvPr id="39942" name="文本框 39941"/>
          <p:cNvSpPr txBox="1"/>
          <p:nvPr/>
        </p:nvSpPr>
        <p:spPr>
          <a:xfrm>
            <a:off x="2514600" y="3048000"/>
            <a:ext cx="45450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表前后分句是并列关系</a:t>
            </a:r>
          </a:p>
        </p:txBody>
      </p:sp>
      <p:sp>
        <p:nvSpPr>
          <p:cNvPr id="39943" name="文本框 39942"/>
          <p:cNvSpPr txBox="1"/>
          <p:nvPr/>
        </p:nvSpPr>
        <p:spPr>
          <a:xfrm>
            <a:off x="1167765" y="5457190"/>
            <a:ext cx="7239000" cy="519113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引用的是完整的话，感叹号应放在引号里面</a:t>
            </a:r>
          </a:p>
        </p:txBody>
      </p:sp>
      <p:sp>
        <p:nvSpPr>
          <p:cNvPr id="2" name="矩形 1"/>
          <p:cNvSpPr/>
          <p:nvPr/>
        </p:nvSpPr>
        <p:spPr>
          <a:xfrm>
            <a:off x="7648575" y="267970"/>
            <a:ext cx="6115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1" grpId="0" animBg="1"/>
      <p:bldP spid="39942" grpId="0"/>
      <p:bldP spid="39943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占位符 4096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440363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选出标点符号使用正确的一项是（   ）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A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他，一个十三、四岁的孩子。</a:t>
            </a:r>
          </a:p>
          <a:p>
            <a:pPr>
              <a:lnSpc>
                <a:spcPct val="90000"/>
              </a:lnSpc>
            </a:pP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B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像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论语（十则）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这样的古代经典诗文，一定要能够背诵。</a:t>
            </a:r>
          </a:p>
          <a:p>
            <a:pPr>
              <a:lnSpc>
                <a:spcPct val="90000"/>
              </a:lnSpc>
            </a:pP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我问那个买牡蛎的人：“应该付您多少钱，先生？”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D “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吹面不寒杨柳风，”不错的，像母亲的手抚摸着你。</a:t>
            </a:r>
          </a:p>
          <a:p>
            <a:pPr>
              <a:lnSpc>
                <a:spcPct val="90000"/>
              </a:lnSpc>
            </a:pP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5" name="文本框 40964"/>
          <p:cNvSpPr txBox="1"/>
          <p:nvPr/>
        </p:nvSpPr>
        <p:spPr>
          <a:xfrm>
            <a:off x="609600" y="1447800"/>
            <a:ext cx="8231505" cy="521970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十三”和“四”不是并列的，应直接说“十三四岁”</a:t>
            </a:r>
          </a:p>
        </p:txBody>
      </p:sp>
      <p:sp>
        <p:nvSpPr>
          <p:cNvPr id="40966" name="文本框 40965"/>
          <p:cNvSpPr txBox="1"/>
          <p:nvPr/>
        </p:nvSpPr>
        <p:spPr>
          <a:xfrm>
            <a:off x="1295400" y="2819400"/>
            <a:ext cx="6781800" cy="946150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书名号里还有书目名称时，里面要用单书名号，应写为“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《&lt;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论语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（十则）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》”</a:t>
            </a:r>
          </a:p>
        </p:txBody>
      </p:sp>
      <p:sp>
        <p:nvSpPr>
          <p:cNvPr id="40967" name="文本框 40966"/>
          <p:cNvSpPr txBox="1"/>
          <p:nvPr/>
        </p:nvSpPr>
        <p:spPr>
          <a:xfrm>
            <a:off x="2971800" y="5410200"/>
            <a:ext cx="5181600" cy="946150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所引用的诗句没有独立成句，所以，逗号应该放在引号外面</a:t>
            </a:r>
          </a:p>
        </p:txBody>
      </p:sp>
      <p:sp>
        <p:nvSpPr>
          <p:cNvPr id="2" name="矩形 1"/>
          <p:cNvSpPr/>
          <p:nvPr/>
        </p:nvSpPr>
        <p:spPr>
          <a:xfrm>
            <a:off x="7465695" y="87630"/>
            <a:ext cx="6115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 animBg="1"/>
      <p:bldP spid="40966" grpId="0" animBg="1"/>
      <p:bldP spid="4096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文本占位符 4198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 anchor="t"/>
          <a:lstStyle/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下列句子中标点使用不当的一项是</a:t>
            </a: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</a:rPr>
              <a:t>(  )</a:t>
            </a:r>
          </a:p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A “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诺曼底”号上有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25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名船员，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名女服务员，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21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名乘客，其中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名是妇女。</a:t>
            </a:r>
          </a:p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Ｂ今年三月，十届人大三次会议审议通过了“中华人民共和国反分裂国家法” 。</a:t>
            </a:r>
          </a:p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Ｃ我不知道她为什么没有参加这次大会。</a:t>
            </a:r>
          </a:p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Ｄ但是它伟岸，正直，朴质，严肃，也不缺乏温和，更不用提它的坚强不屈与挺拔，它是树中的伟丈夫。</a:t>
            </a:r>
          </a:p>
          <a:p>
            <a:endParaRPr lang="zh-CN" altLang="en-US" b="1" dirty="0"/>
          </a:p>
        </p:txBody>
      </p:sp>
      <p:sp>
        <p:nvSpPr>
          <p:cNvPr id="41988" name="文本框 41987"/>
          <p:cNvSpPr txBox="1"/>
          <p:nvPr/>
        </p:nvSpPr>
        <p:spPr>
          <a:xfrm>
            <a:off x="730885" y="5334000"/>
            <a:ext cx="8216900" cy="953135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Ｂ“中华人民共和国反分裂国家法”引号应改为书名号</a:t>
            </a:r>
          </a:p>
        </p:txBody>
      </p:sp>
      <p:sp>
        <p:nvSpPr>
          <p:cNvPr id="2" name="矩形 1"/>
          <p:cNvSpPr/>
          <p:nvPr/>
        </p:nvSpPr>
        <p:spPr>
          <a:xfrm>
            <a:off x="7536815" y="0"/>
            <a:ext cx="6115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占位符 43009"/>
          <p:cNvSpPr>
            <a:spLocks noGrp="1"/>
          </p:cNvSpPr>
          <p:nvPr>
            <p:ph idx="1"/>
          </p:nvPr>
        </p:nvSpPr>
        <p:spPr>
          <a:xfrm>
            <a:off x="313690" y="509905"/>
            <a:ext cx="8313420" cy="5838190"/>
          </a:xfrm>
        </p:spPr>
        <p:txBody>
          <a:bodyPr anchor="t"/>
          <a:lstStyle/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４下列句子的标点符号完全正确的一项是（　）</a:t>
            </a:r>
          </a:p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Ａ“夜雨剪春韭。”是老杜的诗句吧，清新极了。</a:t>
            </a:r>
          </a:p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B“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这不是我们的狗，”普洛诃尔接着说，“这是将军家的狗。”</a:t>
            </a:r>
          </a:p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死海海水里含有多种矿物质：氯化钠、氯化钙、氯化钾等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……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，另外还有溴、锶。</a:t>
            </a:r>
          </a:p>
          <a:p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叶绿体吸收了太阳的光能，把二氧化碳和水合成为含有高能的有机物质。（主要是碳水化合物）</a:t>
            </a:r>
          </a:p>
          <a:p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12" name="文本框 43011"/>
          <p:cNvSpPr txBox="1"/>
          <p:nvPr/>
        </p:nvSpPr>
        <p:spPr>
          <a:xfrm>
            <a:off x="1447800" y="4191000"/>
            <a:ext cx="6324600" cy="1800225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A“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夜雨剪春韭”作了这句话的主语，是句子成分，应该把引号内的句号删去；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省略号去掉；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括号内解释的内容应放在句号前面。</a:t>
            </a:r>
          </a:p>
        </p:txBody>
      </p:sp>
      <p:sp>
        <p:nvSpPr>
          <p:cNvPr id="2" name="矩形 1"/>
          <p:cNvSpPr/>
          <p:nvPr/>
        </p:nvSpPr>
        <p:spPr>
          <a:xfrm>
            <a:off x="1065530" y="671830"/>
            <a:ext cx="6115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文本占位符 44033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0386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5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下列标点符号使用不正确的一项是（  ）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A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他是真的没有听到我的话呢？还是故意装作没听见？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B “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谁言寸草心，报得三春晖！”余光中的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乡愁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乡愁四韵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，是海外游子深情而优美的恋歌。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前几天，一个偶然的机会，我来到了古老而又充满活力的水乡小镇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南浔镇。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</a:rPr>
              <a:t>D “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我喜欢孩子们，”月亮说，“特别是那些非常有趣的小不点们。”</a:t>
            </a:r>
          </a:p>
        </p:txBody>
      </p:sp>
      <p:sp>
        <p:nvSpPr>
          <p:cNvPr id="44036" name="文本框 44035"/>
          <p:cNvSpPr txBox="1"/>
          <p:nvPr/>
        </p:nvSpPr>
        <p:spPr>
          <a:xfrm>
            <a:off x="152400" y="5674995"/>
            <a:ext cx="8839200" cy="519113"/>
          </a:xfrm>
          <a:prstGeom prst="rect">
            <a:avLst/>
          </a:prstGeom>
          <a:solidFill>
            <a:srgbClr val="CC3300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选择疑问句，第一个句子后使用逗号，句末使用问号</a:t>
            </a:r>
          </a:p>
        </p:txBody>
      </p:sp>
      <p:sp>
        <p:nvSpPr>
          <p:cNvPr id="2" name="矩形 1"/>
          <p:cNvSpPr/>
          <p:nvPr/>
        </p:nvSpPr>
        <p:spPr>
          <a:xfrm>
            <a:off x="7726045" y="113030"/>
            <a:ext cx="61150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 w="22225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1505"/>
          <p:cNvSpPr>
            <a:spLocks noGrp="1"/>
          </p:cNvSpPr>
          <p:nvPr>
            <p:ph type="title"/>
          </p:nvPr>
        </p:nvSpPr>
        <p:spPr>
          <a:xfrm>
            <a:off x="456883" y="509588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顿号（、）</a:t>
            </a:r>
          </a:p>
        </p:txBody>
      </p:sp>
      <p:sp>
        <p:nvSpPr>
          <p:cNvPr id="8194" name="文本占位符 21506"/>
          <p:cNvSpPr>
            <a:spLocks noGrp="1"/>
          </p:cNvSpPr>
          <p:nvPr>
            <p:ph idx="1"/>
          </p:nvPr>
        </p:nvSpPr>
        <p:spPr>
          <a:xfrm>
            <a:off x="333375" y="1652905"/>
            <a:ext cx="8353425" cy="4552950"/>
          </a:xfrm>
        </p:spPr>
        <p:txBody>
          <a:bodyPr anchor="t"/>
          <a:lstStyle/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3、并列词语作谓语或补语，并列词语之间不用顿号，而用逗号。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（1）他们高兴唱着，跳着。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（2）林冲安分守己，逆来顺受。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（3）这个故事讲得真实，动人。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（4）妈妈的菜切得细薄，均匀。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1505"/>
          <p:cNvSpPr>
            <a:spLocks noGrp="1"/>
          </p:cNvSpPr>
          <p:nvPr>
            <p:ph type="title"/>
          </p:nvPr>
        </p:nvSpPr>
        <p:spPr>
          <a:xfrm>
            <a:off x="456883" y="578803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顿号（、）</a:t>
            </a:r>
          </a:p>
        </p:txBody>
      </p:sp>
      <p:sp>
        <p:nvSpPr>
          <p:cNvPr id="9218" name="文本占位符 21506"/>
          <p:cNvSpPr>
            <a:spLocks noGrp="1"/>
          </p:cNvSpPr>
          <p:nvPr>
            <p:ph idx="1"/>
          </p:nvPr>
        </p:nvSpPr>
        <p:spPr>
          <a:xfrm>
            <a:off x="456883" y="1636395"/>
            <a:ext cx="8439150" cy="423545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表概数或古汉语乘法不能用顿号，但实指时用顿号。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（</a:t>
            </a:r>
            <a:r>
              <a:rPr lang="en-US" altLang="zh-CN" sz="4000" b="1" dirty="0"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）他有三十六七岁了。</a:t>
            </a:r>
            <a:endParaRPr lang="zh-CN" altLang="en-US" sz="4000" b="1" dirty="0"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（</a:t>
            </a:r>
            <a:r>
              <a:rPr lang="en-US" altLang="zh-CN" sz="4000" b="1" dirty="0"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）这青年有二三十岁。                              </a:t>
            </a:r>
            <a:endParaRPr lang="zh-CN" altLang="en-US" sz="4000" b="1" dirty="0">
              <a:solidFill>
                <a:srgbClr val="FF3300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（</a:t>
            </a:r>
            <a:r>
              <a:rPr lang="en-US" altLang="zh-CN" sz="4000" b="1" dirty="0"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）三五月明之夜，天是那样的蓝。</a:t>
            </a:r>
            <a:endParaRPr lang="zh-CN" altLang="en-US" sz="4000" b="1" dirty="0"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（</a:t>
            </a:r>
            <a:r>
              <a:rPr lang="en-US" altLang="zh-CN" sz="4000" b="1" dirty="0">
                <a:ea typeface="楷体_GB2312" pitchFamily="49" charset="-122"/>
                <a:sym typeface="Arial" panose="020B0604020202020204" pitchFamily="34" charset="0"/>
              </a:rPr>
              <a:t>4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）她正值二八芳龄。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6873875" y="3023870"/>
            <a:ext cx="1400175" cy="8096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4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虚指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21505"/>
          <p:cNvSpPr>
            <a:spLocks noGrp="1"/>
          </p:cNvSpPr>
          <p:nvPr>
            <p:ph type="title"/>
          </p:nvPr>
        </p:nvSpPr>
        <p:spPr>
          <a:xfrm>
            <a:off x="326073" y="415608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顿号（、）</a:t>
            </a:r>
          </a:p>
        </p:txBody>
      </p:sp>
      <p:sp>
        <p:nvSpPr>
          <p:cNvPr id="10242" name="文本占位符 21506"/>
          <p:cNvSpPr>
            <a:spLocks noGrp="1"/>
          </p:cNvSpPr>
          <p:nvPr>
            <p:ph idx="1"/>
          </p:nvPr>
        </p:nvSpPr>
        <p:spPr>
          <a:xfrm>
            <a:off x="261938" y="1558925"/>
            <a:ext cx="8882062" cy="4235450"/>
          </a:xfrm>
        </p:spPr>
        <p:txBody>
          <a:bodyPr anchor="t"/>
          <a:lstStyle/>
          <a:p>
            <a:pPr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、表概数或古汉语乘法不能用顿号，但实指时用顿号。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宋体" panose="02010600030101010101" pitchFamily="2" charset="-122"/>
              </a:rPr>
              <a:t>  （</a:t>
            </a:r>
            <a:r>
              <a:rPr lang="en-US" altLang="zh-CN" sz="4000" b="1" dirty="0">
                <a:ea typeface="楷体_GB2312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4000" b="1" dirty="0">
                <a:ea typeface="楷体_GB2312" pitchFamily="49" charset="-122"/>
                <a:sym typeface="宋体" panose="02010600030101010101" pitchFamily="2" charset="-122"/>
              </a:rPr>
              <a:t>）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我读四、五年级的时候，他是我们的班主任。</a:t>
            </a:r>
            <a:endParaRPr lang="zh-CN" altLang="en-US" sz="4000" b="1" dirty="0"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（</a:t>
            </a:r>
            <a:r>
              <a:rPr lang="en-US" altLang="zh-CN" sz="4000" b="1" dirty="0"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）他当选过第九、十届人大代表。             </a:t>
            </a:r>
            <a:endParaRPr lang="zh-CN" altLang="en-US" sz="4000" b="1" dirty="0">
              <a:solidFill>
                <a:srgbClr val="FF3300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  （</a:t>
            </a:r>
            <a:r>
              <a:rPr lang="en-US" altLang="zh-CN" sz="4000" b="1" dirty="0">
                <a:ea typeface="楷体_GB2312" pitchFamily="49" charset="-122"/>
                <a:sym typeface="Arial" panose="020B0604020202020204" pitchFamily="34" charset="0"/>
              </a:rPr>
              <a:t>3</a:t>
            </a:r>
            <a:r>
              <a:rPr lang="zh-CN" altLang="en-US" sz="4000" b="1" dirty="0">
                <a:ea typeface="楷体_GB2312" pitchFamily="49" charset="-122"/>
                <a:sym typeface="Arial" panose="020B0604020202020204" pitchFamily="34" charset="0"/>
              </a:rPr>
              <a:t>）今天轮到二、三组大扫除。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3" name="文本框 1"/>
          <p:cNvSpPr txBox="1"/>
          <p:nvPr/>
        </p:nvSpPr>
        <p:spPr>
          <a:xfrm>
            <a:off x="7459028" y="5514023"/>
            <a:ext cx="1400175" cy="8096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4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实指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21505"/>
          <p:cNvSpPr>
            <a:spLocks noGrp="1"/>
          </p:cNvSpPr>
          <p:nvPr>
            <p:ph type="title"/>
          </p:nvPr>
        </p:nvSpPr>
        <p:spPr>
          <a:xfrm>
            <a:off x="550228" y="372428"/>
            <a:ext cx="8229600" cy="1143000"/>
          </a:xfrm>
        </p:spPr>
        <p:txBody>
          <a:bodyPr anchor="ctr"/>
          <a:lstStyle/>
          <a:p>
            <a:r>
              <a:rPr lang="zh-CN" altLang="en-US" sz="5400" b="1" dirty="0">
                <a:solidFill>
                  <a:schemeClr val="tx1"/>
                </a:solidFill>
              </a:rPr>
              <a:t>顿号（、）</a:t>
            </a:r>
          </a:p>
        </p:txBody>
      </p:sp>
      <p:sp>
        <p:nvSpPr>
          <p:cNvPr id="11266" name="文本占位符 21506"/>
          <p:cNvSpPr>
            <a:spLocks noGrp="1"/>
          </p:cNvSpPr>
          <p:nvPr>
            <p:ph idx="1"/>
          </p:nvPr>
        </p:nvSpPr>
        <p:spPr>
          <a:xfrm>
            <a:off x="169228" y="1422083"/>
            <a:ext cx="8805862" cy="5000625"/>
          </a:xfrm>
        </p:spPr>
        <p:txBody>
          <a:bodyPr anchor="t"/>
          <a:lstStyle/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5、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并列词语之间有“啊”“呀”“哇”</a:t>
            </a:r>
          </a:p>
          <a:p>
            <a:pPr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“啦”等语气词时，并列词语之间用逗号。</a:t>
            </a:r>
            <a:endParaRPr lang="zh-CN" altLang="en-US" sz="4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）花园里的花可多了，什么海棠呀，玫瑰呀，米兰呀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……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五颜六色，挺吸引人的。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（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）水果摊上的甜瓜呀，苹果呀，葡萄呀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……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应有尽有</a:t>
            </a:r>
            <a:r>
              <a:rPr lang="zh-CN" altLang="en-US" sz="3600" dirty="0">
                <a:latin typeface="宋体" panose="02010600030101010101" pitchFamily="2" charset="-122"/>
                <a:sym typeface="Arial" panose="020B0604020202020204" pitchFamily="34" charset="0"/>
              </a:rPr>
              <a:t>。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22f08521-bf26-4e9f-9775-d4cb4debd154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3062</Words>
  <Application>Microsoft Office PowerPoint</Application>
  <PresentationFormat>全屏显示(4:3)</PresentationFormat>
  <Paragraphs>263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黑体</vt:lpstr>
      <vt:lpstr>楷体_GB2312</vt:lpstr>
      <vt:lpstr>宋体</vt:lpstr>
      <vt:lpstr>微软雅黑</vt:lpstr>
      <vt:lpstr>Arial</vt:lpstr>
      <vt:lpstr>Times New Roman</vt:lpstr>
      <vt:lpstr>默认设计模板</vt:lpstr>
      <vt:lpstr>Microsoft Word 97 - 2003 Document</vt:lpstr>
      <vt:lpstr>PowerPoint 演示文稿</vt:lpstr>
      <vt:lpstr>标点符号的分类</vt:lpstr>
      <vt:lpstr>                      </vt:lpstr>
      <vt:lpstr>顿号（、）</vt:lpstr>
      <vt:lpstr>顿号（、）</vt:lpstr>
      <vt:lpstr>顿号（、）</vt:lpstr>
      <vt:lpstr>顿号（、）</vt:lpstr>
      <vt:lpstr>顿号（、）</vt:lpstr>
      <vt:lpstr>顿号（、）</vt:lpstr>
      <vt:lpstr>分号（；）</vt:lpstr>
      <vt:lpstr>分号（；）</vt:lpstr>
      <vt:lpstr>分号（；）</vt:lpstr>
      <vt:lpstr>分号（；）</vt:lpstr>
      <vt:lpstr>注意</vt:lpstr>
      <vt:lpstr>注意</vt:lpstr>
      <vt:lpstr>问号（？）</vt:lpstr>
      <vt:lpstr>问号（？）</vt:lpstr>
      <vt:lpstr>问号（？）</vt:lpstr>
      <vt:lpstr>问号（？）</vt:lpstr>
      <vt:lpstr>冒号（：）</vt:lpstr>
      <vt:lpstr>冒号（：）</vt:lpstr>
      <vt:lpstr>冒号（：）</vt:lpstr>
      <vt:lpstr>冒号（：）</vt:lpstr>
      <vt:lpstr>注意事项</vt:lpstr>
      <vt:lpstr>注意事项</vt:lpstr>
      <vt:lpstr>注意事项</vt:lpstr>
      <vt:lpstr>注意事项</vt:lpstr>
      <vt:lpstr>引号（“  ”）</vt:lpstr>
      <vt:lpstr>引号（“  ”）</vt:lpstr>
      <vt:lpstr>注意事项</vt:lpstr>
      <vt:lpstr>注意事项</vt:lpstr>
      <vt:lpstr>注意事项</vt:lpstr>
      <vt:lpstr>注意事项</vt:lpstr>
      <vt:lpstr>破折号（——）</vt:lpstr>
      <vt:lpstr>破折号（——）</vt:lpstr>
      <vt:lpstr>破折号（——）</vt:lpstr>
      <vt:lpstr>破折号（——）</vt:lpstr>
      <vt:lpstr>破折号（——）</vt:lpstr>
      <vt:lpstr>破折号（——）</vt:lpstr>
      <vt:lpstr>破折号（——）</vt:lpstr>
      <vt:lpstr>括号（   ）</vt:lpstr>
      <vt:lpstr>注意事项</vt:lpstr>
      <vt:lpstr>注意事项</vt:lpstr>
      <vt:lpstr>省略号（……）</vt:lpstr>
      <vt:lpstr>省略号（……）</vt:lpstr>
      <vt:lpstr>省略号（……）</vt:lpstr>
      <vt:lpstr>省略号（……）</vt:lpstr>
      <vt:lpstr>省略号（……）</vt:lpstr>
      <vt:lpstr>省略号（……）</vt:lpstr>
      <vt:lpstr>省略号（……）</vt:lpstr>
      <vt:lpstr>注意事项</vt:lpstr>
      <vt:lpstr>书名号（《 》）</vt:lpstr>
      <vt:lpstr>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标点符号的使用</dc:title>
  <dc:creator>walkinnet</dc:creator>
  <cp:lastModifiedBy>admin</cp:lastModifiedBy>
  <cp:revision>47</cp:revision>
  <dcterms:created xsi:type="dcterms:W3CDTF">2007-04-29T12:22:00Z</dcterms:created>
  <dcterms:modified xsi:type="dcterms:W3CDTF">2021-01-06T02:53:58Z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