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14"/>
  </p:notesMasterIdLst>
  <p:sldIdLst>
    <p:sldId id="256" r:id="rId2"/>
    <p:sldId id="291" r:id="rId3"/>
    <p:sldId id="278" r:id="rId4"/>
    <p:sldId id="292" r:id="rId5"/>
    <p:sldId id="258" r:id="rId6"/>
    <p:sldId id="289" r:id="rId7"/>
    <p:sldId id="293" r:id="rId8"/>
    <p:sldId id="282" r:id="rId9"/>
    <p:sldId id="296" r:id="rId10"/>
    <p:sldId id="294" r:id="rId11"/>
    <p:sldId id="286" r:id="rId12"/>
    <p:sldId id="29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86794"/>
    <a:srgbClr val="D34817"/>
    <a:srgbClr val="A6A1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26" autoAdjust="0"/>
    <p:restoredTop sz="76904" autoAdjust="0"/>
  </p:normalViewPr>
  <p:slideViewPr>
    <p:cSldViewPr snapToGrid="0">
      <p:cViewPr varScale="1">
        <p:scale>
          <a:sx n="68" d="100"/>
          <a:sy n="68" d="100"/>
        </p:scale>
        <p:origin x="1229" y="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101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6A24FC3-2825-4F6E-8D87-6343EA9D4CFE}" type="doc">
      <dgm:prSet loTypeId="urn:microsoft.com/office/officeart/2011/layout/Tab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49C467B-4CC2-4BAF-B4A3-D660BDFDFA9F}">
      <dgm:prSet phldrT="[Text]" custT="1"/>
      <dgm:spPr/>
      <dgm:t>
        <a:bodyPr/>
        <a:lstStyle/>
        <a:p>
          <a:r>
            <a:rPr lang="en-US" sz="2400" b="1" dirty="0" smtClean="0"/>
            <a:t>Easy Implementation</a:t>
          </a:r>
          <a:endParaRPr lang="en-US" sz="2400" b="1" dirty="0"/>
        </a:p>
      </dgm:t>
    </dgm:pt>
    <dgm:pt modelId="{F127B717-B811-487B-B00B-781E5F8E1B89}" type="parTrans" cxnId="{FC3FC971-97EC-4289-B24F-32C74D4FDF1D}">
      <dgm:prSet/>
      <dgm:spPr/>
      <dgm:t>
        <a:bodyPr/>
        <a:lstStyle/>
        <a:p>
          <a:endParaRPr lang="en-US"/>
        </a:p>
      </dgm:t>
    </dgm:pt>
    <dgm:pt modelId="{A8568007-E349-4D4D-BFA9-707F7E14A761}" type="sibTrans" cxnId="{FC3FC971-97EC-4289-B24F-32C74D4FDF1D}">
      <dgm:prSet/>
      <dgm:spPr/>
      <dgm:t>
        <a:bodyPr/>
        <a:lstStyle/>
        <a:p>
          <a:endParaRPr lang="en-US"/>
        </a:p>
      </dgm:t>
    </dgm:pt>
    <dgm:pt modelId="{B10FD324-9BB7-4A15-AC32-497CCBE7C593}">
      <dgm:prSet phldrT="[Text]" custT="1"/>
      <dgm:spPr/>
      <dgm:t>
        <a:bodyPr/>
        <a:lstStyle/>
        <a:p>
          <a:r>
            <a:rPr lang="en-US" sz="2400" b="1" dirty="0" smtClean="0"/>
            <a:t>Easy Scaling</a:t>
          </a:r>
          <a:endParaRPr lang="en-US" sz="2400" b="1" dirty="0"/>
        </a:p>
      </dgm:t>
    </dgm:pt>
    <dgm:pt modelId="{9D4BA643-09BF-4F2A-8854-A233C989D1BB}" type="parTrans" cxnId="{F0A0B211-36D2-453E-AC67-33D94C85DFC5}">
      <dgm:prSet/>
      <dgm:spPr/>
      <dgm:t>
        <a:bodyPr/>
        <a:lstStyle/>
        <a:p>
          <a:endParaRPr lang="en-US"/>
        </a:p>
      </dgm:t>
    </dgm:pt>
    <dgm:pt modelId="{952DBEB3-C6A3-403A-BE67-B00B5074A158}" type="sibTrans" cxnId="{F0A0B211-36D2-453E-AC67-33D94C85DFC5}">
      <dgm:prSet/>
      <dgm:spPr/>
      <dgm:t>
        <a:bodyPr/>
        <a:lstStyle/>
        <a:p>
          <a:endParaRPr lang="en-US"/>
        </a:p>
      </dgm:t>
    </dgm:pt>
    <dgm:pt modelId="{41A8D281-3AFE-4C4A-BA19-4215E0C56C52}">
      <dgm:prSet phldrT="[Text]" custT="1"/>
      <dgm:spPr/>
      <dgm:t>
        <a:bodyPr/>
        <a:lstStyle/>
        <a:p>
          <a:r>
            <a:rPr lang="en-US" sz="2400" b="1" dirty="0" smtClean="0"/>
            <a:t>Easy Management</a:t>
          </a:r>
          <a:endParaRPr lang="en-US" sz="2400" b="1" dirty="0"/>
        </a:p>
      </dgm:t>
    </dgm:pt>
    <dgm:pt modelId="{D9511828-593B-411E-8A84-65BBB414AA06}" type="parTrans" cxnId="{892C62D7-7AD0-4F5D-BFD4-BEDA9575B701}">
      <dgm:prSet/>
      <dgm:spPr/>
      <dgm:t>
        <a:bodyPr/>
        <a:lstStyle/>
        <a:p>
          <a:endParaRPr lang="en-US"/>
        </a:p>
      </dgm:t>
    </dgm:pt>
    <dgm:pt modelId="{58AEB3D0-88A3-475E-AB6F-039EA1F3E43B}" type="sibTrans" cxnId="{892C62D7-7AD0-4F5D-BFD4-BEDA9575B701}">
      <dgm:prSet/>
      <dgm:spPr/>
      <dgm:t>
        <a:bodyPr/>
        <a:lstStyle/>
        <a:p>
          <a:endParaRPr lang="en-US"/>
        </a:p>
      </dgm:t>
    </dgm:pt>
    <dgm:pt modelId="{138D5363-1AB0-4CE4-A6DA-B35E60028397}">
      <dgm:prSet phldrT="[Text]" custT="1"/>
      <dgm:spPr/>
      <dgm:t>
        <a:bodyPr/>
        <a:lstStyle/>
        <a:p>
          <a:r>
            <a:rPr lang="en-US" sz="2400" b="1" dirty="0" smtClean="0"/>
            <a:t>Efficient Restart</a:t>
          </a:r>
          <a:endParaRPr lang="en-US" sz="2400" b="1" dirty="0"/>
        </a:p>
      </dgm:t>
    </dgm:pt>
    <dgm:pt modelId="{E7A1920C-CC78-46B1-82A8-047E40500DA9}" type="parTrans" cxnId="{531AF32B-8133-44C6-B793-4FDF3D3DD42A}">
      <dgm:prSet/>
      <dgm:spPr/>
      <dgm:t>
        <a:bodyPr/>
        <a:lstStyle/>
        <a:p>
          <a:endParaRPr lang="en-US"/>
        </a:p>
      </dgm:t>
    </dgm:pt>
    <dgm:pt modelId="{63CF5DCF-54E5-41B9-937E-D57FDB808187}" type="sibTrans" cxnId="{531AF32B-8133-44C6-B793-4FDF3D3DD42A}">
      <dgm:prSet/>
      <dgm:spPr/>
      <dgm:t>
        <a:bodyPr/>
        <a:lstStyle/>
        <a:p>
          <a:endParaRPr lang="en-US"/>
        </a:p>
      </dgm:t>
    </dgm:pt>
    <dgm:pt modelId="{A6E0CC43-2D3A-4671-ABBE-52E131E37D61}">
      <dgm:prSet phldrT="[Text]" custT="1"/>
      <dgm:spPr/>
      <dgm:t>
        <a:bodyPr/>
        <a:lstStyle/>
        <a:p>
          <a:r>
            <a:rPr lang="en-US" sz="2400" b="1" dirty="0" smtClean="0"/>
            <a:t>Easy Reconfiguration</a:t>
          </a:r>
          <a:endParaRPr lang="en-US" sz="2400" b="1" dirty="0"/>
        </a:p>
      </dgm:t>
    </dgm:pt>
    <dgm:pt modelId="{7EAC0CD6-D100-4363-87C4-8297D608D806}" type="parTrans" cxnId="{F8E8EB48-D73E-47FF-8735-6E19B461ECD8}">
      <dgm:prSet/>
      <dgm:spPr/>
      <dgm:t>
        <a:bodyPr/>
        <a:lstStyle/>
        <a:p>
          <a:endParaRPr lang="en-US"/>
        </a:p>
      </dgm:t>
    </dgm:pt>
    <dgm:pt modelId="{44B712E6-3614-453F-B2B3-B998B8792FB8}" type="sibTrans" cxnId="{F8E8EB48-D73E-47FF-8735-6E19B461ECD8}">
      <dgm:prSet/>
      <dgm:spPr/>
      <dgm:t>
        <a:bodyPr/>
        <a:lstStyle/>
        <a:p>
          <a:endParaRPr lang="en-US"/>
        </a:p>
      </dgm:t>
    </dgm:pt>
    <dgm:pt modelId="{B2853163-2C84-4991-9231-BBACFAAD9DB1}">
      <dgm:prSet phldrT="[Text]" custT="1"/>
      <dgm:spPr/>
      <dgm:t>
        <a:bodyPr/>
        <a:lstStyle/>
        <a:p>
          <a:r>
            <a:rPr lang="en-US" sz="2400" b="1" dirty="0" smtClean="0"/>
            <a:t>Fault Tolerant</a:t>
          </a:r>
          <a:endParaRPr lang="en-US" sz="2400" b="1" dirty="0"/>
        </a:p>
      </dgm:t>
    </dgm:pt>
    <dgm:pt modelId="{6FE38C5D-D166-4E59-A242-5B92CD63086D}" type="parTrans" cxnId="{DFB53D89-9CF9-4907-ACDB-925D9EE41B19}">
      <dgm:prSet/>
      <dgm:spPr/>
      <dgm:t>
        <a:bodyPr/>
        <a:lstStyle/>
        <a:p>
          <a:endParaRPr lang="en-US"/>
        </a:p>
      </dgm:t>
    </dgm:pt>
    <dgm:pt modelId="{7DE1CD30-509D-4D8E-B737-B0D3FAD5B45A}" type="sibTrans" cxnId="{DFB53D89-9CF9-4907-ACDB-925D9EE41B19}">
      <dgm:prSet/>
      <dgm:spPr/>
      <dgm:t>
        <a:bodyPr/>
        <a:lstStyle/>
        <a:p>
          <a:endParaRPr lang="en-US"/>
        </a:p>
      </dgm:t>
    </dgm:pt>
    <dgm:pt modelId="{AB977FD7-5116-4A2E-A4EC-F39096D26DA0}" type="pres">
      <dgm:prSet presAssocID="{46A24FC3-2825-4F6E-8D87-6343EA9D4CFE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5B8AA966-219A-4948-948A-98C5D936ABB3}" type="pres">
      <dgm:prSet presAssocID="{549C467B-4CC2-4BAF-B4A3-D660BDFDFA9F}" presName="composite" presStyleCnt="0"/>
      <dgm:spPr/>
    </dgm:pt>
    <dgm:pt modelId="{BECB7E40-2ED1-4408-81D0-837E8C20D048}" type="pres">
      <dgm:prSet presAssocID="{549C467B-4CC2-4BAF-B4A3-D660BDFDFA9F}" presName="FirstChild" presStyleLbl="revTx" presStyleIdx="0" presStyleCnt="6">
        <dgm:presLayoutVars>
          <dgm:chMax val="0"/>
          <dgm:chPref val="0"/>
          <dgm:bulletEnabled val="1"/>
        </dgm:presLayoutVars>
      </dgm:prSet>
      <dgm:spPr/>
    </dgm:pt>
    <dgm:pt modelId="{F24989A6-ABB3-4C0B-AE6D-842DD43EDDEC}" type="pres">
      <dgm:prSet presAssocID="{549C467B-4CC2-4BAF-B4A3-D660BDFDFA9F}" presName="Parent" presStyleLbl="alignNode1" presStyleIdx="0" presStyleCnt="6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DB76ED-685F-46C2-A142-322A2329DAF7}" type="pres">
      <dgm:prSet presAssocID="{549C467B-4CC2-4BAF-B4A3-D660BDFDFA9F}" presName="Accent" presStyleLbl="parChTrans1D1" presStyleIdx="0" presStyleCnt="6"/>
      <dgm:spPr/>
    </dgm:pt>
    <dgm:pt modelId="{2D4A1C6A-EEA4-4060-B2E2-54CB3B589203}" type="pres">
      <dgm:prSet presAssocID="{A8568007-E349-4D4D-BFA9-707F7E14A761}" presName="sibTrans" presStyleCnt="0"/>
      <dgm:spPr/>
    </dgm:pt>
    <dgm:pt modelId="{C9DC98DF-676D-42C8-9E88-4586B4859E23}" type="pres">
      <dgm:prSet presAssocID="{A6E0CC43-2D3A-4671-ABBE-52E131E37D61}" presName="composite" presStyleCnt="0"/>
      <dgm:spPr/>
    </dgm:pt>
    <dgm:pt modelId="{1CBBB550-584D-459F-B7BD-36F6ADC920AE}" type="pres">
      <dgm:prSet presAssocID="{A6E0CC43-2D3A-4671-ABBE-52E131E37D61}" presName="FirstChild" presStyleLbl="revTx" presStyleIdx="1" presStyleCnt="6">
        <dgm:presLayoutVars>
          <dgm:chMax val="0"/>
          <dgm:chPref val="0"/>
          <dgm:bulletEnabled val="1"/>
        </dgm:presLayoutVars>
      </dgm:prSet>
      <dgm:spPr/>
    </dgm:pt>
    <dgm:pt modelId="{030833F5-21FD-425A-9013-6E1AFAB7AEA9}" type="pres">
      <dgm:prSet presAssocID="{A6E0CC43-2D3A-4671-ABBE-52E131E37D61}" presName="Parent" presStyleLbl="alignNode1" presStyleIdx="1" presStyleCnt="6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7F634D-4046-471F-8EE9-7E3773FB4E76}" type="pres">
      <dgm:prSet presAssocID="{A6E0CC43-2D3A-4671-ABBE-52E131E37D61}" presName="Accent" presStyleLbl="parChTrans1D1" presStyleIdx="1" presStyleCnt="6"/>
      <dgm:spPr/>
    </dgm:pt>
    <dgm:pt modelId="{690190C5-81E4-457F-B29D-C4C356A3454B}" type="pres">
      <dgm:prSet presAssocID="{44B712E6-3614-453F-B2B3-B998B8792FB8}" presName="sibTrans" presStyleCnt="0"/>
      <dgm:spPr/>
    </dgm:pt>
    <dgm:pt modelId="{7228F822-41A3-494A-AC14-C541901988C0}" type="pres">
      <dgm:prSet presAssocID="{B2853163-2C84-4991-9231-BBACFAAD9DB1}" presName="composite" presStyleCnt="0"/>
      <dgm:spPr/>
    </dgm:pt>
    <dgm:pt modelId="{5D80E725-7C81-43A5-9F9C-AA6CCD976223}" type="pres">
      <dgm:prSet presAssocID="{B2853163-2C84-4991-9231-BBACFAAD9DB1}" presName="FirstChild" presStyleLbl="revTx" presStyleIdx="2" presStyleCnt="6">
        <dgm:presLayoutVars>
          <dgm:chMax val="0"/>
          <dgm:chPref val="0"/>
          <dgm:bulletEnabled val="1"/>
        </dgm:presLayoutVars>
      </dgm:prSet>
      <dgm:spPr/>
    </dgm:pt>
    <dgm:pt modelId="{1D134707-7E17-4265-A45D-D0DE730BE702}" type="pres">
      <dgm:prSet presAssocID="{B2853163-2C84-4991-9231-BBACFAAD9DB1}" presName="Parent" presStyleLbl="alignNode1" presStyleIdx="2" presStyleCnt="6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870BDA1-6C34-4840-891C-E5372925A1E5}" type="pres">
      <dgm:prSet presAssocID="{B2853163-2C84-4991-9231-BBACFAAD9DB1}" presName="Accent" presStyleLbl="parChTrans1D1" presStyleIdx="2" presStyleCnt="6"/>
      <dgm:spPr/>
    </dgm:pt>
    <dgm:pt modelId="{AF2BF7B7-9D30-4AC1-B9F2-6FDC38D01038}" type="pres">
      <dgm:prSet presAssocID="{7DE1CD30-509D-4D8E-B737-B0D3FAD5B45A}" presName="sibTrans" presStyleCnt="0"/>
      <dgm:spPr/>
    </dgm:pt>
    <dgm:pt modelId="{C83C8D2F-FD7D-4B84-9D30-632E74E26085}" type="pres">
      <dgm:prSet presAssocID="{B10FD324-9BB7-4A15-AC32-497CCBE7C593}" presName="composite" presStyleCnt="0"/>
      <dgm:spPr/>
    </dgm:pt>
    <dgm:pt modelId="{FFA6DE6D-F0D2-4CCB-A30D-71A16D06BFB0}" type="pres">
      <dgm:prSet presAssocID="{B10FD324-9BB7-4A15-AC32-497CCBE7C593}" presName="FirstChild" presStyleLbl="revTx" presStyleIdx="3" presStyleCnt="6">
        <dgm:presLayoutVars>
          <dgm:chMax val="0"/>
          <dgm:chPref val="0"/>
          <dgm:bulletEnabled val="1"/>
        </dgm:presLayoutVars>
      </dgm:prSet>
      <dgm:spPr/>
    </dgm:pt>
    <dgm:pt modelId="{7E924B6B-D52A-4DF8-8829-6F452950D47B}" type="pres">
      <dgm:prSet presAssocID="{B10FD324-9BB7-4A15-AC32-497CCBE7C593}" presName="Parent" presStyleLbl="alignNode1" presStyleIdx="3" presStyleCnt="6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16F15F-963E-40A9-B290-874ED7DC1606}" type="pres">
      <dgm:prSet presAssocID="{B10FD324-9BB7-4A15-AC32-497CCBE7C593}" presName="Accent" presStyleLbl="parChTrans1D1" presStyleIdx="3" presStyleCnt="6"/>
      <dgm:spPr/>
    </dgm:pt>
    <dgm:pt modelId="{AAB72A23-B8FB-4741-9B5A-DF77C8B45E4A}" type="pres">
      <dgm:prSet presAssocID="{952DBEB3-C6A3-403A-BE67-B00B5074A158}" presName="sibTrans" presStyleCnt="0"/>
      <dgm:spPr/>
    </dgm:pt>
    <dgm:pt modelId="{6CDD92B0-26D7-4AE1-B72D-3007C8E11F28}" type="pres">
      <dgm:prSet presAssocID="{41A8D281-3AFE-4C4A-BA19-4215E0C56C52}" presName="composite" presStyleCnt="0"/>
      <dgm:spPr/>
    </dgm:pt>
    <dgm:pt modelId="{573A6AC0-F8B6-4081-BB44-8202C43BC814}" type="pres">
      <dgm:prSet presAssocID="{41A8D281-3AFE-4C4A-BA19-4215E0C56C52}" presName="FirstChild" presStyleLbl="revTx" presStyleIdx="4" presStyleCnt="6">
        <dgm:presLayoutVars>
          <dgm:chMax val="0"/>
          <dgm:chPref val="0"/>
          <dgm:bulletEnabled val="1"/>
        </dgm:presLayoutVars>
      </dgm:prSet>
      <dgm:spPr/>
    </dgm:pt>
    <dgm:pt modelId="{E2F869D7-0725-4E7B-ACAB-FF96EF411F7B}" type="pres">
      <dgm:prSet presAssocID="{41A8D281-3AFE-4C4A-BA19-4215E0C56C52}" presName="Parent" presStyleLbl="alignNode1" presStyleIdx="4" presStyleCnt="6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E45E4E-FD42-4037-B36A-7C6158ACA80A}" type="pres">
      <dgm:prSet presAssocID="{41A8D281-3AFE-4C4A-BA19-4215E0C56C52}" presName="Accent" presStyleLbl="parChTrans1D1" presStyleIdx="4" presStyleCnt="6"/>
      <dgm:spPr/>
    </dgm:pt>
    <dgm:pt modelId="{45D01FB7-A78D-46E9-894A-7DB2BBA864F9}" type="pres">
      <dgm:prSet presAssocID="{58AEB3D0-88A3-475E-AB6F-039EA1F3E43B}" presName="sibTrans" presStyleCnt="0"/>
      <dgm:spPr/>
    </dgm:pt>
    <dgm:pt modelId="{3B8B9087-91E5-4E5F-ADF5-9C5E2F1C5E39}" type="pres">
      <dgm:prSet presAssocID="{138D5363-1AB0-4CE4-A6DA-B35E60028397}" presName="composite" presStyleCnt="0"/>
      <dgm:spPr/>
    </dgm:pt>
    <dgm:pt modelId="{8DDD144F-0288-450C-B4D4-45D694D56DAF}" type="pres">
      <dgm:prSet presAssocID="{138D5363-1AB0-4CE4-A6DA-B35E60028397}" presName="FirstChild" presStyleLbl="revTx" presStyleIdx="5" presStyleCnt="6">
        <dgm:presLayoutVars>
          <dgm:chMax val="0"/>
          <dgm:chPref val="0"/>
          <dgm:bulletEnabled val="1"/>
        </dgm:presLayoutVars>
      </dgm:prSet>
      <dgm:spPr/>
    </dgm:pt>
    <dgm:pt modelId="{234DE7BA-C354-4CB6-BEB8-E458EEECA90E}" type="pres">
      <dgm:prSet presAssocID="{138D5363-1AB0-4CE4-A6DA-B35E60028397}" presName="Parent" presStyleLbl="alignNode1" presStyleIdx="5" presStyleCnt="6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9D0165-DEF2-4E17-B05C-34203A477133}" type="pres">
      <dgm:prSet presAssocID="{138D5363-1AB0-4CE4-A6DA-B35E60028397}" presName="Accent" presStyleLbl="parChTrans1D1" presStyleIdx="5" presStyleCnt="6"/>
      <dgm:spPr/>
    </dgm:pt>
  </dgm:ptLst>
  <dgm:cxnLst>
    <dgm:cxn modelId="{FC3FC971-97EC-4289-B24F-32C74D4FDF1D}" srcId="{46A24FC3-2825-4F6E-8D87-6343EA9D4CFE}" destId="{549C467B-4CC2-4BAF-B4A3-D660BDFDFA9F}" srcOrd="0" destOrd="0" parTransId="{F127B717-B811-487B-B00B-781E5F8E1B89}" sibTransId="{A8568007-E349-4D4D-BFA9-707F7E14A761}"/>
    <dgm:cxn modelId="{892C62D7-7AD0-4F5D-BFD4-BEDA9575B701}" srcId="{46A24FC3-2825-4F6E-8D87-6343EA9D4CFE}" destId="{41A8D281-3AFE-4C4A-BA19-4215E0C56C52}" srcOrd="4" destOrd="0" parTransId="{D9511828-593B-411E-8A84-65BBB414AA06}" sibTransId="{58AEB3D0-88A3-475E-AB6F-039EA1F3E43B}"/>
    <dgm:cxn modelId="{531AF32B-8133-44C6-B793-4FDF3D3DD42A}" srcId="{46A24FC3-2825-4F6E-8D87-6343EA9D4CFE}" destId="{138D5363-1AB0-4CE4-A6DA-B35E60028397}" srcOrd="5" destOrd="0" parTransId="{E7A1920C-CC78-46B1-82A8-047E40500DA9}" sibTransId="{63CF5DCF-54E5-41B9-937E-D57FDB808187}"/>
    <dgm:cxn modelId="{59BE4AF0-56F5-46B0-92EE-A5A7D742B89E}" type="presOf" srcId="{549C467B-4CC2-4BAF-B4A3-D660BDFDFA9F}" destId="{F24989A6-ABB3-4C0B-AE6D-842DD43EDDEC}" srcOrd="0" destOrd="0" presId="urn:microsoft.com/office/officeart/2011/layout/TabList"/>
    <dgm:cxn modelId="{57CD539E-FDF1-4AA2-9B9E-0C92C79CBCF1}" type="presOf" srcId="{B2853163-2C84-4991-9231-BBACFAAD9DB1}" destId="{1D134707-7E17-4265-A45D-D0DE730BE702}" srcOrd="0" destOrd="0" presId="urn:microsoft.com/office/officeart/2011/layout/TabList"/>
    <dgm:cxn modelId="{062E5227-AD12-4C3E-A067-E8014FB7E73B}" type="presOf" srcId="{A6E0CC43-2D3A-4671-ABBE-52E131E37D61}" destId="{030833F5-21FD-425A-9013-6E1AFAB7AEA9}" srcOrd="0" destOrd="0" presId="urn:microsoft.com/office/officeart/2011/layout/TabList"/>
    <dgm:cxn modelId="{E9391EF0-A80C-4CD8-A98C-E6EE9307107D}" type="presOf" srcId="{138D5363-1AB0-4CE4-A6DA-B35E60028397}" destId="{234DE7BA-C354-4CB6-BEB8-E458EEECA90E}" srcOrd="0" destOrd="0" presId="urn:microsoft.com/office/officeart/2011/layout/TabList"/>
    <dgm:cxn modelId="{99FAB1D1-FAB5-4087-B2A4-4D5BF62D8A05}" type="presOf" srcId="{46A24FC3-2825-4F6E-8D87-6343EA9D4CFE}" destId="{AB977FD7-5116-4A2E-A4EC-F39096D26DA0}" srcOrd="0" destOrd="0" presId="urn:microsoft.com/office/officeart/2011/layout/TabList"/>
    <dgm:cxn modelId="{E87956F7-0170-4668-BF44-D6C0A0AA010E}" type="presOf" srcId="{41A8D281-3AFE-4C4A-BA19-4215E0C56C52}" destId="{E2F869D7-0725-4E7B-ACAB-FF96EF411F7B}" srcOrd="0" destOrd="0" presId="urn:microsoft.com/office/officeart/2011/layout/TabList"/>
    <dgm:cxn modelId="{F0A0B211-36D2-453E-AC67-33D94C85DFC5}" srcId="{46A24FC3-2825-4F6E-8D87-6343EA9D4CFE}" destId="{B10FD324-9BB7-4A15-AC32-497CCBE7C593}" srcOrd="3" destOrd="0" parTransId="{9D4BA643-09BF-4F2A-8854-A233C989D1BB}" sibTransId="{952DBEB3-C6A3-403A-BE67-B00B5074A158}"/>
    <dgm:cxn modelId="{F8E8EB48-D73E-47FF-8735-6E19B461ECD8}" srcId="{46A24FC3-2825-4F6E-8D87-6343EA9D4CFE}" destId="{A6E0CC43-2D3A-4671-ABBE-52E131E37D61}" srcOrd="1" destOrd="0" parTransId="{7EAC0CD6-D100-4363-87C4-8297D608D806}" sibTransId="{44B712E6-3614-453F-B2B3-B998B8792FB8}"/>
    <dgm:cxn modelId="{12C3DC4D-D137-41AF-8C09-7381F56CA806}" type="presOf" srcId="{B10FD324-9BB7-4A15-AC32-497CCBE7C593}" destId="{7E924B6B-D52A-4DF8-8829-6F452950D47B}" srcOrd="0" destOrd="0" presId="urn:microsoft.com/office/officeart/2011/layout/TabList"/>
    <dgm:cxn modelId="{DFB53D89-9CF9-4907-ACDB-925D9EE41B19}" srcId="{46A24FC3-2825-4F6E-8D87-6343EA9D4CFE}" destId="{B2853163-2C84-4991-9231-BBACFAAD9DB1}" srcOrd="2" destOrd="0" parTransId="{6FE38C5D-D166-4E59-A242-5B92CD63086D}" sibTransId="{7DE1CD30-509D-4D8E-B737-B0D3FAD5B45A}"/>
    <dgm:cxn modelId="{7616810C-AACC-489E-B402-416E7744AD6D}" type="presParOf" srcId="{AB977FD7-5116-4A2E-A4EC-F39096D26DA0}" destId="{5B8AA966-219A-4948-948A-98C5D936ABB3}" srcOrd="0" destOrd="0" presId="urn:microsoft.com/office/officeart/2011/layout/TabList"/>
    <dgm:cxn modelId="{71A35981-594B-4C9A-AB20-BFC8285EF8BB}" type="presParOf" srcId="{5B8AA966-219A-4948-948A-98C5D936ABB3}" destId="{BECB7E40-2ED1-4408-81D0-837E8C20D048}" srcOrd="0" destOrd="0" presId="urn:microsoft.com/office/officeart/2011/layout/TabList"/>
    <dgm:cxn modelId="{06052B2E-0646-4276-AD04-955F098A0787}" type="presParOf" srcId="{5B8AA966-219A-4948-948A-98C5D936ABB3}" destId="{F24989A6-ABB3-4C0B-AE6D-842DD43EDDEC}" srcOrd="1" destOrd="0" presId="urn:microsoft.com/office/officeart/2011/layout/TabList"/>
    <dgm:cxn modelId="{A049BCBE-4E1D-442D-BECB-B102BAED7072}" type="presParOf" srcId="{5B8AA966-219A-4948-948A-98C5D936ABB3}" destId="{70DB76ED-685F-46C2-A142-322A2329DAF7}" srcOrd="2" destOrd="0" presId="urn:microsoft.com/office/officeart/2011/layout/TabList"/>
    <dgm:cxn modelId="{8227A673-13D1-421C-A4F2-2B03D4C9694B}" type="presParOf" srcId="{AB977FD7-5116-4A2E-A4EC-F39096D26DA0}" destId="{2D4A1C6A-EEA4-4060-B2E2-54CB3B589203}" srcOrd="1" destOrd="0" presId="urn:microsoft.com/office/officeart/2011/layout/TabList"/>
    <dgm:cxn modelId="{6618490E-5AC4-4EE8-9B24-94DA2A824A7D}" type="presParOf" srcId="{AB977FD7-5116-4A2E-A4EC-F39096D26DA0}" destId="{C9DC98DF-676D-42C8-9E88-4586B4859E23}" srcOrd="2" destOrd="0" presId="urn:microsoft.com/office/officeart/2011/layout/TabList"/>
    <dgm:cxn modelId="{E70D2B60-308E-4214-AFDA-4A60AF05B5E4}" type="presParOf" srcId="{C9DC98DF-676D-42C8-9E88-4586B4859E23}" destId="{1CBBB550-584D-459F-B7BD-36F6ADC920AE}" srcOrd="0" destOrd="0" presId="urn:microsoft.com/office/officeart/2011/layout/TabList"/>
    <dgm:cxn modelId="{59470D2B-4755-4D1E-8048-1F143029807A}" type="presParOf" srcId="{C9DC98DF-676D-42C8-9E88-4586B4859E23}" destId="{030833F5-21FD-425A-9013-6E1AFAB7AEA9}" srcOrd="1" destOrd="0" presId="urn:microsoft.com/office/officeart/2011/layout/TabList"/>
    <dgm:cxn modelId="{6CB1756B-59A8-45B5-8FC7-3D8BF282033A}" type="presParOf" srcId="{C9DC98DF-676D-42C8-9E88-4586B4859E23}" destId="{387F634D-4046-471F-8EE9-7E3773FB4E76}" srcOrd="2" destOrd="0" presId="urn:microsoft.com/office/officeart/2011/layout/TabList"/>
    <dgm:cxn modelId="{27C68EEA-D264-47A6-980A-89FB616C041D}" type="presParOf" srcId="{AB977FD7-5116-4A2E-A4EC-F39096D26DA0}" destId="{690190C5-81E4-457F-B29D-C4C356A3454B}" srcOrd="3" destOrd="0" presId="urn:microsoft.com/office/officeart/2011/layout/TabList"/>
    <dgm:cxn modelId="{BDC81ED4-DC9D-4635-9D51-1079686E4E1D}" type="presParOf" srcId="{AB977FD7-5116-4A2E-A4EC-F39096D26DA0}" destId="{7228F822-41A3-494A-AC14-C541901988C0}" srcOrd="4" destOrd="0" presId="urn:microsoft.com/office/officeart/2011/layout/TabList"/>
    <dgm:cxn modelId="{A149AA89-44B8-48DA-B9D3-7057DE18DC0B}" type="presParOf" srcId="{7228F822-41A3-494A-AC14-C541901988C0}" destId="{5D80E725-7C81-43A5-9F9C-AA6CCD976223}" srcOrd="0" destOrd="0" presId="urn:microsoft.com/office/officeart/2011/layout/TabList"/>
    <dgm:cxn modelId="{AA04D847-C3B9-4D3F-9300-E6984DDF5F39}" type="presParOf" srcId="{7228F822-41A3-494A-AC14-C541901988C0}" destId="{1D134707-7E17-4265-A45D-D0DE730BE702}" srcOrd="1" destOrd="0" presId="urn:microsoft.com/office/officeart/2011/layout/TabList"/>
    <dgm:cxn modelId="{A6545FF9-1C91-4508-9A58-80DB696FE931}" type="presParOf" srcId="{7228F822-41A3-494A-AC14-C541901988C0}" destId="{1870BDA1-6C34-4840-891C-E5372925A1E5}" srcOrd="2" destOrd="0" presId="urn:microsoft.com/office/officeart/2011/layout/TabList"/>
    <dgm:cxn modelId="{DE1BD572-F188-4A2A-8CE8-5743E1EFF8E0}" type="presParOf" srcId="{AB977FD7-5116-4A2E-A4EC-F39096D26DA0}" destId="{AF2BF7B7-9D30-4AC1-B9F2-6FDC38D01038}" srcOrd="5" destOrd="0" presId="urn:microsoft.com/office/officeart/2011/layout/TabList"/>
    <dgm:cxn modelId="{79A81FD7-5D1D-4FEF-9C69-7B7A6B6AC7A1}" type="presParOf" srcId="{AB977FD7-5116-4A2E-A4EC-F39096D26DA0}" destId="{C83C8D2F-FD7D-4B84-9D30-632E74E26085}" srcOrd="6" destOrd="0" presId="urn:microsoft.com/office/officeart/2011/layout/TabList"/>
    <dgm:cxn modelId="{C36F1308-0ADE-4016-87EE-F4955D74BFC4}" type="presParOf" srcId="{C83C8D2F-FD7D-4B84-9D30-632E74E26085}" destId="{FFA6DE6D-F0D2-4CCB-A30D-71A16D06BFB0}" srcOrd="0" destOrd="0" presId="urn:microsoft.com/office/officeart/2011/layout/TabList"/>
    <dgm:cxn modelId="{368A2D39-2BD5-4354-8461-B3E8B97F865B}" type="presParOf" srcId="{C83C8D2F-FD7D-4B84-9D30-632E74E26085}" destId="{7E924B6B-D52A-4DF8-8829-6F452950D47B}" srcOrd="1" destOrd="0" presId="urn:microsoft.com/office/officeart/2011/layout/TabList"/>
    <dgm:cxn modelId="{E97A4D9F-6DD2-4411-8667-D0D40EC09C4A}" type="presParOf" srcId="{C83C8D2F-FD7D-4B84-9D30-632E74E26085}" destId="{FD16F15F-963E-40A9-B290-874ED7DC1606}" srcOrd="2" destOrd="0" presId="urn:microsoft.com/office/officeart/2011/layout/TabList"/>
    <dgm:cxn modelId="{B2862B1A-051F-4DD6-9AB7-B8E16001DEE5}" type="presParOf" srcId="{AB977FD7-5116-4A2E-A4EC-F39096D26DA0}" destId="{AAB72A23-B8FB-4741-9B5A-DF77C8B45E4A}" srcOrd="7" destOrd="0" presId="urn:microsoft.com/office/officeart/2011/layout/TabList"/>
    <dgm:cxn modelId="{218ACDE9-8E94-4194-A578-9ECD078B3A9A}" type="presParOf" srcId="{AB977FD7-5116-4A2E-A4EC-F39096D26DA0}" destId="{6CDD92B0-26D7-4AE1-B72D-3007C8E11F28}" srcOrd="8" destOrd="0" presId="urn:microsoft.com/office/officeart/2011/layout/TabList"/>
    <dgm:cxn modelId="{256311CC-2A04-4494-AF51-45DB8F9DA066}" type="presParOf" srcId="{6CDD92B0-26D7-4AE1-B72D-3007C8E11F28}" destId="{573A6AC0-F8B6-4081-BB44-8202C43BC814}" srcOrd="0" destOrd="0" presId="urn:microsoft.com/office/officeart/2011/layout/TabList"/>
    <dgm:cxn modelId="{4158B9AB-9DD2-4C43-9895-3642DB30DB14}" type="presParOf" srcId="{6CDD92B0-26D7-4AE1-B72D-3007C8E11F28}" destId="{E2F869D7-0725-4E7B-ACAB-FF96EF411F7B}" srcOrd="1" destOrd="0" presId="urn:microsoft.com/office/officeart/2011/layout/TabList"/>
    <dgm:cxn modelId="{EAFBA6DB-3960-4618-ACBE-77E6D8A15FD7}" type="presParOf" srcId="{6CDD92B0-26D7-4AE1-B72D-3007C8E11F28}" destId="{26E45E4E-FD42-4037-B36A-7C6158ACA80A}" srcOrd="2" destOrd="0" presId="urn:microsoft.com/office/officeart/2011/layout/TabList"/>
    <dgm:cxn modelId="{9935448C-CD53-4442-A8D7-AABF2204E519}" type="presParOf" srcId="{AB977FD7-5116-4A2E-A4EC-F39096D26DA0}" destId="{45D01FB7-A78D-46E9-894A-7DB2BBA864F9}" srcOrd="9" destOrd="0" presId="urn:microsoft.com/office/officeart/2011/layout/TabList"/>
    <dgm:cxn modelId="{D6645786-6E26-404F-A0B6-182467D7E691}" type="presParOf" srcId="{AB977FD7-5116-4A2E-A4EC-F39096D26DA0}" destId="{3B8B9087-91E5-4E5F-ADF5-9C5E2F1C5E39}" srcOrd="10" destOrd="0" presId="urn:microsoft.com/office/officeart/2011/layout/TabList"/>
    <dgm:cxn modelId="{3889BF16-E5A6-449A-905E-BF87940AB899}" type="presParOf" srcId="{3B8B9087-91E5-4E5F-ADF5-9C5E2F1C5E39}" destId="{8DDD144F-0288-450C-B4D4-45D694D56DAF}" srcOrd="0" destOrd="0" presId="urn:microsoft.com/office/officeart/2011/layout/TabList"/>
    <dgm:cxn modelId="{92CC85FF-4827-48A4-9ED9-2EB609793561}" type="presParOf" srcId="{3B8B9087-91E5-4E5F-ADF5-9C5E2F1C5E39}" destId="{234DE7BA-C354-4CB6-BEB8-E458EEECA90E}" srcOrd="1" destOrd="0" presId="urn:microsoft.com/office/officeart/2011/layout/TabList"/>
    <dgm:cxn modelId="{F400942F-8D5A-4848-B81F-51001D59CF8A}" type="presParOf" srcId="{3B8B9087-91E5-4E5F-ADF5-9C5E2F1C5E39}" destId="{6D9D0165-DEF2-4E17-B05C-34203A477133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0668C3-C4E5-4EFE-9CA8-CC61EE45877E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A6C763-3ED7-4DF0-81CA-55D78C88D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842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6C763-3ED7-4DF0-81CA-55D78C88DD1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7463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6C763-3ED7-4DF0-81CA-55D78C88DD1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6597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>
                <a:solidFill>
                  <a:schemeClr val="tx1"/>
                </a:solidFill>
              </a:rPr>
              <a:t>Spring Batch (Frame work for batch process)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Spring Cloud Data Flow (Batch process monitoring and managing UI)</a:t>
            </a:r>
          </a:p>
          <a:p>
            <a:r>
              <a:rPr lang="en-US" sz="1200" dirty="0" err="1" smtClean="0">
                <a:solidFill>
                  <a:schemeClr val="tx1"/>
                </a:solidFill>
              </a:rPr>
              <a:t>VisaulVM</a:t>
            </a:r>
            <a:r>
              <a:rPr lang="en-US" sz="1200" dirty="0" smtClean="0">
                <a:solidFill>
                  <a:schemeClr val="tx1"/>
                </a:solidFill>
              </a:rPr>
              <a:t> (Java application memory, thread and CPU usage monitoring tool)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MySQL database (Output destination of batch process and store data about execution of batch process, similar to SQL Server database)</a:t>
            </a:r>
          </a:p>
          <a:p>
            <a:r>
              <a:rPr lang="en-US" sz="1200" dirty="0" err="1" smtClean="0">
                <a:solidFill>
                  <a:schemeClr val="tx1"/>
                </a:solidFill>
              </a:rPr>
              <a:t>SoapUI</a:t>
            </a:r>
            <a:r>
              <a:rPr lang="en-US" sz="1200" dirty="0" smtClean="0">
                <a:solidFill>
                  <a:schemeClr val="tx1"/>
                </a:solidFill>
              </a:rPr>
              <a:t> Mock REST Web Service (Mock web service response as </a:t>
            </a:r>
            <a:r>
              <a:rPr lang="en-US" sz="1200" dirty="0" err="1" smtClean="0">
                <a:solidFill>
                  <a:schemeClr val="tx1"/>
                </a:solidFill>
              </a:rPr>
              <a:t>Json</a:t>
            </a:r>
            <a:r>
              <a:rPr lang="en-US" sz="1200" dirty="0" smtClean="0">
                <a:solidFill>
                  <a:schemeClr val="tx1"/>
                </a:solidFill>
              </a:rPr>
              <a:t> File for simplicity)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CSV Files (A type of file which we may get from vendors</a:t>
            </a:r>
            <a:r>
              <a:rPr lang="en-US" sz="1200" baseline="0" dirty="0" smtClean="0">
                <a:solidFill>
                  <a:schemeClr val="tx1"/>
                </a:solidFill>
              </a:rPr>
              <a:t> with large amount of data)</a:t>
            </a:r>
            <a:endParaRPr lang="en-US" sz="1200" dirty="0" smtClean="0">
              <a:solidFill>
                <a:schemeClr val="tx1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6C763-3ED7-4DF0-81CA-55D78C88DD1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4493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main idea of Spring batch for batch process is using chunk-oriented step to import data.</a:t>
            </a:r>
          </a:p>
          <a:p>
            <a:r>
              <a:rPr lang="en-US" dirty="0" smtClean="0"/>
              <a:t>For</a:t>
            </a:r>
            <a:r>
              <a:rPr lang="en-US" baseline="0" dirty="0" smtClean="0"/>
              <a:t> example, we are getting a csv file with hotel and hotel rate data from a vendor, </a:t>
            </a:r>
          </a:p>
          <a:p>
            <a:r>
              <a:rPr lang="en-US" baseline="0" dirty="0" smtClean="0"/>
              <a:t>In a chunk-oriented step, we first use Spring Batch’s built-in reader to read the data rows of the csv file and map each row to a java object</a:t>
            </a:r>
          </a:p>
          <a:p>
            <a:r>
              <a:rPr lang="en-US" baseline="0" dirty="0" smtClean="0"/>
              <a:t>Then we format data inside the java object in processor.</a:t>
            </a:r>
          </a:p>
          <a:p>
            <a:r>
              <a:rPr lang="en-US" baseline="0" dirty="0" smtClean="0"/>
              <a:t>Finally we use spring batch’s built-in writer to write data in each java object to a row n hotel table and a row in rate table in MySQL database.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6C763-3ED7-4DF0-81CA-55D78C88DD1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9521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Does anyone have</a:t>
            </a:r>
            <a:r>
              <a:rPr lang="en-US" baseline="0" dirty="0" smtClean="0"/>
              <a:t> question about these features of Spring Batch?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6C763-3ED7-4DF0-81CA-55D78C88DD1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6193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6C763-3ED7-4DF0-81CA-55D78C88DD1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4417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6C763-3ED7-4DF0-81CA-55D78C88DD1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058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A2CC6-4140-459D-B7E6-5F6F0C341226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D433C-3A9F-4F8D-9B02-DF2E4738A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439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A2CC6-4140-459D-B7E6-5F6F0C341226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D433C-3A9F-4F8D-9B02-DF2E4738A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701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A2CC6-4140-459D-B7E6-5F6F0C341226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D433C-3A9F-4F8D-9B02-DF2E4738A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82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A2CC6-4140-459D-B7E6-5F6F0C341226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D433C-3A9F-4F8D-9B02-DF2E4738A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123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A2CC6-4140-459D-B7E6-5F6F0C341226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D433C-3A9F-4F8D-9B02-DF2E4738A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060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A2CC6-4140-459D-B7E6-5F6F0C341226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D433C-3A9F-4F8D-9B02-DF2E4738A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370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A2CC6-4140-459D-B7E6-5F6F0C341226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D433C-3A9F-4F8D-9B02-DF2E4738A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590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A2CC6-4140-459D-B7E6-5F6F0C341226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D433C-3A9F-4F8D-9B02-DF2E4738A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519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A2CC6-4140-459D-B7E6-5F6F0C341226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D433C-3A9F-4F8D-9B02-DF2E4738A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597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A2CC6-4140-459D-B7E6-5F6F0C341226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D433C-3A9F-4F8D-9B02-DF2E4738A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855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A2CC6-4140-459D-B7E6-5F6F0C341226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D433C-3A9F-4F8D-9B02-DF2E4738A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876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4A2CC6-4140-459D-B7E6-5F6F0C341226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0D433C-3A9F-4F8D-9B02-DF2E4738A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260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shire.corp.costcotravel.com/pages/viewpage.action?pageId=67583751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94139" y="646063"/>
            <a:ext cx="9418320" cy="4041648"/>
          </a:xfrm>
        </p:spPr>
        <p:txBody>
          <a:bodyPr>
            <a:normAutofit/>
          </a:bodyPr>
          <a:lstStyle/>
          <a:p>
            <a:r>
              <a:rPr lang="en-US" sz="6600" spc="300" dirty="0" smtClean="0">
                <a:ea typeface="Source Sans Pro" panose="020B0503030403020204" pitchFamily="34" charset="0"/>
                <a:cs typeface="Nunito Black" charset="0"/>
              </a:rPr>
              <a:t/>
            </a:r>
            <a:br>
              <a:rPr lang="en-US" sz="6600" spc="300" dirty="0" smtClean="0">
                <a:ea typeface="Source Sans Pro" panose="020B0503030403020204" pitchFamily="34" charset="0"/>
                <a:cs typeface="Nunito Black" charset="0"/>
              </a:rPr>
            </a:br>
            <a:r>
              <a:rPr lang="en-US" sz="6600" b="1" spc="300" dirty="0" smtClean="0">
                <a:ea typeface="Source Sans Pro" panose="020B0503030403020204" pitchFamily="34" charset="0"/>
                <a:cs typeface="Nunito Black" charset="0"/>
              </a:rPr>
              <a:t>Intern Project:</a:t>
            </a:r>
            <a:br>
              <a:rPr lang="en-US" sz="6600" b="1" spc="300" dirty="0" smtClean="0">
                <a:ea typeface="Source Sans Pro" panose="020B0503030403020204" pitchFamily="34" charset="0"/>
                <a:cs typeface="Nunito Black" charset="0"/>
              </a:rPr>
            </a:br>
            <a:r>
              <a:rPr lang="en-US" sz="6600" b="1" spc="300" dirty="0" smtClean="0">
                <a:ea typeface="Source Sans Pro" panose="020B0503030403020204" pitchFamily="34" charset="0"/>
                <a:cs typeface="Nunito Black" charset="0"/>
              </a:rPr>
              <a:t>Loading </a:t>
            </a:r>
            <a:r>
              <a:rPr lang="en-US" sz="6600" b="1" spc="300" dirty="0">
                <a:ea typeface="Source Sans Pro" panose="020B0503030403020204" pitchFamily="34" charset="0"/>
                <a:cs typeface="Nunito Black" charset="0"/>
              </a:rPr>
              <a:t>Data </a:t>
            </a:r>
            <a:r>
              <a:rPr lang="en-US" sz="6600" b="1" spc="300" dirty="0" smtClean="0">
                <a:ea typeface="Source Sans Pro" panose="020B0503030403020204" pitchFamily="34" charset="0"/>
                <a:cs typeface="Nunito Black" charset="0"/>
              </a:rPr>
              <a:t>from Multiple Sources</a:t>
            </a:r>
            <a:endParaRPr lang="en-US" sz="6600" b="1" spc="300" dirty="0">
              <a:ea typeface="Source Sans Pro" panose="020B0503030403020204" pitchFamily="34" charset="0"/>
              <a:cs typeface="Nunito Black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94139" y="4679244"/>
            <a:ext cx="9418320" cy="1691640"/>
          </a:xfrm>
        </p:spPr>
        <p:txBody>
          <a:bodyPr/>
          <a:lstStyle/>
          <a:p>
            <a:r>
              <a:rPr lang="en-US" sz="2800" b="1" spc="100" dirty="0" smtClean="0">
                <a:solidFill>
                  <a:schemeClr val="tx1"/>
                </a:solidFill>
                <a:ea typeface="Lato" panose="020F0502020204030203" pitchFamily="34" charset="0"/>
                <a:cs typeface="Lato" panose="020F0502020204030203" pitchFamily="34" charset="0"/>
              </a:rPr>
              <a:t>CHRIS NIE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397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45879" y="1933752"/>
            <a:ext cx="10515600" cy="2852737"/>
          </a:xfrm>
        </p:spPr>
        <p:txBody>
          <a:bodyPr>
            <a:normAutofit/>
          </a:bodyPr>
          <a:lstStyle/>
          <a:p>
            <a:r>
              <a:rPr lang="en-US" sz="7200" b="1" dirty="0">
                <a:latin typeface="+mn-lt"/>
                <a:ea typeface="Playfair Display"/>
                <a:cs typeface="Playfair Display"/>
              </a:rPr>
              <a:t>Any Questions?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733778" y="2345034"/>
            <a:ext cx="0" cy="244145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4069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3778" y="1907364"/>
            <a:ext cx="50388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ea typeface="Playfair Display"/>
                <a:cs typeface="Playfair Display"/>
                <a:sym typeface="Playfair Display"/>
              </a:rPr>
              <a:t>Thank </a:t>
            </a:r>
            <a:r>
              <a:rPr lang="en-US" sz="7200" b="1" dirty="0" smtClean="0">
                <a:ea typeface="Playfair Display"/>
                <a:cs typeface="Playfair Display"/>
                <a:sym typeface="Playfair Display"/>
              </a:rPr>
              <a:t>you!</a:t>
            </a:r>
            <a:endParaRPr lang="en-US" sz="7200" b="1" dirty="0"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57683" y="4161089"/>
            <a:ext cx="58702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6"/>
                </a:solidFill>
                <a:hlinkClick r:id="rId2"/>
              </a:rPr>
              <a:t>https</a:t>
            </a:r>
            <a:r>
              <a:rPr lang="en-US" sz="2000" dirty="0">
                <a:solidFill>
                  <a:schemeClr val="accent6"/>
                </a:solidFill>
                <a:hlinkClick r:id="rId2"/>
              </a:rPr>
              <a:t>://shire.corp.costcotravel.com/pages/viewpage.action?pageId=67583751</a:t>
            </a:r>
            <a:endParaRPr lang="en-US" sz="2000" dirty="0">
              <a:solidFill>
                <a:schemeClr val="accent6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733778" y="2122311"/>
            <a:ext cx="0" cy="3018121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57683" y="3280448"/>
            <a:ext cx="78831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To see details about installing and configuring tools being used and more scaling experiments, please visit our SHIRE page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19472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044" y="196485"/>
            <a:ext cx="10515600" cy="1325563"/>
          </a:xfrm>
        </p:spPr>
        <p:txBody>
          <a:bodyPr/>
          <a:lstStyle/>
          <a:p>
            <a:r>
              <a:rPr lang="en-US" b="1" dirty="0" smtClean="0"/>
              <a:t>Spring Batch’s Pattern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4807822" y="2573868"/>
            <a:ext cx="3488267" cy="6716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accent6"/>
                </a:solidFill>
              </a:rPr>
              <a:t>Reader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4807823" y="3581400"/>
            <a:ext cx="3488267" cy="6716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accent6"/>
                </a:solidFill>
              </a:rPr>
              <a:t>Processor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4807824" y="4643969"/>
            <a:ext cx="3488266" cy="6021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accent6"/>
                </a:solidFill>
              </a:rPr>
              <a:t>Writer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564444" y="3572933"/>
            <a:ext cx="3076221" cy="6716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accent6"/>
                </a:solidFill>
              </a:rPr>
              <a:t>Step</a:t>
            </a:r>
            <a:endParaRPr lang="en-US" sz="2000" dirty="0"/>
          </a:p>
        </p:txBody>
      </p:sp>
      <p:cxnSp>
        <p:nvCxnSpPr>
          <p:cNvPr id="8" name="Straight Arrow Connector 7"/>
          <p:cNvCxnSpPr>
            <a:stCxn id="7" idx="3"/>
            <a:endCxn id="4" idx="1"/>
          </p:cNvCxnSpPr>
          <p:nvPr/>
        </p:nvCxnSpPr>
        <p:spPr>
          <a:xfrm flipV="1">
            <a:off x="3640665" y="2909712"/>
            <a:ext cx="1167157" cy="9990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7" idx="3"/>
            <a:endCxn id="5" idx="1"/>
          </p:cNvCxnSpPr>
          <p:nvPr/>
        </p:nvCxnSpPr>
        <p:spPr>
          <a:xfrm>
            <a:off x="3640665" y="3908777"/>
            <a:ext cx="1167158" cy="84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7" idx="3"/>
            <a:endCxn id="6" idx="1"/>
          </p:cNvCxnSpPr>
          <p:nvPr/>
        </p:nvCxnSpPr>
        <p:spPr>
          <a:xfrm>
            <a:off x="3640665" y="3908777"/>
            <a:ext cx="1167159" cy="10362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85044" y="1477213"/>
            <a:ext cx="337111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Csv files data import example :</a:t>
            </a:r>
          </a:p>
        </p:txBody>
      </p:sp>
      <p:cxnSp>
        <p:nvCxnSpPr>
          <p:cNvPr id="15" name="Curved Connector 14"/>
          <p:cNvCxnSpPr>
            <a:stCxn id="17" idx="3"/>
            <a:endCxn id="4" idx="3"/>
          </p:cNvCxnSpPr>
          <p:nvPr/>
        </p:nvCxnSpPr>
        <p:spPr>
          <a:xfrm>
            <a:off x="8050222" y="1881898"/>
            <a:ext cx="245867" cy="1027814"/>
          </a:xfrm>
          <a:prstGeom prst="curvedConnector3">
            <a:avLst>
              <a:gd name="adj1" fmla="val 192977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602134" y="2176314"/>
            <a:ext cx="2726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 source to Java Object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5113865" y="1608849"/>
            <a:ext cx="2936357" cy="5460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hotel and rate csv file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5113865" y="5892803"/>
            <a:ext cx="2936357" cy="539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MySQL database hotel table and rate table</a:t>
            </a:r>
          </a:p>
        </p:txBody>
      </p:sp>
      <p:cxnSp>
        <p:nvCxnSpPr>
          <p:cNvPr id="23" name="Curved Connector 22"/>
          <p:cNvCxnSpPr>
            <a:stCxn id="6" idx="3"/>
            <a:endCxn id="21" idx="3"/>
          </p:cNvCxnSpPr>
          <p:nvPr/>
        </p:nvCxnSpPr>
        <p:spPr>
          <a:xfrm flipH="1">
            <a:off x="8050222" y="4945019"/>
            <a:ext cx="245868" cy="1217304"/>
          </a:xfrm>
          <a:prstGeom prst="curvedConnector3">
            <a:avLst>
              <a:gd name="adj1" fmla="val -92977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8602134" y="5369005"/>
            <a:ext cx="3302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Java Object to output destination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64444" y="4538510"/>
            <a:ext cx="2659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All relationships are 1-to-1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237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644" y="112889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+mn-lt"/>
              </a:rPr>
              <a:t>Problem Statement/Use Case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644" y="1325562"/>
            <a:ext cx="10766779" cy="5052659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</a:pPr>
            <a:r>
              <a:rPr lang="en-US" dirty="0"/>
              <a:t>As our business grows, we are getting more hotel data in different kinds of form from various vendor </a:t>
            </a:r>
            <a:r>
              <a:rPr lang="en-US" dirty="0" smtClean="0"/>
              <a:t>sources. We want to load data from multiple sources provided by different vendors in an efficient way.</a:t>
            </a:r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r>
              <a:rPr lang="en-US" dirty="0" smtClean="0"/>
              <a:t>We have applications doing this process for us, but the current data importing applications :</a:t>
            </a:r>
          </a:p>
          <a:p>
            <a:pPr marL="914400" lvl="1" indent="-457200">
              <a:lnSpc>
                <a:spcPct val="110000"/>
              </a:lnSpc>
              <a:buFont typeface="+mj-lt"/>
              <a:buAutoNum type="arabicPeriod"/>
            </a:pPr>
            <a:r>
              <a:rPr lang="en-US" dirty="0" smtClean="0"/>
              <a:t>Has huge classes which are not easy to understand.</a:t>
            </a:r>
          </a:p>
          <a:p>
            <a:pPr marL="914400" lvl="1" indent="-457200">
              <a:lnSpc>
                <a:spcPct val="110000"/>
              </a:lnSpc>
              <a:buFont typeface="+mj-lt"/>
              <a:buAutoNum type="arabicPeriod"/>
            </a:pPr>
            <a:r>
              <a:rPr lang="en-US" dirty="0" smtClean="0"/>
              <a:t>Business logic not very clear.</a:t>
            </a:r>
          </a:p>
          <a:p>
            <a:pPr marL="914400" lvl="1" indent="-457200">
              <a:lnSpc>
                <a:spcPct val="110000"/>
              </a:lnSpc>
              <a:buFont typeface="+mj-lt"/>
              <a:buAutoNum type="arabicPeriod"/>
            </a:pPr>
            <a:r>
              <a:rPr lang="en-US" dirty="0" smtClean="0"/>
              <a:t>Not easy to scale and parallelize.</a:t>
            </a:r>
          </a:p>
          <a:p>
            <a:pPr marL="914400" lvl="1" indent="-457200">
              <a:lnSpc>
                <a:spcPct val="110000"/>
              </a:lnSpc>
              <a:buFont typeface="+mj-lt"/>
              <a:buAutoNum type="arabicPeriod"/>
            </a:pPr>
            <a:r>
              <a:rPr lang="en-US" dirty="0" smtClean="0"/>
              <a:t>Not easy for monitoring and managing failure during execution.</a:t>
            </a:r>
          </a:p>
          <a:p>
            <a:pPr marL="914400" lvl="1" indent="-457200">
              <a:lnSpc>
                <a:spcPct val="110000"/>
              </a:lnSpc>
              <a:buFont typeface="+mj-lt"/>
              <a:buAutoNum type="arabicPeriod"/>
            </a:pPr>
            <a:endParaRPr lang="en-US" sz="2000" dirty="0" smtClean="0"/>
          </a:p>
          <a:p>
            <a:pPr>
              <a:lnSpc>
                <a:spcPct val="110000"/>
              </a:lnSpc>
            </a:pPr>
            <a:r>
              <a:rPr lang="en-US" dirty="0"/>
              <a:t>We are looking into </a:t>
            </a:r>
            <a:r>
              <a:rPr lang="en-US" b="1" dirty="0">
                <a:solidFill>
                  <a:schemeClr val="accent6"/>
                </a:solidFill>
              </a:rPr>
              <a:t>Spring Batch </a:t>
            </a:r>
            <a:r>
              <a:rPr lang="en-US" dirty="0"/>
              <a:t>as a tool to </a:t>
            </a:r>
            <a:r>
              <a:rPr lang="en-US" dirty="0" smtClean="0"/>
              <a:t>implement data import application in </a:t>
            </a:r>
            <a:r>
              <a:rPr lang="en-US" dirty="0"/>
              <a:t>a way that is </a:t>
            </a:r>
            <a:r>
              <a:rPr lang="en-US" dirty="0" smtClean="0"/>
              <a:t>easier </a:t>
            </a:r>
            <a:r>
              <a:rPr lang="en-US" dirty="0"/>
              <a:t>to </a:t>
            </a:r>
            <a:r>
              <a:rPr lang="en-US" b="1" dirty="0">
                <a:solidFill>
                  <a:schemeClr val="accent6"/>
                </a:solidFill>
              </a:rPr>
              <a:t>scale</a:t>
            </a:r>
            <a:r>
              <a:rPr lang="en-US" dirty="0">
                <a:solidFill>
                  <a:schemeClr val="accent6"/>
                </a:solidFill>
              </a:rPr>
              <a:t>, </a:t>
            </a:r>
            <a:r>
              <a:rPr lang="en-US" b="1" dirty="0">
                <a:solidFill>
                  <a:schemeClr val="accent6"/>
                </a:solidFill>
              </a:rPr>
              <a:t>restart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chemeClr val="accent6"/>
                </a:solidFill>
              </a:rPr>
              <a:t>manage</a:t>
            </a:r>
            <a:r>
              <a:rPr lang="en-US" dirty="0"/>
              <a:t>.</a:t>
            </a:r>
          </a:p>
          <a:p>
            <a:pPr marL="0" indent="0">
              <a:lnSpc>
                <a:spcPct val="110000"/>
              </a:lnSpc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12248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08433" y="124178"/>
            <a:ext cx="9017790" cy="880533"/>
          </a:xfrm>
        </p:spPr>
        <p:txBody>
          <a:bodyPr>
            <a:normAutofit/>
          </a:bodyPr>
          <a:lstStyle/>
          <a:p>
            <a:r>
              <a:rPr lang="en-US" b="1" dirty="0">
                <a:latin typeface="+mn-lt"/>
              </a:rPr>
              <a:t>Tools Being Used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08433" y="891822"/>
            <a:ext cx="10747022" cy="5429955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400" b="1" dirty="0">
                <a:solidFill>
                  <a:schemeClr val="accent6"/>
                </a:solidFill>
              </a:rPr>
              <a:t>Framework: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Spring Batch (For implementing batch process)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b="1" dirty="0">
                <a:solidFill>
                  <a:schemeClr val="accent6"/>
                </a:solidFill>
              </a:rPr>
              <a:t>Monitoring tool: 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Spring Cloud Data Flow (Batch process monitoring and managing UI)</a:t>
            </a:r>
          </a:p>
          <a:p>
            <a:pPr>
              <a:lnSpc>
                <a:spcPct val="100000"/>
              </a:lnSpc>
            </a:pPr>
            <a:r>
              <a:rPr lang="en-US" sz="2400" dirty="0" err="1"/>
              <a:t>VisualVM</a:t>
            </a:r>
            <a:r>
              <a:rPr lang="en-US" sz="2400" dirty="0"/>
              <a:t> (Java application memory, thread and CPU usage monitoring tool)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b="1" dirty="0">
                <a:solidFill>
                  <a:schemeClr val="accent6"/>
                </a:solidFill>
              </a:rPr>
              <a:t>Output SQL database: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MySQL database (Destination of data in batch process </a:t>
            </a:r>
            <a:r>
              <a:rPr lang="en-US" sz="2400" dirty="0" smtClean="0"/>
              <a:t>with multiple tables and </a:t>
            </a:r>
            <a:r>
              <a:rPr lang="en-US" sz="2400" dirty="0"/>
              <a:t>store info about batch process execution)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b="1" dirty="0">
                <a:solidFill>
                  <a:schemeClr val="accent6"/>
                </a:solidFill>
              </a:rPr>
              <a:t>Input sources:</a:t>
            </a:r>
          </a:p>
          <a:p>
            <a:pPr>
              <a:lnSpc>
                <a:spcPct val="100000"/>
              </a:lnSpc>
            </a:pPr>
            <a:r>
              <a:rPr lang="en-US" sz="2400" dirty="0" err="1"/>
              <a:t>SoapUI</a:t>
            </a:r>
            <a:r>
              <a:rPr lang="en-US" sz="2400" dirty="0"/>
              <a:t> Mock REST Web Service (Mock response of vendor web service as </a:t>
            </a:r>
            <a:r>
              <a:rPr lang="en-US" sz="2400" dirty="0" err="1"/>
              <a:t>Json</a:t>
            </a:r>
            <a:r>
              <a:rPr lang="en-US" sz="2400" dirty="0"/>
              <a:t> File)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CSV Files (Source file from vendors with large amount of data)</a:t>
            </a:r>
          </a:p>
          <a:p>
            <a:pPr>
              <a:lnSpc>
                <a:spcPct val="100000"/>
              </a:lnSpc>
            </a:pPr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8892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789" y="-17834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+mn-lt"/>
              </a:rPr>
              <a:t>Architecture Diagram</a:t>
            </a:r>
          </a:p>
        </p:txBody>
      </p:sp>
      <p:sp>
        <p:nvSpPr>
          <p:cNvPr id="4" name="Oval 3"/>
          <p:cNvSpPr/>
          <p:nvPr/>
        </p:nvSpPr>
        <p:spPr>
          <a:xfrm>
            <a:off x="3736622" y="2111022"/>
            <a:ext cx="2923822" cy="1817511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Spring Batch</a:t>
            </a:r>
            <a:endParaRPr lang="en-US" sz="2400" b="1" dirty="0"/>
          </a:p>
        </p:txBody>
      </p:sp>
      <p:sp>
        <p:nvSpPr>
          <p:cNvPr id="5" name="Rounded Rectangle 4"/>
          <p:cNvSpPr/>
          <p:nvPr/>
        </p:nvSpPr>
        <p:spPr>
          <a:xfrm>
            <a:off x="2944226" y="4352312"/>
            <a:ext cx="2065867" cy="119662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Spring Cloud Data Flow</a:t>
            </a:r>
            <a:endParaRPr lang="en-US" sz="2000" b="1" dirty="0"/>
          </a:p>
        </p:txBody>
      </p:sp>
      <p:sp>
        <p:nvSpPr>
          <p:cNvPr id="6" name="Flowchart: Magnetic Disk 5"/>
          <p:cNvSpPr/>
          <p:nvPr/>
        </p:nvSpPr>
        <p:spPr>
          <a:xfrm>
            <a:off x="621147" y="4229111"/>
            <a:ext cx="1580444" cy="1817511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SQL database</a:t>
            </a:r>
            <a:endParaRPr lang="en-US" sz="2000" b="1" dirty="0"/>
          </a:p>
        </p:txBody>
      </p:sp>
      <p:cxnSp>
        <p:nvCxnSpPr>
          <p:cNvPr id="8" name="Straight Arrow Connector 7"/>
          <p:cNvCxnSpPr>
            <a:stCxn id="5" idx="0"/>
            <a:endCxn id="4" idx="3"/>
          </p:cNvCxnSpPr>
          <p:nvPr/>
        </p:nvCxnSpPr>
        <p:spPr>
          <a:xfrm flipV="1">
            <a:off x="3977160" y="3662365"/>
            <a:ext cx="187646" cy="6899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116926" y="3910479"/>
            <a:ext cx="955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Monitor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858956" y="491885"/>
            <a:ext cx="1580444" cy="56113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Web Service 1</a:t>
            </a:r>
            <a:endParaRPr lang="en-US" b="1" dirty="0"/>
          </a:p>
        </p:txBody>
      </p:sp>
      <p:sp>
        <p:nvSpPr>
          <p:cNvPr id="11" name="Rectangle 10"/>
          <p:cNvSpPr/>
          <p:nvPr/>
        </p:nvSpPr>
        <p:spPr>
          <a:xfrm>
            <a:off x="8829321" y="1673891"/>
            <a:ext cx="1580444" cy="56113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Web Service 2</a:t>
            </a:r>
            <a:endParaRPr lang="en-US" b="1" dirty="0"/>
          </a:p>
        </p:txBody>
      </p:sp>
      <p:sp>
        <p:nvSpPr>
          <p:cNvPr id="12" name="Rectangle 11"/>
          <p:cNvSpPr/>
          <p:nvPr/>
        </p:nvSpPr>
        <p:spPr>
          <a:xfrm>
            <a:off x="8843434" y="4038203"/>
            <a:ext cx="1580444" cy="56113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Web Service 3</a:t>
            </a:r>
            <a:endParaRPr lang="en-US" b="1" dirty="0"/>
          </a:p>
        </p:txBody>
      </p:sp>
      <p:cxnSp>
        <p:nvCxnSpPr>
          <p:cNvPr id="14" name="Curved Connector 13"/>
          <p:cNvCxnSpPr>
            <a:stCxn id="4" idx="0"/>
            <a:endCxn id="10" idx="1"/>
          </p:cNvCxnSpPr>
          <p:nvPr/>
        </p:nvCxnSpPr>
        <p:spPr>
          <a:xfrm rot="5400000" flipH="1" flipV="1">
            <a:off x="6359460" y="-388473"/>
            <a:ext cx="1338569" cy="3660423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4" idx="7"/>
            <a:endCxn id="11" idx="1"/>
          </p:cNvCxnSpPr>
          <p:nvPr/>
        </p:nvCxnSpPr>
        <p:spPr>
          <a:xfrm rot="5400000" flipH="1" flipV="1">
            <a:off x="7319425" y="867295"/>
            <a:ext cx="422731" cy="2597061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Curved Connector 16"/>
          <p:cNvCxnSpPr>
            <a:stCxn id="4" idx="5"/>
            <a:endCxn id="12" idx="1"/>
          </p:cNvCxnSpPr>
          <p:nvPr/>
        </p:nvCxnSpPr>
        <p:spPr>
          <a:xfrm rot="16200000" flipH="1">
            <a:off x="7209644" y="2684981"/>
            <a:ext cx="656406" cy="2611174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stCxn id="10" idx="2"/>
            <a:endCxn id="4" idx="7"/>
          </p:cNvCxnSpPr>
          <p:nvPr/>
        </p:nvCxnSpPr>
        <p:spPr>
          <a:xfrm rot="5400000">
            <a:off x="7278635" y="6646"/>
            <a:ext cx="1324169" cy="341691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Curved Connector 32"/>
          <p:cNvCxnSpPr>
            <a:stCxn id="11" idx="2"/>
            <a:endCxn id="4" idx="6"/>
          </p:cNvCxnSpPr>
          <p:nvPr/>
        </p:nvCxnSpPr>
        <p:spPr>
          <a:xfrm rot="5400000">
            <a:off x="7747619" y="1147853"/>
            <a:ext cx="784751" cy="2959099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" name="Curved Connector 37"/>
          <p:cNvCxnSpPr>
            <a:stCxn id="12" idx="0"/>
            <a:endCxn id="4" idx="5"/>
          </p:cNvCxnSpPr>
          <p:nvPr/>
        </p:nvCxnSpPr>
        <p:spPr>
          <a:xfrm rot="16200000" flipV="1">
            <a:off x="7745039" y="2149586"/>
            <a:ext cx="375838" cy="340139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7275595" y="524421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Call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7306673" y="2000124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Call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7416216" y="4197472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Call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7188083" y="2583754"/>
            <a:ext cx="108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Response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6979396" y="1361478"/>
            <a:ext cx="108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Response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7179719" y="3460195"/>
            <a:ext cx="108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Response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8843434" y="4723800"/>
            <a:ext cx="1298222" cy="42897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Csv file 1</a:t>
            </a:r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8843434" y="5277239"/>
            <a:ext cx="1298222" cy="42897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Csv file 2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8858956" y="5870222"/>
            <a:ext cx="1298222" cy="42897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Csv file 3</a:t>
            </a:r>
            <a:endParaRPr lang="en-US" dirty="0"/>
          </a:p>
        </p:txBody>
      </p:sp>
      <p:cxnSp>
        <p:nvCxnSpPr>
          <p:cNvPr id="55" name="Curved Connector 54"/>
          <p:cNvCxnSpPr>
            <a:stCxn id="48" idx="1"/>
            <a:endCxn id="4" idx="4"/>
          </p:cNvCxnSpPr>
          <p:nvPr/>
        </p:nvCxnSpPr>
        <p:spPr>
          <a:xfrm rot="10800000">
            <a:off x="5198534" y="3928533"/>
            <a:ext cx="3644901" cy="1009756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Curved Connector 57"/>
          <p:cNvCxnSpPr>
            <a:stCxn id="49" idx="1"/>
            <a:endCxn id="4" idx="4"/>
          </p:cNvCxnSpPr>
          <p:nvPr/>
        </p:nvCxnSpPr>
        <p:spPr>
          <a:xfrm rot="10800000">
            <a:off x="5198534" y="3928534"/>
            <a:ext cx="3644901" cy="1563195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urved Connector 60"/>
          <p:cNvCxnSpPr>
            <a:stCxn id="50" idx="1"/>
            <a:endCxn id="4" idx="4"/>
          </p:cNvCxnSpPr>
          <p:nvPr/>
        </p:nvCxnSpPr>
        <p:spPr>
          <a:xfrm rot="10800000">
            <a:off x="5198534" y="3928533"/>
            <a:ext cx="3660423" cy="2156178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7140034" y="5861956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7396400" y="5402965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7312677" y="4801295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</a:t>
            </a:r>
            <a:endParaRPr lang="en-US" dirty="0"/>
          </a:p>
        </p:txBody>
      </p:sp>
      <p:cxnSp>
        <p:nvCxnSpPr>
          <p:cNvPr id="69" name="Straight Arrow Connector 68"/>
          <p:cNvCxnSpPr>
            <a:stCxn id="4" idx="2"/>
            <a:endCxn id="6" idx="1"/>
          </p:cNvCxnSpPr>
          <p:nvPr/>
        </p:nvCxnSpPr>
        <p:spPr>
          <a:xfrm flipH="1">
            <a:off x="1411369" y="3019778"/>
            <a:ext cx="2325253" cy="12093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1811900" y="3369138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95" name="Rectangle 94"/>
          <p:cNvSpPr/>
          <p:nvPr/>
        </p:nvSpPr>
        <p:spPr>
          <a:xfrm>
            <a:off x="2729229" y="1067461"/>
            <a:ext cx="4091126" cy="5031692"/>
          </a:xfrm>
          <a:prstGeom prst="rect">
            <a:avLst/>
          </a:prstGeom>
          <a:noFill/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ight Brace 95"/>
          <p:cNvSpPr/>
          <p:nvPr/>
        </p:nvSpPr>
        <p:spPr>
          <a:xfrm>
            <a:off x="10565782" y="780590"/>
            <a:ext cx="203200" cy="5326699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TextBox 96"/>
          <p:cNvSpPr txBox="1"/>
          <p:nvPr/>
        </p:nvSpPr>
        <p:spPr>
          <a:xfrm>
            <a:off x="10991965" y="3045972"/>
            <a:ext cx="10146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External Data Sources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97302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493" y="202075"/>
            <a:ext cx="9236795" cy="902424"/>
          </a:xfrm>
        </p:spPr>
        <p:txBody>
          <a:bodyPr>
            <a:normAutofit/>
          </a:bodyPr>
          <a:lstStyle/>
          <a:p>
            <a:r>
              <a:rPr lang="en-US" b="1" dirty="0">
                <a:latin typeface="+mn-lt"/>
              </a:rPr>
              <a:t>What is Spring Batch?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493" y="1231437"/>
            <a:ext cx="10422130" cy="551099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6"/>
                </a:solidFill>
              </a:rPr>
              <a:t>Spring Batch </a:t>
            </a:r>
            <a:r>
              <a:rPr lang="en-US" dirty="0" smtClean="0">
                <a:solidFill>
                  <a:schemeClr val="tx1"/>
                </a:solidFill>
              </a:rPr>
              <a:t>is </a:t>
            </a:r>
            <a:r>
              <a:rPr lang="en-US" dirty="0">
                <a:solidFill>
                  <a:schemeClr val="tx1"/>
                </a:solidFill>
              </a:rPr>
              <a:t>an open source framework for batch processing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b="1" dirty="0" smtClean="0">
                <a:solidFill>
                  <a:schemeClr val="accent6"/>
                </a:solidFill>
              </a:rPr>
              <a:t>Batch process </a:t>
            </a:r>
            <a:r>
              <a:rPr lang="en-US" dirty="0" smtClean="0"/>
              <a:t>is the process to read data from external sources, process data and write data to desired output destination.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Spring Batch make batch process </a:t>
            </a:r>
            <a:r>
              <a:rPr lang="en-US" b="1" dirty="0" smtClean="0">
                <a:solidFill>
                  <a:schemeClr val="accent6"/>
                </a:solidFill>
              </a:rPr>
              <a:t>easier to implement </a:t>
            </a:r>
            <a:r>
              <a:rPr lang="en-US" dirty="0" smtClean="0">
                <a:solidFill>
                  <a:schemeClr val="tx1"/>
                </a:solidFill>
              </a:rPr>
              <a:t>and </a:t>
            </a:r>
            <a:r>
              <a:rPr lang="en-US" b="1" dirty="0" smtClean="0">
                <a:solidFill>
                  <a:schemeClr val="accent6"/>
                </a:solidFill>
              </a:rPr>
              <a:t>run faster </a:t>
            </a:r>
            <a:r>
              <a:rPr lang="en-US" dirty="0" smtClean="0">
                <a:solidFill>
                  <a:schemeClr val="tx1"/>
                </a:solidFill>
              </a:rPr>
              <a:t>with features such as</a:t>
            </a:r>
          </a:p>
          <a:p>
            <a:pPr lvl="1"/>
            <a:r>
              <a:rPr lang="en-US" dirty="0"/>
              <a:t>D</a:t>
            </a:r>
            <a:r>
              <a:rPr lang="en-US" dirty="0" smtClean="0">
                <a:solidFill>
                  <a:schemeClr val="tx1"/>
                </a:solidFill>
              </a:rPr>
              <a:t>ata partitioning</a:t>
            </a:r>
          </a:p>
          <a:p>
            <a:pPr lvl="1"/>
            <a:r>
              <a:rPr lang="en-US" dirty="0" smtClean="0"/>
              <a:t>A</a:t>
            </a:r>
            <a:r>
              <a:rPr lang="en-US" dirty="0" smtClean="0">
                <a:solidFill>
                  <a:schemeClr val="tx1"/>
                </a:solidFill>
              </a:rPr>
              <a:t>uditing </a:t>
            </a:r>
          </a:p>
          <a:p>
            <a:pPr lvl="1"/>
            <a:r>
              <a:rPr lang="en-US" dirty="0" smtClean="0"/>
              <a:t>M</a:t>
            </a:r>
            <a:r>
              <a:rPr lang="en-US" dirty="0" smtClean="0">
                <a:solidFill>
                  <a:schemeClr val="tx1"/>
                </a:solidFill>
              </a:rPr>
              <a:t>onitoring </a:t>
            </a:r>
          </a:p>
          <a:p>
            <a:pPr lvl="1"/>
            <a:r>
              <a:rPr lang="en-US" dirty="0" smtClean="0"/>
              <a:t>R</a:t>
            </a:r>
            <a:r>
              <a:rPr lang="en-US" dirty="0" smtClean="0">
                <a:solidFill>
                  <a:schemeClr val="tx1"/>
                </a:solidFill>
              </a:rPr>
              <a:t>etry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Restart </a:t>
            </a:r>
          </a:p>
          <a:p>
            <a:pPr lvl="1"/>
            <a:r>
              <a:rPr lang="en-US" dirty="0" smtClean="0"/>
              <a:t>Well </a:t>
            </a:r>
            <a:r>
              <a:rPr lang="en-US" dirty="0" smtClean="0">
                <a:solidFill>
                  <a:schemeClr val="tx1"/>
                </a:solidFill>
              </a:rPr>
              <a:t>defined pattern for batch process</a:t>
            </a:r>
            <a:endParaRPr lang="en-US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1769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565" y="0"/>
            <a:ext cx="8972635" cy="968146"/>
          </a:xfrm>
        </p:spPr>
        <p:txBody>
          <a:bodyPr>
            <a:normAutofit/>
          </a:bodyPr>
          <a:lstStyle/>
          <a:p>
            <a:r>
              <a:rPr lang="en-US" b="1" dirty="0">
                <a:latin typeface="+mn-lt"/>
              </a:rPr>
              <a:t>Spring Batch’s Features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4565" y="968146"/>
            <a:ext cx="11381685" cy="5421365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2400" b="1" dirty="0" smtClean="0">
                <a:solidFill>
                  <a:schemeClr val="accent6"/>
                </a:solidFill>
              </a:rPr>
              <a:t>Data </a:t>
            </a:r>
            <a:r>
              <a:rPr lang="en-US" sz="2400" b="1" dirty="0">
                <a:solidFill>
                  <a:schemeClr val="accent6"/>
                </a:solidFill>
              </a:rPr>
              <a:t>partitioning </a:t>
            </a:r>
            <a:r>
              <a:rPr lang="en-US" sz="2400" dirty="0" smtClean="0"/>
              <a:t>: Separate input data into evenly sized chunk and process each chunk parallel with multiple threads</a:t>
            </a:r>
          </a:p>
          <a:p>
            <a:pPr>
              <a:lnSpc>
                <a:spcPct val="100000"/>
              </a:lnSpc>
            </a:pPr>
            <a:r>
              <a:rPr lang="en-US" sz="2400" b="1" dirty="0" smtClean="0">
                <a:solidFill>
                  <a:schemeClr val="accent6"/>
                </a:solidFill>
                <a:sym typeface="Arial"/>
              </a:rPr>
              <a:t>Auditing</a:t>
            </a:r>
            <a:r>
              <a:rPr lang="en-US" sz="2400" dirty="0" smtClean="0">
                <a:solidFill>
                  <a:schemeClr val="tx1"/>
                </a:solidFill>
                <a:sym typeface="Arial"/>
              </a:rPr>
              <a:t>: Generating SQL tables with information such as start time, end time, commit count and exit status of steps and jobs when running batch process.</a:t>
            </a:r>
          </a:p>
          <a:p>
            <a:pPr>
              <a:lnSpc>
                <a:spcPct val="100000"/>
              </a:lnSpc>
            </a:pPr>
            <a:r>
              <a:rPr lang="en-US" sz="2400" b="1" dirty="0" smtClean="0">
                <a:solidFill>
                  <a:schemeClr val="accent6"/>
                </a:solidFill>
              </a:rPr>
              <a:t>Monitoring</a:t>
            </a:r>
            <a:r>
              <a:rPr lang="en-US" sz="2400" dirty="0" smtClean="0">
                <a:solidFill>
                  <a:schemeClr val="tx1"/>
                </a:solidFill>
              </a:rPr>
              <a:t>: Provide </a:t>
            </a:r>
            <a:r>
              <a:rPr lang="en-US" sz="2400" b="1" dirty="0" smtClean="0">
                <a:solidFill>
                  <a:schemeClr val="accent6"/>
                </a:solidFill>
              </a:rPr>
              <a:t>Spring Cloud Data Flow </a:t>
            </a:r>
            <a:r>
              <a:rPr lang="en-US" sz="2400" dirty="0" smtClean="0">
                <a:solidFill>
                  <a:schemeClr val="tx1"/>
                </a:solidFill>
              </a:rPr>
              <a:t>UI dashboard. </a:t>
            </a:r>
            <a:r>
              <a:rPr lang="en-US" sz="2400" dirty="0" smtClean="0"/>
              <a:t>We can </a:t>
            </a:r>
            <a:r>
              <a:rPr lang="en-US" sz="2400" dirty="0" smtClean="0">
                <a:ea typeface="Playfair Display"/>
                <a:cs typeface="Playfair Display"/>
                <a:sym typeface="Tinos"/>
              </a:rPr>
              <a:t>create </a:t>
            </a:r>
            <a:r>
              <a:rPr lang="en-US" sz="2400" dirty="0">
                <a:ea typeface="Playfair Display"/>
                <a:cs typeface="Playfair Display"/>
                <a:sym typeface="Tinos"/>
              </a:rPr>
              <a:t>applications, run tasks, restart failed jobs </a:t>
            </a:r>
            <a:r>
              <a:rPr lang="en-US" sz="2400" dirty="0">
                <a:ea typeface="Tinos"/>
                <a:cs typeface="Tinos"/>
                <a:sym typeface="Tinos"/>
              </a:rPr>
              <a:t>and </a:t>
            </a:r>
            <a:r>
              <a:rPr lang="en-US" sz="2400" dirty="0" smtClean="0">
                <a:ea typeface="Tinos"/>
                <a:cs typeface="Tinos"/>
                <a:sym typeface="Tinos"/>
              </a:rPr>
              <a:t>access </a:t>
            </a:r>
            <a:r>
              <a:rPr lang="en-US" sz="2400" dirty="0">
                <a:ea typeface="Tinos"/>
                <a:cs typeface="Tinos"/>
                <a:sym typeface="Tinos"/>
              </a:rPr>
              <a:t>all information </a:t>
            </a:r>
            <a:r>
              <a:rPr lang="en-US" sz="2400" dirty="0" smtClean="0">
                <a:ea typeface="Tinos"/>
                <a:cs typeface="Tinos"/>
                <a:sym typeface="Tinos"/>
              </a:rPr>
              <a:t>about batch process execution on the dashboard.</a:t>
            </a:r>
            <a:endParaRPr lang="en-US" sz="2400" dirty="0" smtClean="0"/>
          </a:p>
          <a:p>
            <a:pPr>
              <a:lnSpc>
                <a:spcPct val="100000"/>
              </a:lnSpc>
            </a:pPr>
            <a:r>
              <a:rPr lang="en-US" sz="2400" b="1" dirty="0" smtClean="0">
                <a:solidFill>
                  <a:schemeClr val="accent6"/>
                </a:solidFill>
              </a:rPr>
              <a:t>Restart</a:t>
            </a:r>
            <a:r>
              <a:rPr lang="en-US" sz="2400" dirty="0" smtClean="0">
                <a:solidFill>
                  <a:schemeClr val="tx1"/>
                </a:solidFill>
              </a:rPr>
              <a:t>: When restarting a failed process, execution will start at the point of failure. All previous part will not be run again.</a:t>
            </a:r>
          </a:p>
          <a:p>
            <a:pPr>
              <a:lnSpc>
                <a:spcPct val="100000"/>
              </a:lnSpc>
            </a:pPr>
            <a:r>
              <a:rPr lang="en-US" sz="2400" b="1" dirty="0" smtClean="0">
                <a:solidFill>
                  <a:schemeClr val="accent6"/>
                </a:solidFill>
              </a:rPr>
              <a:t>Retry</a:t>
            </a:r>
            <a:r>
              <a:rPr lang="en-US" sz="2400" dirty="0" smtClean="0"/>
              <a:t>: Run the same task for a certain times when having error before aborting the whole process. Can reduce process failure due to random errors such as bad web connection.</a:t>
            </a:r>
            <a:endParaRPr lang="en-US" sz="2400" dirty="0" smtClean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400" b="1" dirty="0" smtClean="0">
                <a:solidFill>
                  <a:schemeClr val="accent6"/>
                </a:solidFill>
              </a:rPr>
              <a:t>Well defined pattern</a:t>
            </a:r>
            <a:r>
              <a:rPr lang="en-US" sz="2400" dirty="0" smtClean="0">
                <a:solidFill>
                  <a:schemeClr val="tx1"/>
                </a:solidFill>
              </a:rPr>
              <a:t>: Each data import step is made up of 3 parts – </a:t>
            </a:r>
            <a:r>
              <a:rPr lang="en-US" sz="2400" b="1" dirty="0" smtClean="0">
                <a:solidFill>
                  <a:schemeClr val="accent6"/>
                </a:solidFill>
              </a:rPr>
              <a:t>reader</a:t>
            </a:r>
            <a:r>
              <a:rPr lang="en-US" sz="2400" dirty="0" smtClean="0">
                <a:solidFill>
                  <a:schemeClr val="tx1"/>
                </a:solidFill>
              </a:rPr>
              <a:t>, </a:t>
            </a:r>
            <a:r>
              <a:rPr lang="en-US" sz="2400" b="1" dirty="0" smtClean="0">
                <a:solidFill>
                  <a:schemeClr val="accent6"/>
                </a:solidFill>
              </a:rPr>
              <a:t>processor </a:t>
            </a:r>
            <a:r>
              <a:rPr lang="en-US" sz="2400" dirty="0" smtClean="0">
                <a:solidFill>
                  <a:schemeClr val="tx1"/>
                </a:solidFill>
              </a:rPr>
              <a:t>and </a:t>
            </a:r>
            <a:r>
              <a:rPr lang="en-US" sz="2400" b="1" dirty="0" smtClean="0">
                <a:solidFill>
                  <a:schemeClr val="accent6"/>
                </a:solidFill>
              </a:rPr>
              <a:t>writer</a:t>
            </a:r>
            <a:r>
              <a:rPr lang="en-US" sz="2400" dirty="0" smtClean="0">
                <a:solidFill>
                  <a:schemeClr val="tx1"/>
                </a:solidFill>
              </a:rPr>
              <a:t>. This model makes implementation easy and business logic clear.</a:t>
            </a:r>
          </a:p>
          <a:p>
            <a:pPr marL="457200" indent="-457200">
              <a:buFont typeface="+mj-lt"/>
              <a:buAutoNum type="arabicParenR"/>
            </a:pP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2377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689" y="203201"/>
            <a:ext cx="10315222" cy="763764"/>
          </a:xfrm>
        </p:spPr>
        <p:txBody>
          <a:bodyPr/>
          <a:lstStyle/>
          <a:p>
            <a:r>
              <a:rPr lang="en-US" b="1" dirty="0" smtClean="0">
                <a:latin typeface="+mn-lt"/>
              </a:rPr>
              <a:t>Advantage Of Using Spring Batch</a:t>
            </a:r>
            <a:endParaRPr lang="en-US" b="1" dirty="0">
              <a:latin typeface="+mn-lt"/>
            </a:endParaRP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627788030"/>
              </p:ext>
            </p:extLst>
          </p:nvPr>
        </p:nvGraphicFramePr>
        <p:xfrm>
          <a:off x="454379" y="1192742"/>
          <a:ext cx="11101212" cy="51815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589867" y="1535290"/>
            <a:ext cx="65859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With well defined reader, writer, processor pattern.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3589867" y="2463160"/>
            <a:ext cx="65859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With well defined reader, writer, processor pattern.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3589867" y="3321876"/>
            <a:ext cx="25222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With retry feature.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3589866" y="5894271"/>
            <a:ext cx="27460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With restart feature.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3589866" y="5040660"/>
            <a:ext cx="63461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With Spring Cloud Data Flow and auditing tables. 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3589867" y="4175487"/>
            <a:ext cx="3024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With data partitioning.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19064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45443" y="916997"/>
            <a:ext cx="10927644" cy="2153581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 smtClean="0"/>
              <a:t>DEMO of Spring Batch Process</a:t>
            </a:r>
            <a:endParaRPr lang="en-US" sz="5400" b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923063" y="3341511"/>
            <a:ext cx="8078893" cy="1840088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monitoring with Spring Cloud Data Flow and </a:t>
            </a:r>
            <a:r>
              <a:rPr lang="en-US" sz="3200" b="1" dirty="0" err="1">
                <a:solidFill>
                  <a:schemeClr val="tx1"/>
                </a:solidFill>
              </a:rPr>
              <a:t>VisualVM</a:t>
            </a:r>
            <a:endParaRPr lang="en-US"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3527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61512" y="90999"/>
            <a:ext cx="8595360" cy="8798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Scaling Experiment Result</a:t>
            </a:r>
            <a:endParaRPr lang="en-US" b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61512" y="970845"/>
            <a:ext cx="8458310" cy="19416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n-US" dirty="0" smtClean="0"/>
              <a:t>Loading total 8265 hotels,</a:t>
            </a:r>
            <a:br>
              <a:rPr lang="en-US" dirty="0" smtClean="0"/>
            </a:br>
            <a:r>
              <a:rPr lang="en-US" dirty="0" smtClean="0"/>
              <a:t>173,443 hotel rates,</a:t>
            </a:r>
            <a:br>
              <a:rPr lang="en-US" dirty="0" smtClean="0"/>
            </a:br>
            <a:r>
              <a:rPr lang="en-US" dirty="0" smtClean="0"/>
              <a:t>5421 hotel rooms,</a:t>
            </a:r>
            <a:br>
              <a:rPr lang="en-US" dirty="0" smtClean="0"/>
            </a:br>
            <a:r>
              <a:rPr lang="en-US" dirty="0" smtClean="0"/>
              <a:t>133,497 hotel room facilities,</a:t>
            </a:r>
            <a:br>
              <a:rPr lang="en-US" dirty="0" smtClean="0"/>
            </a:br>
            <a:r>
              <a:rPr lang="en-US" dirty="0" smtClean="0"/>
              <a:t>247,668 hotel images and </a:t>
            </a:r>
            <a:r>
              <a:rPr lang="en-US" dirty="0" err="1" smtClean="0"/>
              <a:t>urls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112,292 hotel services,</a:t>
            </a:r>
            <a:br>
              <a:rPr lang="en-US" dirty="0" smtClean="0"/>
            </a:br>
            <a:r>
              <a:rPr lang="en-US" dirty="0" smtClean="0"/>
              <a:t>68,092 hotel places of interests from csv files </a:t>
            </a:r>
          </a:p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7300902"/>
              </p:ext>
            </p:extLst>
          </p:nvPr>
        </p:nvGraphicFramePr>
        <p:xfrm>
          <a:off x="561512" y="4526844"/>
          <a:ext cx="6437599" cy="155448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922044"/>
                <a:gridCol w="2457721"/>
                <a:gridCol w="2057834"/>
              </a:tblGrid>
              <a:tr h="6172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Scaling</a:t>
                      </a:r>
                      <a:r>
                        <a:rPr lang="en-US" baseline="0" dirty="0" smtClean="0"/>
                        <a:t> Method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No</a:t>
                      </a:r>
                      <a:r>
                        <a:rPr lang="en-US" baseline="0" dirty="0" smtClean="0"/>
                        <a:t> Scaling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Data Partitioning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Time For</a:t>
                      </a:r>
                      <a:r>
                        <a:rPr lang="en-US" baseline="0" dirty="0" smtClean="0"/>
                        <a:t> Batch Process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8 minutes 15 seconds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 minutes </a:t>
                      </a:r>
                    </a:p>
                    <a:p>
                      <a:r>
                        <a:rPr lang="en-US" dirty="0" smtClean="0"/>
                        <a:t>23 seconds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6902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1074</TotalTime>
  <Words>718</Words>
  <Application>Microsoft Office PowerPoint</Application>
  <PresentationFormat>Widescreen</PresentationFormat>
  <Paragraphs>120</Paragraphs>
  <Slides>12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Calibri</vt:lpstr>
      <vt:lpstr>Calibri Light</vt:lpstr>
      <vt:lpstr>Lato</vt:lpstr>
      <vt:lpstr>Nunito Black</vt:lpstr>
      <vt:lpstr>Playfair Display</vt:lpstr>
      <vt:lpstr>Source Sans Pro</vt:lpstr>
      <vt:lpstr>Tinos</vt:lpstr>
      <vt:lpstr>Office Theme</vt:lpstr>
      <vt:lpstr> Intern Project: Loading Data from Multiple Sources</vt:lpstr>
      <vt:lpstr>Problem Statement/Use Case</vt:lpstr>
      <vt:lpstr>Tools Being Used</vt:lpstr>
      <vt:lpstr>Architecture Diagram</vt:lpstr>
      <vt:lpstr>What is Spring Batch?</vt:lpstr>
      <vt:lpstr>Spring Batch’s Features Overview</vt:lpstr>
      <vt:lpstr>Advantage Of Using Spring Batch</vt:lpstr>
      <vt:lpstr>DEMO of Spring Batch Process</vt:lpstr>
      <vt:lpstr>PowerPoint Presentation</vt:lpstr>
      <vt:lpstr>Any Questions?</vt:lpstr>
      <vt:lpstr>PowerPoint Presentation</vt:lpstr>
      <vt:lpstr>Spring Batch’s Pattern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Batch Process with Spring Batch</dc:title>
  <dc:creator>Chris Nie</dc:creator>
  <cp:lastModifiedBy>Chris Nie</cp:lastModifiedBy>
  <cp:revision>104</cp:revision>
  <dcterms:created xsi:type="dcterms:W3CDTF">2019-08-19T22:54:25Z</dcterms:created>
  <dcterms:modified xsi:type="dcterms:W3CDTF">2019-08-27T17:21:11Z</dcterms:modified>
</cp:coreProperties>
</file>