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EE0"/>
    <a:srgbClr val="D4D3DD"/>
    <a:srgbClr val="E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356A-0530-4333-9A88-1BB7BC2D6415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2CCD-8803-48F3-BDF6-9B16850BD8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52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2CCD-8803-48F3-BDF6-9B16850BD8F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1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paces/vrodriguezf/deepvats" TargetMode="External"/><Relationship Id="rId13" Type="http://schemas.openxmlformats.org/officeDocument/2006/relationships/hyperlink" Target="https://rdcu.be/epgGP" TargetMode="External"/><Relationship Id="rId1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doi.org/10.1007/s11227-024-06097-7" TargetMode="Externa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rodriguezf/deepvats/tree/develop-macu-feature-MPlots" TargetMode="External"/><Relationship Id="rId11" Type="http://schemas.openxmlformats.org/officeDocument/2006/relationships/hyperlink" Target="https://rdcu.be/epgHN" TargetMode="External"/><Relationship Id="rId5" Type="http://schemas.openxmlformats.org/officeDocument/2006/relationships/hyperlink" Target="https://github.com/vrodriguezf/deepvats" TargetMode="External"/><Relationship Id="rId15" Type="http://schemas.openxmlformats.org/officeDocument/2006/relationships/hyperlink" Target="https://github.com/misantamaria/thesis/" TargetMode="External"/><Relationship Id="rId10" Type="http://schemas.openxmlformats.org/officeDocument/2006/relationships/hyperlink" Target="https://doi.org/10.1007/s11227-022-05040-y" TargetMode="External"/><Relationship Id="rId19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hyperlink" Target="https://doi.org/10.1007/s12559-024-10394-x" TargetMode="External"/><Relationship Id="rId14" Type="http://schemas.openxmlformats.org/officeDocument/2006/relationships/hyperlink" Target="https://github.com/misantamaria/thesis/raw/refs/heads/main/slid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E691D0-498A-7999-0CF3-F31595345060}"/>
              </a:ext>
            </a:extLst>
          </p:cNvPr>
          <p:cNvSpPr/>
          <p:nvPr/>
        </p:nvSpPr>
        <p:spPr>
          <a:xfrm>
            <a:off x="3104151" y="1238252"/>
            <a:ext cx="8792541" cy="5619748"/>
          </a:xfrm>
          <a:prstGeom prst="rect">
            <a:avLst/>
          </a:prstGeom>
          <a:solidFill>
            <a:srgbClr val="E2CEE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32A03-BF77-0F1A-017B-2803C8372091}"/>
              </a:ext>
            </a:extLst>
          </p:cNvPr>
          <p:cNvSpPr/>
          <p:nvPr/>
        </p:nvSpPr>
        <p:spPr>
          <a:xfrm>
            <a:off x="2902856" y="107407"/>
            <a:ext cx="9289144" cy="614678"/>
          </a:xfrm>
          <a:prstGeom prst="rect">
            <a:avLst/>
          </a:prstGeom>
          <a:solidFill>
            <a:srgbClr val="E2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EE6-7B76-92EC-0EAC-56B74285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00" y="107406"/>
            <a:ext cx="4152391" cy="61467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b="1" dirty="0">
                <a:latin typeface="+mj-lt"/>
                <a:ea typeface="Dotum" panose="020B0503020000020004" pitchFamily="34" charset="-127"/>
                <a:cs typeface="Aparajita" panose="020B0502040204020203" pitchFamily="18" charset="0"/>
              </a:rPr>
              <a:t>María Inmaculada Santamaría Valenzuela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F057E-8C3E-9F62-7D0B-6E669F54C50F}"/>
              </a:ext>
            </a:extLst>
          </p:cNvPr>
          <p:cNvSpPr/>
          <p:nvPr/>
        </p:nvSpPr>
        <p:spPr>
          <a:xfrm>
            <a:off x="0" y="0"/>
            <a:ext cx="2902857" cy="6858000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María Inmaculada Santamaría Valenzuela – Applied ...">
            <a:extLst>
              <a:ext uri="{FF2B5EF4-FFF2-40B4-BE49-F238E27FC236}">
                <a16:creationId xmlns:a16="http://schemas.microsoft.com/office/drawing/2014/main" id="{2AF66A06-9D6F-8791-18A5-9111C274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296091"/>
            <a:ext cx="2166257" cy="21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05DE4-EEEE-876D-3840-F8F270669C38}"/>
              </a:ext>
            </a:extLst>
          </p:cNvPr>
          <p:cNvCxnSpPr/>
          <p:nvPr/>
        </p:nvCxnSpPr>
        <p:spPr>
          <a:xfrm>
            <a:off x="2902857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1E472A-E682-C847-825B-246EA1721998}"/>
              </a:ext>
            </a:extLst>
          </p:cNvPr>
          <p:cNvCxnSpPr>
            <a:cxnSpLocks/>
          </p:cNvCxnSpPr>
          <p:nvPr/>
        </p:nvCxnSpPr>
        <p:spPr>
          <a:xfrm>
            <a:off x="8026400" y="829491"/>
            <a:ext cx="416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F58E5-4732-813F-0C76-D39EB74B4C9B}"/>
              </a:ext>
            </a:extLst>
          </p:cNvPr>
          <p:cNvSpPr/>
          <p:nvPr/>
        </p:nvSpPr>
        <p:spPr>
          <a:xfrm>
            <a:off x="3414029" y="5902151"/>
            <a:ext cx="8266793" cy="797036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publicaciones en revista no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442F0-F18C-6AD9-69C7-F98EDABE5191}"/>
              </a:ext>
            </a:extLst>
          </p:cNvPr>
          <p:cNvSpPr/>
          <p:nvPr/>
        </p:nvSpPr>
        <p:spPr>
          <a:xfrm>
            <a:off x="3414029" y="4870697"/>
            <a:ext cx="8266793" cy="574924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las publicaciones en revista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9CF29-AA86-32DD-D38F-686E7D9C0CCB}"/>
              </a:ext>
            </a:extLst>
          </p:cNvPr>
          <p:cNvGrpSpPr/>
          <p:nvPr/>
        </p:nvGrpSpPr>
        <p:grpSpPr>
          <a:xfrm>
            <a:off x="3414029" y="2939334"/>
            <a:ext cx="8266793" cy="1464713"/>
            <a:chOff x="3414030" y="2266778"/>
            <a:chExt cx="8266793" cy="14647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74C9E-867F-33A8-2B06-8FBBB833A59F}"/>
                </a:ext>
              </a:extLst>
            </p:cNvPr>
            <p:cNvSpPr/>
            <p:nvPr/>
          </p:nvSpPr>
          <p:spPr>
            <a:xfrm>
              <a:off x="3414030" y="2266778"/>
              <a:ext cx="8266793" cy="1464713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Otros enlaces relacionados con la tesis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/>
            </a:p>
          </p:txBody>
        </p:sp>
        <p:pic>
          <p:nvPicPr>
            <p:cNvPr id="28" name="Picture 4" descr="GitHub Logomark">
              <a:extLst>
                <a:ext uri="{FF2B5EF4-FFF2-40B4-BE49-F238E27FC236}">
                  <a16:creationId xmlns:a16="http://schemas.microsoft.com/office/drawing/2014/main" id="{0DBFAC5D-540E-1914-1BB3-CEE0DB11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304871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DC1FF87C-893A-3CCA-01FA-25DDAD4C5A58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322644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</a:t>
              </a:r>
              <a:r>
                <a:rPr lang="es-ES" sz="1400" dirty="0"/>
                <a:t> </a:t>
              </a:r>
            </a:p>
          </p:txBody>
        </p:sp>
        <p:pic>
          <p:nvPicPr>
            <p:cNvPr id="30" name="Picture 4" descr="GitHub Logomark">
              <a:extLst>
                <a:ext uri="{FF2B5EF4-FFF2-40B4-BE49-F238E27FC236}">
                  <a16:creationId xmlns:a16="http://schemas.microsoft.com/office/drawing/2014/main" id="{D4F3A2C0-33CE-6B6A-1F6A-C54CB06D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65140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DAC14F8E-EA2E-E4B4-BB2E-33C6A88D3A17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66917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b="1" dirty="0" err="1"/>
                <a:t>MPlot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https://github.com/vrodriguezf/deepvats/tree/develop-macu-feature-MPlots</a:t>
              </a:r>
              <a:r>
                <a:rPr lang="es-ES" sz="1400" dirty="0"/>
                <a:t> </a:t>
              </a:r>
            </a:p>
          </p:txBody>
        </p:sp>
        <p:pic>
          <p:nvPicPr>
            <p:cNvPr id="32" name="Picture 4" descr="GitHub Logomark">
              <a:extLst>
                <a:ext uri="{FF2B5EF4-FFF2-40B4-BE49-F238E27FC236}">
                  <a16:creationId xmlns:a16="http://schemas.microsoft.com/office/drawing/2014/main" id="{FDB9A9E5-BBB5-1A3C-0E6B-4CBC24FFD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94858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F9BAF3AF-DE88-A8C2-D2D6-935B595BD73D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96635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MOMENT</a:t>
              </a:r>
              <a:r>
                <a:rPr lang="es-ES" sz="1400" dirty="0"/>
                <a:t> https://github.com/misantamaria/deepvats-foundation/tree/paper</a:t>
              </a:r>
            </a:p>
          </p:txBody>
        </p:sp>
        <p:pic>
          <p:nvPicPr>
            <p:cNvPr id="2054" name="Picture 6" descr="Brand assets - Hugging Face">
              <a:extLst>
                <a:ext uri="{FF2B5EF4-FFF2-40B4-BE49-F238E27FC236}">
                  <a16:creationId xmlns:a16="http://schemas.microsoft.com/office/drawing/2014/main" id="{77F09554-DC95-7255-C406-4688F543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6" y="3318416"/>
              <a:ext cx="314953" cy="2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62D9635-8C4A-C3CD-C04E-1652EB62659A}"/>
                </a:ext>
              </a:extLst>
            </p:cNvPr>
            <p:cNvSpPr txBox="1">
              <a:spLocks/>
            </p:cNvSpPr>
            <p:nvPr/>
          </p:nvSpPr>
          <p:spPr>
            <a:xfrm>
              <a:off x="3831400" y="3285722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– </a:t>
              </a:r>
              <a:r>
                <a:rPr lang="es-ES" sz="1400" b="1" dirty="0" err="1"/>
                <a:t>Shiny</a:t>
              </a:r>
              <a:r>
                <a:rPr lang="es-ES" sz="1400" b="1" dirty="0"/>
                <a:t> – Prueba - </a:t>
              </a:r>
              <a:r>
                <a:rPr lang="es-ES" sz="1400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https://huggingface.co/spaces/vrodriguezf/deepvats</a:t>
              </a:r>
              <a:r>
                <a:rPr lang="es-ES" sz="1400" dirty="0"/>
                <a:t> 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A3B4E31-82A7-15E9-4CEC-FA49EB3EEDCB}"/>
              </a:ext>
            </a:extLst>
          </p:cNvPr>
          <p:cNvSpPr txBox="1">
            <a:spLocks/>
          </p:cNvSpPr>
          <p:nvPr/>
        </p:nvSpPr>
        <p:spPr>
          <a:xfrm>
            <a:off x="3414028" y="4848567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Cognitive </a:t>
            </a:r>
            <a:r>
              <a:rPr lang="es-ES" sz="1400" b="1" dirty="0" err="1"/>
              <a:t>Computation</a:t>
            </a:r>
            <a:r>
              <a:rPr lang="es-ES" sz="1400" b="1" dirty="0"/>
              <a:t> – MPLOT - </a:t>
            </a:r>
            <a:r>
              <a:rPr lang="es-E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https://doi.org/10.1007/s12559-024-10394-x</a:t>
            </a:r>
            <a:r>
              <a:rPr lang="es-ES" dirty="0"/>
              <a:t> </a:t>
            </a:r>
            <a:endParaRPr lang="es-ES" sz="14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F57619-0EA9-AA75-3F1E-E5EC56FA9097}"/>
              </a:ext>
            </a:extLst>
          </p:cNvPr>
          <p:cNvSpPr txBox="1">
            <a:spLocks/>
          </p:cNvSpPr>
          <p:nvPr/>
        </p:nvSpPr>
        <p:spPr>
          <a:xfrm>
            <a:off x="3414028" y="5148441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IJIMAI – MOMENT -</a:t>
            </a:r>
            <a:r>
              <a:rPr lang="es-ES" sz="1400" dirty="0"/>
              <a:t> Por aparecer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5A60793-C378-A761-C0B0-87CE11F0C229}"/>
              </a:ext>
            </a:extLst>
          </p:cNvPr>
          <p:cNvSpPr txBox="1">
            <a:spLocks/>
          </p:cNvSpPr>
          <p:nvPr/>
        </p:nvSpPr>
        <p:spPr>
          <a:xfrm>
            <a:off x="3414031" y="5970133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EPSILOD - </a:t>
            </a:r>
            <a:r>
              <a:rPr lang="es-ES" sz="13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https://doi.org/10.1007/s11227-022-05040-y</a:t>
            </a:r>
            <a:r>
              <a:rPr lang="es-ES" sz="1300" dirty="0"/>
              <a:t>  (</a:t>
            </a:r>
            <a:r>
              <a:rPr lang="es-ES" sz="13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https://rdcu.be/epgHN</a:t>
            </a:r>
            <a:r>
              <a:rPr lang="es-ES" sz="1300" dirty="0"/>
              <a:t>)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F9818C0-FC7F-7171-EC77-9409E01068FF}"/>
              </a:ext>
            </a:extLst>
          </p:cNvPr>
          <p:cNvSpPr txBox="1">
            <a:spLocks/>
          </p:cNvSpPr>
          <p:nvPr/>
        </p:nvSpPr>
        <p:spPr>
          <a:xfrm>
            <a:off x="3414030" y="6334660"/>
            <a:ext cx="8002113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Matrices triangulares - </a:t>
            </a:r>
            <a:r>
              <a:rPr lang="es-ES" sz="13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https://doi.org/10.1007/s11227-024-06097-7</a:t>
            </a:r>
            <a:r>
              <a:rPr lang="es-ES" sz="1300" dirty="0"/>
              <a:t> (</a:t>
            </a:r>
            <a:r>
              <a:rPr lang="es-ES" sz="13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https://rdcu.be/epgGP</a:t>
            </a:r>
            <a:r>
              <a:rPr lang="es-ES" sz="1300" b="1" dirty="0"/>
              <a:t>)</a:t>
            </a:r>
            <a:endParaRPr lang="es-ES" sz="13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3D5F7B-214C-FB4A-E6D4-96F746924630}"/>
              </a:ext>
            </a:extLst>
          </p:cNvPr>
          <p:cNvSpPr/>
          <p:nvPr/>
        </p:nvSpPr>
        <p:spPr>
          <a:xfrm>
            <a:off x="152401" y="2758439"/>
            <a:ext cx="2583452" cy="4099561"/>
          </a:xfrm>
          <a:prstGeom prst="rect">
            <a:avLst/>
          </a:prstGeom>
          <a:solidFill>
            <a:srgbClr val="E2CEE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5F6525-8C73-7EEB-8590-05054918C913}"/>
              </a:ext>
            </a:extLst>
          </p:cNvPr>
          <p:cNvGrpSpPr/>
          <p:nvPr/>
        </p:nvGrpSpPr>
        <p:grpSpPr>
          <a:xfrm>
            <a:off x="3414029" y="1754585"/>
            <a:ext cx="8266793" cy="740229"/>
            <a:chOff x="3414031" y="1282700"/>
            <a:chExt cx="8266793" cy="7402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D1C72-1AB6-8FFD-DF61-B449762D7339}"/>
                </a:ext>
              </a:extLst>
            </p:cNvPr>
            <p:cNvSpPr/>
            <p:nvPr/>
          </p:nvSpPr>
          <p:spPr>
            <a:xfrm>
              <a:off x="3414031" y="1282700"/>
              <a:ext cx="8266793" cy="740229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Enlaces de apoyo para la presentación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2CA40008-7846-1E75-B274-7BF0418A8984}"/>
                </a:ext>
              </a:extLst>
            </p:cNvPr>
            <p:cNvSpPr txBox="1">
              <a:spLocks/>
            </p:cNvSpPr>
            <p:nvPr/>
          </p:nvSpPr>
          <p:spPr>
            <a:xfrm>
              <a:off x="3861882" y="1379220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/>
                <a:t>Diapositivas - </a:t>
              </a:r>
              <a:r>
                <a:rPr lang="es-ES" sz="1400" dirty="0"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https://github.com/misantamaria/thesis/raw/refs/heads/main/slides.pptx</a:t>
              </a:r>
              <a:endParaRPr lang="es-ES" sz="14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F7C735-30C5-1FE2-8886-A235CCCB5CE3}"/>
                </a:ext>
              </a:extLst>
            </p:cNvPr>
            <p:cNvGrpSpPr/>
            <p:nvPr/>
          </p:nvGrpSpPr>
          <p:grpSpPr>
            <a:xfrm>
              <a:off x="3546929" y="1685846"/>
              <a:ext cx="7997371" cy="314954"/>
              <a:chOff x="3546929" y="1361446"/>
              <a:chExt cx="7997371" cy="314954"/>
            </a:xfrm>
          </p:grpSpPr>
          <p:pic>
            <p:nvPicPr>
              <p:cNvPr id="22" name="Picture 4" descr="GitHub Logomark">
                <a:extLst>
                  <a:ext uri="{FF2B5EF4-FFF2-40B4-BE49-F238E27FC236}">
                    <a16:creationId xmlns:a16="http://schemas.microsoft.com/office/drawing/2014/main" id="{4D5A72EC-C27B-DA9B-BC9D-424B2F381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929" y="1361446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1711D97-36BF-CED8-C7C7-8E9E1F1BEF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1882" y="1379220"/>
                <a:ext cx="7682418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400" b="1" dirty="0"/>
                  <a:t>Material completo - </a:t>
                </a:r>
                <a:r>
                  <a:rPr lang="es-ES" sz="1400" dirty="0">
                    <a:hlinkClick r:id="rId1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https://github.com/misantamaria/thesis/</a:t>
                </a:r>
                <a:r>
                  <a:rPr lang="es-ES" sz="1400" dirty="0"/>
                  <a:t> </a:t>
                </a:r>
              </a:p>
            </p:txBody>
          </p:sp>
        </p:grpSp>
        <p:pic>
          <p:nvPicPr>
            <p:cNvPr id="25" name="Picture 24" descr="A logo with a letter on it&#10;&#10;AI-generated content may be incorrect.">
              <a:extLst>
                <a:ext uri="{FF2B5EF4-FFF2-40B4-BE49-F238E27FC236}">
                  <a16:creationId xmlns:a16="http://schemas.microsoft.com/office/drawing/2014/main" id="{F7FCCAF7-95B8-2ED9-F1F4-58DEE291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408" y="1416688"/>
              <a:ext cx="253993" cy="2222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3F3933-E9CE-CCA7-2D60-C05C59C9C9CA}"/>
              </a:ext>
            </a:extLst>
          </p:cNvPr>
          <p:cNvGrpSpPr/>
          <p:nvPr/>
        </p:nvGrpSpPr>
        <p:grpSpPr>
          <a:xfrm>
            <a:off x="404329" y="2925218"/>
            <a:ext cx="2200050" cy="2331021"/>
            <a:chOff x="566283" y="2939334"/>
            <a:chExt cx="2200050" cy="233102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01BE9F1-B9A5-CB40-671E-337E0F319CEB}"/>
                </a:ext>
              </a:extLst>
            </p:cNvPr>
            <p:cNvGrpSpPr/>
            <p:nvPr/>
          </p:nvGrpSpPr>
          <p:grpSpPr>
            <a:xfrm>
              <a:off x="566283" y="2939334"/>
              <a:ext cx="2200050" cy="1873415"/>
              <a:chOff x="334506" y="2530632"/>
              <a:chExt cx="2200050" cy="1873415"/>
            </a:xfrm>
          </p:grpSpPr>
          <p:pic>
            <p:nvPicPr>
              <p:cNvPr id="40" name="Picture 4" descr="GitHub Logomark">
                <a:extLst>
                  <a:ext uri="{FF2B5EF4-FFF2-40B4-BE49-F238E27FC236}">
                    <a16:creationId xmlns:a16="http://schemas.microsoft.com/office/drawing/2014/main" id="{96A59221-217E-B2B8-CB7A-4D96FDAAD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299" y="2530632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3F2A1BD-B9F7-7C4D-0973-37A062AD33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2548405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 err="1"/>
                  <a:t>misantamaria</a:t>
                </a:r>
                <a:endParaRPr lang="es-ES" sz="1400" dirty="0"/>
              </a:p>
            </p:txBody>
          </p:sp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14BBAA76-FBBD-AECC-082B-0DF8F9FE1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2915051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 err="1"/>
                  <a:t>misantamaria</a:t>
                </a:r>
                <a:endParaRPr lang="es-ES" sz="1400" dirty="0"/>
              </a:p>
            </p:txBody>
          </p:sp>
          <p:pic>
            <p:nvPicPr>
              <p:cNvPr id="43" name="Picture 6" descr="Brand assets - Hugging Face">
                <a:extLst>
                  <a:ext uri="{FF2B5EF4-FFF2-40B4-BE49-F238E27FC236}">
                    <a16:creationId xmlns:a16="http://schemas.microsoft.com/office/drawing/2014/main" id="{88846DED-E219-DFBA-0AD2-9983B24CE0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605" y="2913869"/>
                <a:ext cx="314953" cy="291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8CA59E0-6EEF-78A6-912D-E694914CC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506" y="3399462"/>
                <a:ext cx="379150" cy="379150"/>
              </a:xfrm>
              <a:prstGeom prst="rect">
                <a:avLst/>
              </a:prstGeom>
            </p:spPr>
          </p:pic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288ED14F-2A8C-AA9A-46A9-B1FA39D7B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3314321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300" dirty="0"/>
                  <a:t>Inmaculada Santamaria-Valenzuela</a:t>
                </a:r>
              </a:p>
            </p:txBody>
          </p:sp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3C0BFD95-5159-B91D-274E-57776F54F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83" y="3937863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300" dirty="0"/>
                  <a:t>Inmaculada Santamaria Valenzuela</a:t>
                </a:r>
              </a:p>
            </p:txBody>
          </p:sp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93820437-8CFD-CFA4-2CB0-25A4399F0C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06" y="4024897"/>
                <a:ext cx="379150" cy="37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6A7B7D32-9656-B93B-9D9F-EA83F43037FD}"/>
                </a:ext>
              </a:extLst>
            </p:cNvPr>
            <p:cNvSpPr txBox="1">
              <a:spLocks/>
            </p:cNvSpPr>
            <p:nvPr/>
          </p:nvSpPr>
          <p:spPr>
            <a:xfrm>
              <a:off x="909960" y="4946650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300" dirty="0"/>
                <a:t>0000-0002-7497-8795</a:t>
              </a:r>
            </a:p>
          </p:txBody>
        </p:sp>
        <p:pic>
          <p:nvPicPr>
            <p:cNvPr id="1041" name="Picture 17">
              <a:extLst>
                <a:ext uri="{FF2B5EF4-FFF2-40B4-BE49-F238E27FC236}">
                  <a16:creationId xmlns:a16="http://schemas.microsoft.com/office/drawing/2014/main" id="{71227C70-68DE-2B18-4CCA-A51C21BD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03" y="4920125"/>
              <a:ext cx="350230" cy="35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0241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Bierstadt</vt:lpstr>
      <vt:lpstr>GestaltVTI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INMACULADA SANTAMARIA VALENZUELA</dc:creator>
  <cp:lastModifiedBy>MARIA INMACULADA SANTAMARIA VALENZUELA</cp:lastModifiedBy>
  <cp:revision>6</cp:revision>
  <dcterms:created xsi:type="dcterms:W3CDTF">2025-06-03T13:33:58Z</dcterms:created>
  <dcterms:modified xsi:type="dcterms:W3CDTF">2025-06-04T09:08:25Z</dcterms:modified>
</cp:coreProperties>
</file>