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CEE0"/>
    <a:srgbClr val="D4D3DD"/>
    <a:srgbClr val="E0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7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5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5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8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8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8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5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9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0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3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8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1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07/s12559-024-10394-x" TargetMode="External"/><Relationship Id="rId13" Type="http://schemas.openxmlformats.org/officeDocument/2006/relationships/image" Target="../media/image4.png"/><Relationship Id="rId1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hyperlink" Target="https://huggingface.co/spaces/vrodriguezf/deepvats" TargetMode="External"/><Relationship Id="rId12" Type="http://schemas.openxmlformats.org/officeDocument/2006/relationships/hyperlink" Target="https://rdcu.be/epgGP" TargetMode="External"/><Relationship Id="rId17" Type="http://schemas.openxmlformats.org/officeDocument/2006/relationships/hyperlink" Target="https://github.com/misantamaria/thesis/" TargetMode="External"/><Relationship Id="rId2" Type="http://schemas.openxmlformats.org/officeDocument/2006/relationships/image" Target="../media/image1.png"/><Relationship Id="rId16" Type="http://schemas.openxmlformats.org/officeDocument/2006/relationships/hyperlink" Target="https://github.com/misantamaria/thesis/raw/refs/heads/main/slides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hyperlink" Target="https://doi.org/10.1007/s11227-024-06097-7" TargetMode="External"/><Relationship Id="rId5" Type="http://schemas.openxmlformats.org/officeDocument/2006/relationships/hyperlink" Target="https://github.com/vrodriguezf/deepvats/tree/develop-macu-feature-MPlots" TargetMode="External"/><Relationship Id="rId15" Type="http://schemas.openxmlformats.org/officeDocument/2006/relationships/image" Target="../media/image6.png"/><Relationship Id="rId10" Type="http://schemas.openxmlformats.org/officeDocument/2006/relationships/hyperlink" Target="https://rdcu.be/epgHN" TargetMode="External"/><Relationship Id="rId4" Type="http://schemas.openxmlformats.org/officeDocument/2006/relationships/hyperlink" Target="https://github.com/vrodriguezf/deepvats" TargetMode="External"/><Relationship Id="rId9" Type="http://schemas.openxmlformats.org/officeDocument/2006/relationships/hyperlink" Target="https://doi.org/10.1007/s11227-022-05040-y" TargetMode="External"/><Relationship Id="rId1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7E691D0-498A-7999-0CF3-F31595345060}"/>
              </a:ext>
            </a:extLst>
          </p:cNvPr>
          <p:cNvSpPr/>
          <p:nvPr/>
        </p:nvSpPr>
        <p:spPr>
          <a:xfrm>
            <a:off x="3104151" y="1238252"/>
            <a:ext cx="8792541" cy="5619748"/>
          </a:xfrm>
          <a:prstGeom prst="rect">
            <a:avLst/>
          </a:prstGeom>
          <a:solidFill>
            <a:srgbClr val="E2CEE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AA32A03-BF77-0F1A-017B-2803C8372091}"/>
              </a:ext>
            </a:extLst>
          </p:cNvPr>
          <p:cNvSpPr/>
          <p:nvPr/>
        </p:nvSpPr>
        <p:spPr>
          <a:xfrm>
            <a:off x="2902856" y="107407"/>
            <a:ext cx="9289144" cy="614678"/>
          </a:xfrm>
          <a:prstGeom prst="rect">
            <a:avLst/>
          </a:prstGeom>
          <a:solidFill>
            <a:srgbClr val="E2CE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0EE6-7B76-92EC-0EAC-56B74285D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2100" y="107406"/>
            <a:ext cx="4152391" cy="614679"/>
          </a:xfrm>
        </p:spPr>
        <p:txBody>
          <a:bodyPr>
            <a:normAutofit fontScale="92500" lnSpcReduction="10000"/>
          </a:bodyPr>
          <a:lstStyle/>
          <a:p>
            <a:pPr marL="0" indent="0" algn="r">
              <a:buNone/>
            </a:pPr>
            <a:r>
              <a:rPr lang="es-ES" b="1" dirty="0">
                <a:latin typeface="+mj-lt"/>
                <a:ea typeface="Dotum" panose="020B0503020000020004" pitchFamily="34" charset="-127"/>
                <a:cs typeface="Aparajita" panose="020B0502040204020203" pitchFamily="18" charset="0"/>
              </a:rPr>
              <a:t>María Inmaculada Santamaría Valenzuela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AF057E-8C3E-9F62-7D0B-6E669F54C50F}"/>
              </a:ext>
            </a:extLst>
          </p:cNvPr>
          <p:cNvSpPr/>
          <p:nvPr/>
        </p:nvSpPr>
        <p:spPr>
          <a:xfrm>
            <a:off x="0" y="0"/>
            <a:ext cx="2902857" cy="6858000"/>
          </a:xfrm>
          <a:prstGeom prst="rect">
            <a:avLst/>
          </a:prstGeom>
          <a:solidFill>
            <a:schemeClr val="accent2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0" name="Picture 2" descr="María Inmaculada Santamaría Valenzuela – Applied ...">
            <a:extLst>
              <a:ext uri="{FF2B5EF4-FFF2-40B4-BE49-F238E27FC236}">
                <a16:creationId xmlns:a16="http://schemas.microsoft.com/office/drawing/2014/main" id="{2AF66A06-9D6F-8791-18A5-9111C274A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99" y="296091"/>
            <a:ext cx="2166257" cy="216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205DE4-EEEE-876D-3840-F8F270669C38}"/>
              </a:ext>
            </a:extLst>
          </p:cNvPr>
          <p:cNvCxnSpPr/>
          <p:nvPr/>
        </p:nvCxnSpPr>
        <p:spPr>
          <a:xfrm>
            <a:off x="2902857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1E472A-E682-C847-825B-246EA1721998}"/>
              </a:ext>
            </a:extLst>
          </p:cNvPr>
          <p:cNvCxnSpPr>
            <a:cxnSpLocks/>
          </p:cNvCxnSpPr>
          <p:nvPr/>
        </p:nvCxnSpPr>
        <p:spPr>
          <a:xfrm>
            <a:off x="8026400" y="829491"/>
            <a:ext cx="416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53F58E5-4732-813F-0C76-D39EB74B4C9B}"/>
              </a:ext>
            </a:extLst>
          </p:cNvPr>
          <p:cNvSpPr/>
          <p:nvPr/>
        </p:nvSpPr>
        <p:spPr>
          <a:xfrm>
            <a:off x="3414029" y="5902151"/>
            <a:ext cx="8266793" cy="797036"/>
          </a:xfrm>
          <a:prstGeom prst="rect">
            <a:avLst/>
          </a:prstGeom>
          <a:solidFill>
            <a:schemeClr val="accent2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Enlaces a publicaciones en revista no asociadas a la tesis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6442F0-F18C-6AD9-69C7-F98EDABE5191}"/>
              </a:ext>
            </a:extLst>
          </p:cNvPr>
          <p:cNvSpPr/>
          <p:nvPr/>
        </p:nvSpPr>
        <p:spPr>
          <a:xfrm>
            <a:off x="3414029" y="4870697"/>
            <a:ext cx="8266793" cy="574924"/>
          </a:xfrm>
          <a:prstGeom prst="rect">
            <a:avLst/>
          </a:prstGeom>
          <a:solidFill>
            <a:schemeClr val="accent2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Enlaces a las publicaciones en revista asociadas a la tesis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2E9CF29-AA86-32DD-D38F-686E7D9C0CCB}"/>
              </a:ext>
            </a:extLst>
          </p:cNvPr>
          <p:cNvGrpSpPr/>
          <p:nvPr/>
        </p:nvGrpSpPr>
        <p:grpSpPr>
          <a:xfrm>
            <a:off x="3414029" y="2939334"/>
            <a:ext cx="8266793" cy="1464713"/>
            <a:chOff x="3414030" y="2266778"/>
            <a:chExt cx="8266793" cy="146471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574C9E-867F-33A8-2B06-8FBBB833A59F}"/>
                </a:ext>
              </a:extLst>
            </p:cNvPr>
            <p:cNvSpPr/>
            <p:nvPr/>
          </p:nvSpPr>
          <p:spPr>
            <a:xfrm>
              <a:off x="3414030" y="2266778"/>
              <a:ext cx="8266793" cy="1464713"/>
            </a:xfrm>
            <a:prstGeom prst="rect">
              <a:avLst/>
            </a:prstGeom>
            <a:solidFill>
              <a:schemeClr val="accent2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Otros enlaces relacionados con la tesis</a:t>
              </a: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endParaRPr lang="es-ES" dirty="0"/>
            </a:p>
          </p:txBody>
        </p:sp>
        <p:pic>
          <p:nvPicPr>
            <p:cNvPr id="28" name="Picture 4" descr="GitHub Logomark">
              <a:extLst>
                <a:ext uri="{FF2B5EF4-FFF2-40B4-BE49-F238E27FC236}">
                  <a16:creationId xmlns:a16="http://schemas.microsoft.com/office/drawing/2014/main" id="{0DBFAC5D-540E-1914-1BB3-CEE0DB11F2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928" y="2304871"/>
              <a:ext cx="314953" cy="314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DC1FF87C-893A-3CCA-01FA-25DDAD4C5A58}"/>
                </a:ext>
              </a:extLst>
            </p:cNvPr>
            <p:cNvSpPr txBox="1">
              <a:spLocks/>
            </p:cNvSpPr>
            <p:nvPr/>
          </p:nvSpPr>
          <p:spPr>
            <a:xfrm>
              <a:off x="3861881" y="2322644"/>
              <a:ext cx="7682418" cy="2971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sz="1400" b="1" dirty="0" err="1"/>
                <a:t>DeepVATS</a:t>
              </a:r>
              <a:r>
                <a:rPr lang="es-ES" sz="1400" b="1" dirty="0"/>
                <a:t> - </a:t>
              </a:r>
              <a:r>
                <a:rPr lang="es-ES" sz="1400" dirty="0"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https://github.com/vrodriguezf/deepvats</a:t>
              </a:r>
              <a:r>
                <a:rPr lang="es-ES" sz="1400" dirty="0"/>
                <a:t> </a:t>
              </a:r>
            </a:p>
          </p:txBody>
        </p:sp>
        <p:pic>
          <p:nvPicPr>
            <p:cNvPr id="30" name="Picture 4" descr="GitHub Logomark">
              <a:extLst>
                <a:ext uri="{FF2B5EF4-FFF2-40B4-BE49-F238E27FC236}">
                  <a16:creationId xmlns:a16="http://schemas.microsoft.com/office/drawing/2014/main" id="{D4F3A2C0-33CE-6B6A-1F6A-C54CB06D8C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928" y="2651400"/>
              <a:ext cx="314953" cy="314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DAC14F8E-EA2E-E4B4-BB2E-33C6A88D3A17}"/>
                </a:ext>
              </a:extLst>
            </p:cNvPr>
            <p:cNvSpPr txBox="1">
              <a:spLocks/>
            </p:cNvSpPr>
            <p:nvPr/>
          </p:nvSpPr>
          <p:spPr>
            <a:xfrm>
              <a:off x="3861881" y="2669173"/>
              <a:ext cx="7682418" cy="2971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sz="1400" b="1" dirty="0" err="1"/>
                <a:t>DeepVATS</a:t>
              </a:r>
              <a:r>
                <a:rPr lang="es-ES" sz="1400" b="1" dirty="0"/>
                <a:t> - </a:t>
              </a:r>
              <a:r>
                <a:rPr lang="es-ES" sz="1400" b="1" dirty="0" err="1"/>
                <a:t>MPlot</a:t>
              </a:r>
              <a:r>
                <a:rPr lang="es-ES" sz="1400" b="1" dirty="0"/>
                <a:t> - </a:t>
              </a:r>
              <a:r>
                <a:rPr lang="es-ES" sz="1400" dirty="0"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https://github.com/vrodriguezf/deepvats</a:t>
              </a:r>
              <a:r>
                <a:rPr lang="es-ES" sz="1400" dirty="0"/>
                <a:t> </a:t>
              </a:r>
            </a:p>
          </p:txBody>
        </p:sp>
        <p:pic>
          <p:nvPicPr>
            <p:cNvPr id="32" name="Picture 4" descr="GitHub Logomark">
              <a:extLst>
                <a:ext uri="{FF2B5EF4-FFF2-40B4-BE49-F238E27FC236}">
                  <a16:creationId xmlns:a16="http://schemas.microsoft.com/office/drawing/2014/main" id="{FDB9A9E5-BBB5-1A3C-0E6B-4CBC24FFDA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928" y="2948580"/>
              <a:ext cx="314953" cy="314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F9BAF3AF-DE88-A8C2-D2D6-935B595BD73D}"/>
                </a:ext>
              </a:extLst>
            </p:cNvPr>
            <p:cNvSpPr txBox="1">
              <a:spLocks/>
            </p:cNvSpPr>
            <p:nvPr/>
          </p:nvSpPr>
          <p:spPr>
            <a:xfrm>
              <a:off x="3861881" y="2966353"/>
              <a:ext cx="7682418" cy="2971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sz="1400" b="1" dirty="0" err="1"/>
                <a:t>DeepVATS</a:t>
              </a:r>
              <a:r>
                <a:rPr lang="es-ES" sz="1400" b="1" dirty="0"/>
                <a:t> - MOMENT</a:t>
              </a:r>
              <a:r>
                <a:rPr lang="es-ES" sz="1400" dirty="0"/>
                <a:t> </a:t>
              </a:r>
              <a:r>
                <a:rPr lang="es-ES" sz="1400" dirty="0"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https://github.com/vrodriguezf/deepvats/tree/develop-macu-feature-MPlots</a:t>
              </a:r>
              <a:r>
                <a:rPr lang="es-ES" sz="1400" dirty="0"/>
                <a:t> </a:t>
              </a:r>
            </a:p>
          </p:txBody>
        </p:sp>
        <p:pic>
          <p:nvPicPr>
            <p:cNvPr id="2054" name="Picture 6" descr="Brand assets - Hugging Face">
              <a:extLst>
                <a:ext uri="{FF2B5EF4-FFF2-40B4-BE49-F238E27FC236}">
                  <a16:creationId xmlns:a16="http://schemas.microsoft.com/office/drawing/2014/main" id="{77F09554-DC95-7255-C406-4688F5430F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926" y="3318416"/>
              <a:ext cx="314953" cy="291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362D9635-8C4A-C3CD-C04E-1652EB62659A}"/>
                </a:ext>
              </a:extLst>
            </p:cNvPr>
            <p:cNvSpPr txBox="1">
              <a:spLocks/>
            </p:cNvSpPr>
            <p:nvPr/>
          </p:nvSpPr>
          <p:spPr>
            <a:xfrm>
              <a:off x="3831400" y="3285722"/>
              <a:ext cx="7682418" cy="2971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sz="1400" b="1" dirty="0" err="1"/>
                <a:t>DeepVATS</a:t>
              </a:r>
              <a:r>
                <a:rPr lang="es-ES" sz="1400" b="1" dirty="0"/>
                <a:t> – </a:t>
              </a:r>
              <a:r>
                <a:rPr lang="es-ES" sz="1400" b="1" dirty="0" err="1"/>
                <a:t>Shiny</a:t>
              </a:r>
              <a:r>
                <a:rPr lang="es-ES" sz="1400" b="1" dirty="0"/>
                <a:t> – Prueba - </a:t>
              </a:r>
              <a:r>
                <a:rPr lang="es-ES" sz="1400" dirty="0"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https://huggingface.co/spaces/vrodriguezf/deepvats</a:t>
              </a:r>
              <a:r>
                <a:rPr lang="es-ES" sz="1400" dirty="0"/>
                <a:t> </a:t>
              </a:r>
            </a:p>
          </p:txBody>
        </p:sp>
      </p:grp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A3B4E31-82A7-15E9-4CEC-FA49EB3EEDCB}"/>
              </a:ext>
            </a:extLst>
          </p:cNvPr>
          <p:cNvSpPr txBox="1">
            <a:spLocks/>
          </p:cNvSpPr>
          <p:nvPr/>
        </p:nvSpPr>
        <p:spPr>
          <a:xfrm>
            <a:off x="3414028" y="4848567"/>
            <a:ext cx="7682418" cy="297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b="1" dirty="0"/>
              <a:t>Cognitive </a:t>
            </a:r>
            <a:r>
              <a:rPr lang="es-ES" sz="1400" b="1" dirty="0" err="1"/>
              <a:t>Computation</a:t>
            </a:r>
            <a:r>
              <a:rPr lang="es-ES" sz="1400" b="1" dirty="0"/>
              <a:t> – MPLOT - </a:t>
            </a:r>
            <a:r>
              <a:rPr lang="es-ES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https://doi.org/10.1007/s12559-024-10394-x</a:t>
            </a:r>
            <a:r>
              <a:rPr lang="es-ES" dirty="0"/>
              <a:t> </a:t>
            </a:r>
            <a:endParaRPr lang="es-ES" sz="1400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3F57619-0EA9-AA75-3F1E-E5EC56FA9097}"/>
              </a:ext>
            </a:extLst>
          </p:cNvPr>
          <p:cNvSpPr txBox="1">
            <a:spLocks/>
          </p:cNvSpPr>
          <p:nvPr/>
        </p:nvSpPr>
        <p:spPr>
          <a:xfrm>
            <a:off x="3414028" y="5148441"/>
            <a:ext cx="7682418" cy="297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b="1" dirty="0"/>
              <a:t>IJIMAI – MOMENT -</a:t>
            </a:r>
            <a:r>
              <a:rPr lang="es-ES" sz="1400" dirty="0"/>
              <a:t> Por aparecer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15A60793-C378-A761-C0B0-87CE11F0C229}"/>
              </a:ext>
            </a:extLst>
          </p:cNvPr>
          <p:cNvSpPr txBox="1">
            <a:spLocks/>
          </p:cNvSpPr>
          <p:nvPr/>
        </p:nvSpPr>
        <p:spPr>
          <a:xfrm>
            <a:off x="3414031" y="5970133"/>
            <a:ext cx="7682418" cy="297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300" b="1" dirty="0" err="1"/>
              <a:t>JoSC</a:t>
            </a:r>
            <a:r>
              <a:rPr lang="es-ES" sz="1300" b="1" dirty="0"/>
              <a:t> – EPSILOD - </a:t>
            </a:r>
            <a:r>
              <a:rPr lang="es-ES" sz="13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https://doi.org/10.1007/s11227-022-05040-y</a:t>
            </a:r>
            <a:r>
              <a:rPr lang="es-ES" sz="1300" dirty="0"/>
              <a:t>  (</a:t>
            </a:r>
            <a:r>
              <a:rPr lang="es-ES" sz="1300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https://rdcu.be/epgHN</a:t>
            </a:r>
            <a:r>
              <a:rPr lang="es-ES" sz="1300" dirty="0"/>
              <a:t>) 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8F9818C0-FC7F-7171-EC77-9409E01068FF}"/>
              </a:ext>
            </a:extLst>
          </p:cNvPr>
          <p:cNvSpPr txBox="1">
            <a:spLocks/>
          </p:cNvSpPr>
          <p:nvPr/>
        </p:nvSpPr>
        <p:spPr>
          <a:xfrm>
            <a:off x="3414030" y="6334660"/>
            <a:ext cx="8002113" cy="297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300" b="1" dirty="0" err="1"/>
              <a:t>JoSC</a:t>
            </a:r>
            <a:r>
              <a:rPr lang="es-ES" sz="1300" b="1" dirty="0"/>
              <a:t> – Matrices triangulares - </a:t>
            </a:r>
            <a:r>
              <a:rPr lang="es-ES" sz="1300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https://doi.org/10.1007/s11227-024-06097-7</a:t>
            </a:r>
            <a:r>
              <a:rPr lang="es-ES" sz="1300" dirty="0"/>
              <a:t> (</a:t>
            </a:r>
            <a:r>
              <a:rPr lang="es-ES" sz="1300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https://rdcu.be/epgGP</a:t>
            </a:r>
            <a:r>
              <a:rPr lang="es-ES" sz="1300" b="1" dirty="0"/>
              <a:t>)</a:t>
            </a:r>
            <a:endParaRPr lang="es-ES" sz="13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3D5F7B-214C-FB4A-E6D4-96F746924630}"/>
              </a:ext>
            </a:extLst>
          </p:cNvPr>
          <p:cNvSpPr/>
          <p:nvPr/>
        </p:nvSpPr>
        <p:spPr>
          <a:xfrm>
            <a:off x="152401" y="2758439"/>
            <a:ext cx="2583452" cy="4099561"/>
          </a:xfrm>
          <a:prstGeom prst="rect">
            <a:avLst/>
          </a:prstGeom>
          <a:solidFill>
            <a:srgbClr val="E2CEE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01BE9F1-B9A5-CB40-671E-337E0F319CEB}"/>
              </a:ext>
            </a:extLst>
          </p:cNvPr>
          <p:cNvGrpSpPr/>
          <p:nvPr/>
        </p:nvGrpSpPr>
        <p:grpSpPr>
          <a:xfrm>
            <a:off x="566283" y="2939334"/>
            <a:ext cx="2200050" cy="1873415"/>
            <a:chOff x="334506" y="2530632"/>
            <a:chExt cx="2200050" cy="1873415"/>
          </a:xfrm>
        </p:grpSpPr>
        <p:pic>
          <p:nvPicPr>
            <p:cNvPr id="40" name="Picture 4" descr="GitHub Logomark">
              <a:extLst>
                <a:ext uri="{FF2B5EF4-FFF2-40B4-BE49-F238E27FC236}">
                  <a16:creationId xmlns:a16="http://schemas.microsoft.com/office/drawing/2014/main" id="{96A59221-217E-B2B8-CB7A-4D96FDAAD6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299" y="2530632"/>
              <a:ext cx="314953" cy="314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Content Placeholder 2">
              <a:extLst>
                <a:ext uri="{FF2B5EF4-FFF2-40B4-BE49-F238E27FC236}">
                  <a16:creationId xmlns:a16="http://schemas.microsoft.com/office/drawing/2014/main" id="{C3F2A1BD-B9F7-7C4D-0973-37A062AD3375}"/>
                </a:ext>
              </a:extLst>
            </p:cNvPr>
            <p:cNvSpPr txBox="1">
              <a:spLocks/>
            </p:cNvSpPr>
            <p:nvPr/>
          </p:nvSpPr>
          <p:spPr>
            <a:xfrm>
              <a:off x="683252" y="2548405"/>
              <a:ext cx="1851304" cy="2971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 err="1"/>
                <a:t>misantamaria</a:t>
              </a:r>
              <a:endParaRPr lang="es-ES" sz="1400" dirty="0"/>
            </a:p>
          </p:txBody>
        </p:sp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14BBAA76-FBBD-AECC-082B-0DF8F9FE194B}"/>
                </a:ext>
              </a:extLst>
            </p:cNvPr>
            <p:cNvSpPr txBox="1">
              <a:spLocks/>
            </p:cNvSpPr>
            <p:nvPr/>
          </p:nvSpPr>
          <p:spPr>
            <a:xfrm>
              <a:off x="683252" y="2915051"/>
              <a:ext cx="1851304" cy="2971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 err="1"/>
                <a:t>misantamaria</a:t>
              </a:r>
              <a:endParaRPr lang="es-ES" sz="1400" dirty="0"/>
            </a:p>
          </p:txBody>
        </p:sp>
        <p:pic>
          <p:nvPicPr>
            <p:cNvPr id="43" name="Picture 6" descr="Brand assets - Hugging Face">
              <a:extLst>
                <a:ext uri="{FF2B5EF4-FFF2-40B4-BE49-F238E27FC236}">
                  <a16:creationId xmlns:a16="http://schemas.microsoft.com/office/drawing/2014/main" id="{88846DED-E219-DFBA-0AD2-9983B24CE0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605" y="2913869"/>
              <a:ext cx="314953" cy="291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98CA59E0-6EEF-78A6-912D-E694914CC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34506" y="3399462"/>
              <a:ext cx="379150" cy="379150"/>
            </a:xfrm>
            <a:prstGeom prst="rect">
              <a:avLst/>
            </a:prstGeom>
          </p:spPr>
        </p:pic>
        <p:sp>
          <p:nvSpPr>
            <p:cNvPr id="46" name="Content Placeholder 2">
              <a:extLst>
                <a:ext uri="{FF2B5EF4-FFF2-40B4-BE49-F238E27FC236}">
                  <a16:creationId xmlns:a16="http://schemas.microsoft.com/office/drawing/2014/main" id="{288ED14F-2A8C-AA9A-46A9-B1FA39D7B373}"/>
                </a:ext>
              </a:extLst>
            </p:cNvPr>
            <p:cNvSpPr txBox="1">
              <a:spLocks/>
            </p:cNvSpPr>
            <p:nvPr/>
          </p:nvSpPr>
          <p:spPr>
            <a:xfrm>
              <a:off x="683252" y="3314321"/>
              <a:ext cx="1851304" cy="2971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sz="1300" dirty="0"/>
                <a:t>Inmaculada Santamaria-Valenzuela</a:t>
              </a:r>
            </a:p>
          </p:txBody>
        </p:sp>
        <p:sp>
          <p:nvSpPr>
            <p:cNvPr id="47" name="Content Placeholder 2">
              <a:extLst>
                <a:ext uri="{FF2B5EF4-FFF2-40B4-BE49-F238E27FC236}">
                  <a16:creationId xmlns:a16="http://schemas.microsoft.com/office/drawing/2014/main" id="{3C0BFD95-5159-B91D-274E-57776F54F496}"/>
                </a:ext>
              </a:extLst>
            </p:cNvPr>
            <p:cNvSpPr txBox="1">
              <a:spLocks/>
            </p:cNvSpPr>
            <p:nvPr/>
          </p:nvSpPr>
          <p:spPr>
            <a:xfrm>
              <a:off x="678183" y="3937863"/>
              <a:ext cx="1851304" cy="2971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sz="1300" dirty="0"/>
                <a:t>Inmaculada Santamaria Valenzuela</a:t>
              </a:r>
            </a:p>
          </p:txBody>
        </p:sp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93820437-8CFD-CFA4-2CB0-25A4399F0C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506" y="4024897"/>
              <a:ext cx="379150" cy="379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F5F6525-8C73-7EEB-8590-05054918C913}"/>
              </a:ext>
            </a:extLst>
          </p:cNvPr>
          <p:cNvGrpSpPr/>
          <p:nvPr/>
        </p:nvGrpSpPr>
        <p:grpSpPr>
          <a:xfrm>
            <a:off x="3414029" y="1754585"/>
            <a:ext cx="8266793" cy="740229"/>
            <a:chOff x="3414031" y="1282700"/>
            <a:chExt cx="8266793" cy="74022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9CD1C72-1AB6-8FFD-DF61-B449762D7339}"/>
                </a:ext>
              </a:extLst>
            </p:cNvPr>
            <p:cNvSpPr/>
            <p:nvPr/>
          </p:nvSpPr>
          <p:spPr>
            <a:xfrm>
              <a:off x="3414031" y="1282700"/>
              <a:ext cx="8266793" cy="740229"/>
            </a:xfrm>
            <a:prstGeom prst="rect">
              <a:avLst/>
            </a:prstGeom>
            <a:solidFill>
              <a:schemeClr val="accent2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Enlaces de apoyo para la presentación</a:t>
              </a: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2CA40008-7846-1E75-B274-7BF0418A8984}"/>
                </a:ext>
              </a:extLst>
            </p:cNvPr>
            <p:cNvSpPr txBox="1">
              <a:spLocks/>
            </p:cNvSpPr>
            <p:nvPr/>
          </p:nvSpPr>
          <p:spPr>
            <a:xfrm>
              <a:off x="3861882" y="1379220"/>
              <a:ext cx="7682418" cy="2971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sz="1400" b="1" dirty="0"/>
                <a:t>Diapositivas - </a:t>
              </a:r>
              <a:r>
                <a:rPr lang="es-ES" sz="1400" dirty="0">
                  <a:hlinkClick r:id="rId1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https://github.com/misantamaria/thesis/raw/refs/heads/main/slides.pptx</a:t>
              </a:r>
              <a:endParaRPr lang="es-ES" sz="1400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5F7C735-30C5-1FE2-8886-A235CCCB5CE3}"/>
                </a:ext>
              </a:extLst>
            </p:cNvPr>
            <p:cNvGrpSpPr/>
            <p:nvPr/>
          </p:nvGrpSpPr>
          <p:grpSpPr>
            <a:xfrm>
              <a:off x="3546929" y="1685846"/>
              <a:ext cx="7997371" cy="314954"/>
              <a:chOff x="3546929" y="1361446"/>
              <a:chExt cx="7997371" cy="314954"/>
            </a:xfrm>
          </p:grpSpPr>
          <p:pic>
            <p:nvPicPr>
              <p:cNvPr id="22" name="Picture 4" descr="GitHub Logomark">
                <a:extLst>
                  <a:ext uri="{FF2B5EF4-FFF2-40B4-BE49-F238E27FC236}">
                    <a16:creationId xmlns:a16="http://schemas.microsoft.com/office/drawing/2014/main" id="{4D5A72EC-C27B-DA9B-BC9D-424B2F381A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6929" y="1361446"/>
                <a:ext cx="314953" cy="3149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11711D97-36BF-CED8-C7C7-8E9E1F1BEF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61882" y="1379220"/>
                <a:ext cx="7682418" cy="2971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s-ES" sz="1400" b="1" dirty="0"/>
                  <a:t>Material completo - </a:t>
                </a:r>
                <a:r>
                  <a:rPr lang="es-ES" sz="1400" dirty="0">
                    <a:hlinkClick r:id="rId17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https://github.com/misantamaria/thesis/</a:t>
                </a:r>
                <a:r>
                  <a:rPr lang="es-ES" sz="1400" dirty="0"/>
                  <a:t> </a:t>
                </a:r>
              </a:p>
            </p:txBody>
          </p:sp>
        </p:grpSp>
        <p:pic>
          <p:nvPicPr>
            <p:cNvPr id="25" name="Picture 24" descr="A logo with a letter on it&#10;&#10;AI-generated content may be incorrect.">
              <a:extLst>
                <a:ext uri="{FF2B5EF4-FFF2-40B4-BE49-F238E27FC236}">
                  <a16:creationId xmlns:a16="http://schemas.microsoft.com/office/drawing/2014/main" id="{F7FCCAF7-95B8-2ED9-F1F4-58DEE291B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7408" y="1416688"/>
              <a:ext cx="253993" cy="2222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024144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201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Bierstadt</vt:lpstr>
      <vt:lpstr>GestaltVTI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INMACULADA SANTAMARIA VALENZUELA</dc:creator>
  <cp:lastModifiedBy>MARIA INMACULADA SANTAMARIA VALENZUELA</cp:lastModifiedBy>
  <cp:revision>1</cp:revision>
  <dcterms:created xsi:type="dcterms:W3CDTF">2025-06-03T13:33:58Z</dcterms:created>
  <dcterms:modified xsi:type="dcterms:W3CDTF">2025-06-03T14:52:50Z</dcterms:modified>
</cp:coreProperties>
</file>