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16"/>
  </p:notesMasterIdLst>
  <p:sldIdLst>
    <p:sldId id="335" r:id="rId5"/>
    <p:sldId id="351" r:id="rId6"/>
    <p:sldId id="343" r:id="rId7"/>
    <p:sldId id="347" r:id="rId8"/>
    <p:sldId id="342" r:id="rId9"/>
    <p:sldId id="344" r:id="rId10"/>
    <p:sldId id="348" r:id="rId11"/>
    <p:sldId id="356" r:id="rId12"/>
    <p:sldId id="321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61938-0150-4BDD-9416-941714DBB6EC}" v="5" dt="2024-03-22T13:23:17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9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A4B708A-874B-4F75-A235-6908EB43FA8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703220"/>
          </a:xfrm>
        </p:spPr>
        <p:txBody>
          <a:bodyPr/>
          <a:lstStyle/>
          <a:p>
            <a:r>
              <a:rPr lang="en-US" sz="4400" dirty="0"/>
              <a:t>EMPLOYEE ABSENTEESIM </a:t>
            </a:r>
            <a:br>
              <a:rPr lang="en-US" sz="4400" dirty="0"/>
            </a:br>
            <a:r>
              <a:rPr lang="en-US" sz="3200" dirty="0"/>
              <a:t>DATA ANALYSIS</a:t>
            </a:r>
            <a:br>
              <a:rPr lang="en-US" sz="3200" dirty="0"/>
            </a:br>
            <a:r>
              <a:rPr lang="en-US" sz="1600" dirty="0">
                <a:solidFill>
                  <a:schemeClr val="bg1"/>
                </a:solidFill>
              </a:rPr>
              <a:t>ML-2 MINI PROJECT (Clustering)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Presented by </a:t>
            </a:r>
            <a:r>
              <a:rPr lang="en-US" sz="2000" dirty="0">
                <a:solidFill>
                  <a:schemeClr val="bg1"/>
                </a:solidFill>
              </a:rPr>
              <a:t>NICHITA PAL</a:t>
            </a:r>
          </a:p>
          <a:p>
            <a:r>
              <a:rPr lang="en-US" sz="1600" dirty="0">
                <a:solidFill>
                  <a:schemeClr val="bg1"/>
                </a:solidFill>
              </a:rPr>
              <a:t>Mentored by </a:t>
            </a:r>
            <a:r>
              <a:rPr lang="en-US" sz="1800" dirty="0">
                <a:solidFill>
                  <a:schemeClr val="bg1"/>
                </a:solidFill>
              </a:rPr>
              <a:t>KOMILLA BHATIA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05D602-93F1-FBE4-BB6B-16B24991A665}"/>
              </a:ext>
            </a:extLst>
          </p:cNvPr>
          <p:cNvSpPr txBox="1"/>
          <p:nvPr/>
        </p:nvSpPr>
        <p:spPr>
          <a:xfrm>
            <a:off x="11739418" y="240145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9BF9-BE3A-8444-BD4C-97AF8ABB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64B-4754-7F4E-ADCF-6AF2664992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People with higher BMI tend to be absent for longer durations.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People are mainly targeting medical consultation, physiotherapy, dental consultation as their reasons to be absent.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Social smokers are also noticed to be absent for long durations.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bg1"/>
                </a:solidFill>
              </a:rPr>
              <a:t>Aged people are also among those who are </a:t>
            </a:r>
            <a:r>
              <a:rPr lang="en-US" dirty="0"/>
              <a:t>more often away from work.</a:t>
            </a:r>
            <a:endParaRPr lang="en-US" sz="18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b="1" dirty="0"/>
          </a:p>
          <a:p>
            <a:pPr marL="0" indent="0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2D30E-08D1-F34C-AC54-52AB788603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company should restrict the timing of break in between working hours.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Ask for genuine reasons and proofs in case of emergency or medical consultation.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Conduct some fitness fun activity once a week to encourage fitness.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Provide work from home facility for those who live far away.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054C5-D38D-4250-8FB9-1381546143D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084E3-046E-659F-1804-7F0579A6FC2A}"/>
              </a:ext>
            </a:extLst>
          </p:cNvPr>
          <p:cNvSpPr txBox="1"/>
          <p:nvPr/>
        </p:nvSpPr>
        <p:spPr>
          <a:xfrm>
            <a:off x="8047182" y="1180346"/>
            <a:ext cx="3306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Business Decision</a:t>
            </a:r>
          </a:p>
        </p:txBody>
      </p:sp>
    </p:spTree>
    <p:extLst>
      <p:ext uri="{BB962C8B-B14F-4D97-AF65-F5344CB8AC3E}">
        <p14:creationId xmlns:p14="http://schemas.microsoft.com/office/powerpoint/2010/main" val="1696792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7C8-5CEC-7489-729D-1D60A132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0" y="2994123"/>
            <a:ext cx="7810500" cy="6452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32ACB-B71B-24CC-8F58-61D0D614ED3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324FA0-0DB4-3942-B6B8-27D09C4F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Helvetica Neue"/>
              </a:rPr>
              <a:t>PROBLEM STATEMENT  &amp; OBJECTIVE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endParaRPr lang="en-US" sz="2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09607A-1079-0440-B136-F827E83999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Employees are being absent during working hours and affecting the department's progress. 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Identifying reasons why employees are being absent.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1C65C-0714-4BCD-8550-1DD2C44FAD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Analyzing the main reason of absence of the employees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C0C76B0-568C-19D5-D906-1DFFDC807B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1" t="49434" r="24685" b="10264"/>
          <a:stretch/>
        </p:blipFill>
        <p:spPr>
          <a:xfrm>
            <a:off x="113018" y="2005060"/>
            <a:ext cx="6093818" cy="2504311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E6A2F30-5228-3700-B246-9C589ED61D8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1" t="34380" r="25455" b="25014"/>
          <a:stretch/>
        </p:blipFill>
        <p:spPr>
          <a:xfrm>
            <a:off x="6206836" y="2067930"/>
            <a:ext cx="5794742" cy="2441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A41A18C-7418-EB34-6F78-74EF4117598F}"/>
              </a:ext>
            </a:extLst>
          </p:cNvPr>
          <p:cNvSpPr txBox="1"/>
          <p:nvPr/>
        </p:nvSpPr>
        <p:spPr>
          <a:xfrm>
            <a:off x="322631" y="5027935"/>
            <a:ext cx="5674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 reason of most of the employees to be absent are non-ICD. i.e., medical consultation (23), physiotherapy (27), dental consultation (28).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829F8D-ED18-DF9A-FB93-B38A4C79874F}"/>
              </a:ext>
            </a:extLst>
          </p:cNvPr>
          <p:cNvSpPr txBox="1"/>
          <p:nvPr/>
        </p:nvSpPr>
        <p:spPr>
          <a:xfrm>
            <a:off x="6659418" y="5027935"/>
            <a:ext cx="461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Most absenteeism is reported in the season of Spring which is the month of March.</a:t>
            </a:r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4391A8-86CF-7246-9C31-CC6670044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8623300" cy="645284"/>
          </a:xfrm>
        </p:spPr>
        <p:txBody>
          <a:bodyPr/>
          <a:lstStyle/>
          <a:p>
            <a:r>
              <a:rPr lang="en-US" sz="2800" dirty="0"/>
              <a:t>Analyzing the educational qualification as well as the smoking and drinking habits of the employees.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835A-A332-4647-B267-D78B14BFA4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02C4370-C374-7730-FC72-A42A9DBF63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65" t="38922" r="24827" b="19517"/>
          <a:stretch/>
        </p:blipFill>
        <p:spPr>
          <a:xfrm>
            <a:off x="118736" y="2081860"/>
            <a:ext cx="4208325" cy="2499376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611A558-AA9C-AF2E-F4D0-38D426FA25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50" t="27953" r="24942" b="30486"/>
          <a:stretch/>
        </p:blipFill>
        <p:spPr>
          <a:xfrm>
            <a:off x="4405744" y="2081859"/>
            <a:ext cx="3934696" cy="2499375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0405517C-C3DC-FD18-C92D-D656931D75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4435" r="25058" b="34004"/>
          <a:stretch/>
        </p:blipFill>
        <p:spPr>
          <a:xfrm>
            <a:off x="8419123" y="2081860"/>
            <a:ext cx="3654142" cy="24993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FF2908-4D12-8F43-54E4-B3B9A9401A86}"/>
              </a:ext>
            </a:extLst>
          </p:cNvPr>
          <p:cNvSpPr txBox="1"/>
          <p:nvPr/>
        </p:nvSpPr>
        <p:spPr>
          <a:xfrm>
            <a:off x="609599" y="4836619"/>
            <a:ext cx="8811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Most absenteeism is reported by people with high school education.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More than 50% of the absentees drink alcohol.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More than 50% of the absentees are nonsmokers.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39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A330894-D0C4-D546-8FD0-57BDEB2A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276609" cy="645284"/>
          </a:xfrm>
        </p:spPr>
        <p:txBody>
          <a:bodyPr/>
          <a:lstStyle/>
          <a:p>
            <a:r>
              <a:rPr lang="en-US" sz="2800" dirty="0"/>
              <a:t>Analyzing the transportation expense, service time, Distance between residence and workplace and Age of the employees.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6E789-A9CA-435C-99DB-6EAF638305E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484A84-E9FD-4392-8F05-987D67B730BE}"/>
              </a:ext>
            </a:extLst>
          </p:cNvPr>
          <p:cNvSpPr txBox="1"/>
          <p:nvPr/>
        </p:nvSpPr>
        <p:spPr>
          <a:xfrm>
            <a:off x="3049621" y="3249198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Portrait of a team member</a:t>
            </a:r>
          </a:p>
        </p:txBody>
      </p:sp>
      <p:pic>
        <p:nvPicPr>
          <p:cNvPr id="41" name="Picture 40" descr="A screenshot of a computer&#10;&#10;Description automatically generated">
            <a:extLst>
              <a:ext uri="{FF2B5EF4-FFF2-40B4-BE49-F238E27FC236}">
                <a16:creationId xmlns:a16="http://schemas.microsoft.com/office/drawing/2014/main" id="{EC586565-E94C-E8FC-5743-9632564F01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2" t="24535" r="49475" b="9043"/>
          <a:stretch/>
        </p:blipFill>
        <p:spPr>
          <a:xfrm>
            <a:off x="517234" y="2076642"/>
            <a:ext cx="3685312" cy="4592259"/>
          </a:xfrm>
          <a:prstGeom prst="rect">
            <a:avLst/>
          </a:prstGeom>
        </p:spPr>
      </p:pic>
      <p:pic>
        <p:nvPicPr>
          <p:cNvPr id="44" name="Picture 43" descr="A screenshot of a computer&#10;&#10;Description automatically generated">
            <a:extLst>
              <a:ext uri="{FF2B5EF4-FFF2-40B4-BE49-F238E27FC236}">
                <a16:creationId xmlns:a16="http://schemas.microsoft.com/office/drawing/2014/main" id="{17E2BE56-9248-A131-CB76-A58B4B8DAF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1" t="25804" r="50015" b="5467"/>
          <a:stretch/>
        </p:blipFill>
        <p:spPr>
          <a:xfrm>
            <a:off x="7913374" y="2076641"/>
            <a:ext cx="3561654" cy="459225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703A2F5-B734-0F98-3FA5-79D420E52491}"/>
              </a:ext>
            </a:extLst>
          </p:cNvPr>
          <p:cNvSpPr txBox="1"/>
          <p:nvPr/>
        </p:nvSpPr>
        <p:spPr>
          <a:xfrm>
            <a:off x="4027055" y="2078244"/>
            <a:ext cx="27524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Transportation expense of most of the employees are between 150 &amp; 200.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431186-1EF3-1514-D2E4-18DBA45B33CD}"/>
              </a:ext>
            </a:extLst>
          </p:cNvPr>
          <p:cNvSpPr txBox="1"/>
          <p:nvPr/>
        </p:nvSpPr>
        <p:spPr>
          <a:xfrm>
            <a:off x="5837382" y="3326683"/>
            <a:ext cx="2503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Service time of most of the employees vary between 10 to 20 hours.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25A309-7D6F-1B3E-76DC-BEE70F95EC22}"/>
              </a:ext>
            </a:extLst>
          </p:cNvPr>
          <p:cNvSpPr txBox="1"/>
          <p:nvPr/>
        </p:nvSpPr>
        <p:spPr>
          <a:xfrm>
            <a:off x="4066429" y="4628459"/>
            <a:ext cx="254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Distance between residence and workplace is mainly 10, 25 and 50.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AAA3C3-CCEE-5D57-721E-426E67D7E3C5}"/>
              </a:ext>
            </a:extLst>
          </p:cNvPr>
          <p:cNvSpPr txBox="1"/>
          <p:nvPr/>
        </p:nvSpPr>
        <p:spPr>
          <a:xfrm>
            <a:off x="5837381" y="5951994"/>
            <a:ext cx="2503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bg1"/>
                </a:solidFill>
              </a:rPr>
              <a:t>Age of employees are mainly between 35 to 40.</a:t>
            </a:r>
          </a:p>
        </p:txBody>
      </p:sp>
    </p:spTree>
    <p:extLst>
      <p:ext uri="{BB962C8B-B14F-4D97-AF65-F5344CB8AC3E}">
        <p14:creationId xmlns:p14="http://schemas.microsoft.com/office/powerpoint/2010/main" val="328589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8C4B2-02EF-4CCF-8822-E0B9DF4345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3AD9F89-B0A1-3FFB-6844-BA3840ABC5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28" t="38797" r="42963" b="11620"/>
          <a:stretch/>
        </p:blipFill>
        <p:spPr>
          <a:xfrm>
            <a:off x="8347158" y="2031999"/>
            <a:ext cx="3748437" cy="2847975"/>
          </a:xfrm>
          <a:prstGeom prst="rect">
            <a:avLst/>
          </a:prstGeom>
        </p:spPr>
      </p:pic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A6864955-F8C3-4873-EC8A-9A78C6A56D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5" t="48889" r="15833" b="17441"/>
          <a:stretch/>
        </p:blipFill>
        <p:spPr>
          <a:xfrm>
            <a:off x="96404" y="2031999"/>
            <a:ext cx="8202781" cy="28479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FFB1352-32A5-5EE8-097F-EE3FBF4EAFAF}"/>
              </a:ext>
            </a:extLst>
          </p:cNvPr>
          <p:cNvSpPr txBox="1"/>
          <p:nvPr/>
        </p:nvSpPr>
        <p:spPr>
          <a:xfrm>
            <a:off x="2170546" y="544945"/>
            <a:ext cx="918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Analyzing the reason for absence with respect to the time of absenteeism along with the distribution of it.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E6F05-3705-B0CA-CBCF-BFC6E7E1C91D}"/>
              </a:ext>
            </a:extLst>
          </p:cNvPr>
          <p:cNvSpPr txBox="1"/>
          <p:nvPr/>
        </p:nvSpPr>
        <p:spPr>
          <a:xfrm>
            <a:off x="96404" y="5074367"/>
            <a:ext cx="6289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Helvetica Neue"/>
              </a:rPr>
              <a:t>Most people are absent for less than 20 hours.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98884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91B00-2D81-3048-8AFF-1F5A3E8AA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579" y="823577"/>
            <a:ext cx="7810500" cy="645284"/>
          </a:xfrm>
        </p:spPr>
        <p:txBody>
          <a:bodyPr/>
          <a:lstStyle/>
          <a:p>
            <a:r>
              <a:rPr lang="en-US" sz="2800" dirty="0"/>
              <a:t>Analyzing the Age with respect to the service time and body mass index of the employees.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9A274E-39AC-4802-84BB-E5ABF0747E7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1" name="Picture 30" descr="A screen shot of a computer&#10;&#10;Description automatically generated">
            <a:extLst>
              <a:ext uri="{FF2B5EF4-FFF2-40B4-BE49-F238E27FC236}">
                <a16:creationId xmlns:a16="http://schemas.microsoft.com/office/drawing/2014/main" id="{E14ED3A1-3B9D-8FC4-26A4-BF4CFC9CC6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6" t="25791" r="43329" b="24726"/>
          <a:stretch/>
        </p:blipFill>
        <p:spPr>
          <a:xfrm>
            <a:off x="1197579" y="2052782"/>
            <a:ext cx="4482750" cy="3452092"/>
          </a:xfrm>
          <a:prstGeom prst="rect">
            <a:avLst/>
          </a:prstGeom>
        </p:spPr>
      </p:pic>
      <p:pic>
        <p:nvPicPr>
          <p:cNvPr id="33" name="Picture 32" descr="A screen shot of a computer&#10;&#10;Description automatically generated">
            <a:extLst>
              <a:ext uri="{FF2B5EF4-FFF2-40B4-BE49-F238E27FC236}">
                <a16:creationId xmlns:a16="http://schemas.microsoft.com/office/drawing/2014/main" id="{797297C6-C5AE-C588-C6AA-2D4625177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1" t="32333" r="42553" b="18183"/>
          <a:stretch/>
        </p:blipFill>
        <p:spPr>
          <a:xfrm>
            <a:off x="6362659" y="2052781"/>
            <a:ext cx="4631763" cy="34520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BC64A8-4AF2-5665-B653-237625E4B3CF}"/>
              </a:ext>
            </a:extLst>
          </p:cNvPr>
          <p:cNvSpPr txBox="1"/>
          <p:nvPr/>
        </p:nvSpPr>
        <p:spPr>
          <a:xfrm>
            <a:off x="1385455" y="5726545"/>
            <a:ext cx="4211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service time of the customers increase with the age of customers.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CD17E5-4646-1B4D-8F16-A1409C5E7E96}"/>
              </a:ext>
            </a:extLst>
          </p:cNvPr>
          <p:cNvSpPr txBox="1"/>
          <p:nvPr/>
        </p:nvSpPr>
        <p:spPr>
          <a:xfrm>
            <a:off x="6548581" y="5737443"/>
            <a:ext cx="4257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/>
                </a:solidFill>
              </a:rPr>
              <a:t>The body mass index also increases with increase in age of customers.</a:t>
            </a:r>
          </a:p>
        </p:txBody>
      </p:sp>
    </p:spTree>
    <p:extLst>
      <p:ext uri="{BB962C8B-B14F-4D97-AF65-F5344CB8AC3E}">
        <p14:creationId xmlns:p14="http://schemas.microsoft.com/office/powerpoint/2010/main" val="23818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64AD-5C66-CEAB-12D6-A50D82B08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897468"/>
            <a:ext cx="7810500" cy="645284"/>
          </a:xfrm>
        </p:spPr>
        <p:txBody>
          <a:bodyPr/>
          <a:lstStyle/>
          <a:p>
            <a:r>
              <a:rPr lang="en-US" sz="4000" dirty="0"/>
              <a:t>Categorizing Absentees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9718-44EF-CF77-4CB0-C2B9A51468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44146" y="2802213"/>
            <a:ext cx="4959928" cy="2746375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Red zone: </a:t>
            </a:r>
            <a:r>
              <a:rPr lang="en-US" dirty="0"/>
              <a:t>Warn/Fire to reduce absenteeism.</a:t>
            </a:r>
          </a:p>
          <a:p>
            <a:r>
              <a:rPr lang="en-US" b="1" dirty="0">
                <a:solidFill>
                  <a:srgbClr val="FFFF00"/>
                </a:solidFill>
              </a:rPr>
              <a:t>Yellow zone: </a:t>
            </a:r>
            <a:r>
              <a:rPr lang="en-US" dirty="0"/>
              <a:t>Ask for proper proof and genuine reason for absence. Get leave approved beforehand.</a:t>
            </a:r>
          </a:p>
          <a:p>
            <a:r>
              <a:rPr lang="en-US" b="1" dirty="0">
                <a:solidFill>
                  <a:srgbClr val="00B050"/>
                </a:solidFill>
              </a:rPr>
              <a:t>Green zone </a:t>
            </a:r>
            <a:r>
              <a:rPr lang="en-US" b="1" dirty="0"/>
              <a:t>&amp;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Blue zone: </a:t>
            </a:r>
            <a:r>
              <a:rPr lang="en-US" dirty="0"/>
              <a:t>Conduct awareness program along with reward and appreciation.</a:t>
            </a:r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F9ED5-7495-71EF-32B7-93B1625558B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4FE79A7E-5CDE-7524-0DE0-C7999527D1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5" t="23977" r="25379" b="5582"/>
          <a:stretch/>
        </p:blipFill>
        <p:spPr>
          <a:xfrm>
            <a:off x="205508" y="1970940"/>
            <a:ext cx="6542603" cy="470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9BB335-2462-3D47-A2A8-85BA2D85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Algorithms &amp; Comparisons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A4ADA-7998-4A9D-939E-3A1B16A0F2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E41F95-FEB9-9758-F530-A8F6D87BF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57763"/>
              </p:ext>
            </p:extLst>
          </p:nvPr>
        </p:nvGraphicFramePr>
        <p:xfrm>
          <a:off x="1256143" y="2216958"/>
          <a:ext cx="9097820" cy="2256906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4548910">
                  <a:extLst>
                    <a:ext uri="{9D8B030D-6E8A-4147-A177-3AD203B41FA5}">
                      <a16:colId xmlns:a16="http://schemas.microsoft.com/office/drawing/2014/main" val="997986677"/>
                    </a:ext>
                  </a:extLst>
                </a:gridCol>
                <a:gridCol w="4548910">
                  <a:extLst>
                    <a:ext uri="{9D8B030D-6E8A-4147-A177-3AD203B41FA5}">
                      <a16:colId xmlns:a16="http://schemas.microsoft.com/office/drawing/2014/main" val="3418240364"/>
                    </a:ext>
                  </a:extLst>
                </a:gridCol>
              </a:tblGrid>
              <a:tr h="6864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Interpretation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636967"/>
                  </a:ext>
                </a:extLst>
              </a:tr>
              <a:tr h="6864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KMeans Clustering: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Silhouette score is 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Properly segregated clusters.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Good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97779"/>
                  </a:ext>
                </a:extLst>
              </a:tr>
              <a:tr h="68649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DBSCAN: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Silhouette score is 33%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Irregular and non differentiable clusters.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Poor performance.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641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7618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.potx" id="{F3EA0D10-81D8-413D-A4CA-F5D1D5CC8037}" vid="{9BA86A48-81B4-441C-9F07-EEAF91A8FC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AA112167EBEF44947676C36D740C68" ma:contentTypeVersion="4" ma:contentTypeDescription="Create a new document." ma:contentTypeScope="" ma:versionID="7a07cd88ed6f06a8c409f9a91d1ec8c2">
  <xsd:schema xmlns:xsd="http://www.w3.org/2001/XMLSchema" xmlns:xs="http://www.w3.org/2001/XMLSchema" xmlns:p="http://schemas.microsoft.com/office/2006/metadata/properties" xmlns:ns3="2f2466df-6b78-4a68-aa6a-d061fdd15b5e" targetNamespace="http://schemas.microsoft.com/office/2006/metadata/properties" ma:root="true" ma:fieldsID="71c0ed0217aa7e1a2bb9770c4b34534e" ns3:_="">
    <xsd:import namespace="2f2466df-6b78-4a68-aa6a-d061fdd15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2466df-6b78-4a68-aa6a-d061fdd15b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4273A0-A4DF-47AA-BF1F-8758123399CE}">
  <ds:schemaRefs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2f2466df-6b78-4a68-aa6a-d061fdd15b5e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82F651C-E5DA-470F-A6A6-D70E9A5EB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8B5640-28A4-41B5-A1B3-2CDD67871E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2466df-6b78-4a68-aa6a-d061fdd15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Impact annual presentation</Template>
  <TotalTime>80</TotalTime>
  <Words>499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Nova</vt:lpstr>
      <vt:lpstr>Calibri</vt:lpstr>
      <vt:lpstr>Helvetica Neue</vt:lpstr>
      <vt:lpstr>Wingdings</vt:lpstr>
      <vt:lpstr>Theme1</vt:lpstr>
      <vt:lpstr>EMPLOYEE ABSENTEESIM  DATA ANALYSIS ML-2 MINI PROJECT (Clustering) </vt:lpstr>
      <vt:lpstr>PROBLEM STATEMENT  &amp; OBJECTIVE </vt:lpstr>
      <vt:lpstr>Analyzing the main reason of absence of the employees</vt:lpstr>
      <vt:lpstr>Analyzing the educational qualification as well as the smoking and drinking habits of the employees.</vt:lpstr>
      <vt:lpstr>Analyzing the transportation expense, service time, Distance between residence and workplace and Age of the employees.</vt:lpstr>
      <vt:lpstr>PowerPoint Presentation</vt:lpstr>
      <vt:lpstr>Analyzing the Age with respect to the service time and body mass index of the employees.</vt:lpstr>
      <vt:lpstr>Categorizing Absentees </vt:lpstr>
      <vt:lpstr>Algorithms &amp; Comparisons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ABSENTEESIM  DATA ANALYSIS ML-2 MINI PROJECT (Clustering)</dc:title>
  <dc:creator>FNU LNU</dc:creator>
  <cp:lastModifiedBy>FNU LNU</cp:lastModifiedBy>
  <cp:revision>2</cp:revision>
  <dcterms:created xsi:type="dcterms:W3CDTF">2024-02-28T12:42:32Z</dcterms:created>
  <dcterms:modified xsi:type="dcterms:W3CDTF">2024-03-22T13:23:17Z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0x01010079AA112167EBEF44947676C36D740C68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2024-02-28T13:16:15Z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fcece932-b563-4df1-b879-6b845f53b2aa</vt:lpwstr>
  </property>
  <property fmtid="{D5CDD505-2E9C-101B-9397-08002B2CF9AE}" pid="8" name="MSIP_Label_defa4170-0d19-0005-0004-bc88714345d2_ActionId">
    <vt:lpwstr>c8dbf75e-cec6-40a2-86d5-938138a937d1</vt:lpwstr>
  </property>
  <property fmtid="{D5CDD505-2E9C-101B-9397-08002B2CF9AE}" pid="9" name="MSIP_Label_defa4170-0d19-0005-0004-bc88714345d2_ContentBits">
    <vt:lpwstr>0</vt:lpwstr>
  </property>
</Properties>
</file>