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6" r:id="rId6"/>
    <p:sldId id="277" r:id="rId7"/>
    <p:sldId id="288" r:id="rId8"/>
    <p:sldId id="289" r:id="rId9"/>
    <p:sldId id="292" r:id="rId10"/>
    <p:sldId id="290" r:id="rId11"/>
    <p:sldId id="291" r:id="rId12"/>
    <p:sldId id="283" r:id="rId13"/>
    <p:sldId id="282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2A6BB-218D-4346-A207-6681573D49B2}" v="4" dt="2024-03-22T13:24:27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3" d="100"/>
          <a:sy n="83" d="100"/>
        </p:scale>
        <p:origin x="686" y="7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D5267-0FF8-1E02-86CD-AF09246A5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6542AC-3C5D-D4CC-4D70-96818E230A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E69A34-1A00-BDA8-0CF3-6D40E9ECE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8EAA2-FE66-EB19-44B3-8F66BAA98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28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2E498-F03B-3988-0312-D99C1A0F6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9C9E2E-64EA-5627-CB19-24D399C0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EAADE1-8E4A-871D-7F23-07229E447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5A20B-8B11-81BD-5C3A-D980EF2FB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42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A306-13A2-BFCD-047B-B78CD44A7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47493D-336F-3DEC-D9C2-283255FE6C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21AB8B-5371-9D0D-C413-AE2EDC64C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A55F4-B916-592F-919E-2F87B0AC6B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4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CF4BC-D771-66F7-9AA8-3C4AEFF3A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EADB17-6A02-C4EE-FDEF-C3FD8DD737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8D2F5F-D8BE-3F32-3EED-DB68AA2AA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C6D92-500A-8DFB-6010-704A12EA1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40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C1752-EB4A-2057-61C2-05AC32A7D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253DCA-DB5A-4B42-F3F3-85B9F949F0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10DD6-97FD-E26A-6F90-A7471324D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AEFD0-AC9B-1FA2-E96B-9211BBA05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29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987" y="3750883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INSURANCE  PREMIUM  DATA  ANALYSIS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ML-1 MINI PROJECT (Regression)</a:t>
            </a:r>
            <a:br>
              <a:rPr lang="en-US" dirty="0"/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915283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BEEDBBF-5A24-B4CE-92CF-44D47F897BF7}"/>
              </a:ext>
            </a:extLst>
          </p:cNvPr>
          <p:cNvSpPr txBox="1"/>
          <p:nvPr/>
        </p:nvSpPr>
        <p:spPr>
          <a:xfrm>
            <a:off x="4325258" y="5652508"/>
            <a:ext cx="3645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Presented by </a:t>
            </a:r>
            <a:r>
              <a:rPr lang="en-US" sz="2400" dirty="0">
                <a:solidFill>
                  <a:schemeClr val="bg1"/>
                </a:solidFill>
              </a:rPr>
              <a:t>NICHITA PAL</a:t>
            </a:r>
          </a:p>
          <a:p>
            <a:r>
              <a:rPr lang="en-US" sz="1800" dirty="0">
                <a:solidFill>
                  <a:schemeClr val="bg1"/>
                </a:solidFill>
              </a:rPr>
              <a:t>Mentored by </a:t>
            </a:r>
            <a:r>
              <a:rPr lang="en-US" sz="2000" dirty="0">
                <a:solidFill>
                  <a:schemeClr val="bg1"/>
                </a:solidFill>
              </a:rPr>
              <a:t>KOMILLA BHATIA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AC4A6-EB02-4270-707E-45F6A1FF21E8}"/>
              </a:ext>
            </a:extLst>
          </p:cNvPr>
          <p:cNvSpPr txBox="1"/>
          <p:nvPr/>
        </p:nvSpPr>
        <p:spPr>
          <a:xfrm>
            <a:off x="11637818" y="147781"/>
            <a:ext cx="4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1625598" y="2362920"/>
            <a:ext cx="8682183" cy="29326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Customers who are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Aged</a:t>
            </a:r>
          </a:p>
          <a:p>
            <a:pPr>
              <a:lnSpc>
                <a:spcPts val="19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Higher BMI</a:t>
            </a:r>
          </a:p>
          <a:p>
            <a:pPr>
              <a:lnSpc>
                <a:spcPts val="19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Smoker</a:t>
            </a:r>
          </a:p>
          <a:p>
            <a:pPr>
              <a:lnSpc>
                <a:spcPts val="19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Belonging to obesity category, OB1, OB2 and OB3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Should be targeted more in order to improve business as they are more prone to get health issues and pay more insurance premium.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1168025" y="1530640"/>
            <a:ext cx="318826" cy="369332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5F98A-0D05-E36B-CCF6-51F27B2B5749}"/>
              </a:ext>
            </a:extLst>
          </p:cNvPr>
          <p:cNvSpPr txBox="1"/>
          <p:nvPr/>
        </p:nvSpPr>
        <p:spPr>
          <a:xfrm>
            <a:off x="1625598" y="1453696"/>
            <a:ext cx="3676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BUSINESS DECISION: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9F533-7753-DAC2-55E9-B22C45F413B2}"/>
              </a:ext>
            </a:extLst>
          </p:cNvPr>
          <p:cNvSpPr txBox="1"/>
          <p:nvPr/>
        </p:nvSpPr>
        <p:spPr>
          <a:xfrm>
            <a:off x="11684000" y="190500"/>
            <a:ext cx="42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873360" y="697773"/>
            <a:ext cx="0" cy="414962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1131" y="29198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28050" y="393152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OBJECTIVE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1369" y="383212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59615" y="161387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PROBLEM STATEMENT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1369" y="149455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1447429" y="1773401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1451271" y="4140766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97C528-5B2A-D376-B53A-FF7F75A550D7}"/>
              </a:ext>
            </a:extLst>
          </p:cNvPr>
          <p:cNvSpPr txBox="1"/>
          <p:nvPr/>
        </p:nvSpPr>
        <p:spPr>
          <a:xfrm>
            <a:off x="1447429" y="2772585"/>
            <a:ext cx="1003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Customers are not able to choose the right insurance package according to their requirement.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23821F-E949-3C0E-A02F-EFF37A720D05}"/>
              </a:ext>
            </a:extLst>
          </p:cNvPr>
          <p:cNvSpPr txBox="1"/>
          <p:nvPr/>
        </p:nvSpPr>
        <p:spPr>
          <a:xfrm>
            <a:off x="1470480" y="5164368"/>
            <a:ext cx="844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Identifying the customers who need to pay more insurance charges.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C1003-237D-DECD-475A-3DB97D697BD3}"/>
              </a:ext>
            </a:extLst>
          </p:cNvPr>
          <p:cNvSpPr txBox="1"/>
          <p:nvPr/>
        </p:nvSpPr>
        <p:spPr>
          <a:xfrm>
            <a:off x="11656297" y="190500"/>
            <a:ext cx="40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62356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Analyzing the obesity category, smoking factor and region of the customers.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C41219-B614-F6D4-FCB0-6326E5BB19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4" t="39690" r="49647" b="18559"/>
          <a:stretch/>
        </p:blipFill>
        <p:spPr>
          <a:xfrm>
            <a:off x="192307" y="1986107"/>
            <a:ext cx="3963059" cy="303960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C1561DC-D7A0-774A-07A7-27FD7E10D3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8" t="45246" r="49322" b="11207"/>
          <a:stretch/>
        </p:blipFill>
        <p:spPr>
          <a:xfrm>
            <a:off x="4162703" y="1974155"/>
            <a:ext cx="3901536" cy="312114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986EE64-B89F-934B-40A6-BF8A9906F7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8" t="45246" r="49322" b="11645"/>
          <a:stretch/>
        </p:blipFill>
        <p:spPr>
          <a:xfrm>
            <a:off x="8130162" y="1986107"/>
            <a:ext cx="3979968" cy="31091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D30D95-8610-6EF1-DDF9-FEEC95FF8023}"/>
              </a:ext>
            </a:extLst>
          </p:cNvPr>
          <p:cNvSpPr txBox="1"/>
          <p:nvPr/>
        </p:nvSpPr>
        <p:spPr>
          <a:xfrm>
            <a:off x="576407" y="5603003"/>
            <a:ext cx="350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Most of the customers fall in the classes PREO and OB1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537E1B-56AF-9F0C-3086-C4F0A8417C4A}"/>
              </a:ext>
            </a:extLst>
          </p:cNvPr>
          <p:cNvSpPr txBox="1"/>
          <p:nvPr/>
        </p:nvSpPr>
        <p:spPr>
          <a:xfrm>
            <a:off x="4805224" y="5603003"/>
            <a:ext cx="3192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Mostly the customers are non-smokers.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01AA01-4FC9-6F74-1409-DC33B82CACA5}"/>
              </a:ext>
            </a:extLst>
          </p:cNvPr>
          <p:cNvSpPr txBox="1"/>
          <p:nvPr/>
        </p:nvSpPr>
        <p:spPr>
          <a:xfrm>
            <a:off x="8671974" y="5546016"/>
            <a:ext cx="3151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Number of customers are almost equally belonging to different regions.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4CF6FD-A65B-B057-34E4-4E5E3085F431}"/>
              </a:ext>
            </a:extLst>
          </p:cNvPr>
          <p:cNvSpPr txBox="1"/>
          <p:nvPr/>
        </p:nvSpPr>
        <p:spPr>
          <a:xfrm>
            <a:off x="11711709" y="157018"/>
            <a:ext cx="398421" cy="365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08D27-6C0D-A394-BB29-AD5BBE49C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F76A5F4F-B23A-FF31-9644-6F85C037AC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329A1D-552C-FDA4-B2AB-039670AE9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6AD01C5B-B806-FA9F-0ECA-D956D024799A}"/>
              </a:ext>
            </a:extLst>
          </p:cNvPr>
          <p:cNvSpPr txBox="1">
            <a:spLocks/>
          </p:cNvSpPr>
          <p:nvPr/>
        </p:nvSpPr>
        <p:spPr>
          <a:xfrm>
            <a:off x="228599" y="62356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Analyzing the Age, BMI and Charges of the customers.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C5D33C-A3B6-9F3E-3CF4-03A9D7200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4D4BB0C-748D-5CD8-F9D8-D3FC636FFF7E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8F1B6D-17AC-0A57-3F22-E440325EE481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8E988B-A1B0-2EA2-6A58-E0D18AE6FCCF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F70CCF-083B-B776-6DFC-9A47541B836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B059C7B-C717-0FB0-C410-FAF7BBEDFD1B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3BFA76-AE7F-1426-E09A-3B414FB6E556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AFC555-853E-D312-6B52-F45373A7B8B5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47BFC-01C9-8B9F-B14B-71D6570821F7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64C438A-0DEA-41CD-64B1-E25D2EE6EFEB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67525C-9075-168F-B098-A85CFCB23FEE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5D7F87CA-EA73-21AB-86DC-269B2614F907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D5DCC398-5CBE-7222-E401-99CF7AFA3D71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A19102F1-35A5-B529-F020-C964BCA76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35652C0C-E54C-4B29-BE2D-EAC23A3A2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2158D5B-0A3B-52B2-BCE0-9830E4F62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707554B8-3A2E-E191-8AF8-7B7857B6B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6383BE84-917A-959B-EAFD-4EDF1AE91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CD72F64F-6C52-CBFA-220E-CCB720891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8ED15897-0A53-2EFE-F9A6-D2308AB8E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28F531BB-36D7-81C0-778E-F6867AA26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BCE23C8F-A3C8-3A50-FE64-393FA4C58795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A2F69617-843E-7D64-00DB-D87CD33B1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B9881331-4F73-C105-5FFE-8E5FD5AC7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23894951-BC9D-4A6F-4B99-967B8D87D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9F21FAC4-48B1-A165-0FE0-4F2758AD9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3B39D72C-E67F-159A-6B22-D314D176FA8B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1CAE2-089D-5B61-5DDC-25C7E5DF8F5B}"/>
              </a:ext>
            </a:extLst>
          </p:cNvPr>
          <p:cNvSpPr txBox="1"/>
          <p:nvPr/>
        </p:nvSpPr>
        <p:spPr>
          <a:xfrm>
            <a:off x="576407" y="5603003"/>
            <a:ext cx="350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Most of the customers are 20 years old (Youngsters).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6AA952-43F2-6146-C6B3-4CA21EAC6F34}"/>
              </a:ext>
            </a:extLst>
          </p:cNvPr>
          <p:cNvSpPr txBox="1"/>
          <p:nvPr/>
        </p:nvSpPr>
        <p:spPr>
          <a:xfrm>
            <a:off x="4652118" y="5546016"/>
            <a:ext cx="3192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BMI of the customers are mostly ranging between 25 to 30.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7DCAEF-6B1A-2DA7-3733-01B8E7C4E9EF}"/>
              </a:ext>
            </a:extLst>
          </p:cNvPr>
          <p:cNvSpPr txBox="1"/>
          <p:nvPr/>
        </p:nvSpPr>
        <p:spPr>
          <a:xfrm>
            <a:off x="8671974" y="5546016"/>
            <a:ext cx="3151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Premium charges of the customers are mainly under 10000.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1F5F000-FDEB-44FE-5390-F04D342E80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3" t="28439" r="49691" b="28837"/>
          <a:stretch/>
        </p:blipFill>
        <p:spPr>
          <a:xfrm>
            <a:off x="16669" y="1958401"/>
            <a:ext cx="3938787" cy="313687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0EA2B87-28AB-6DD5-39E1-5408B36144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4" t="31955" r="49788" b="26216"/>
          <a:stretch/>
        </p:blipFill>
        <p:spPr>
          <a:xfrm>
            <a:off x="4007462" y="1960506"/>
            <a:ext cx="3979264" cy="3134774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24B9BC24-9414-ECBB-BEE1-CA7A63FEC5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9" t="36257" r="49269" b="21640"/>
          <a:stretch/>
        </p:blipFill>
        <p:spPr>
          <a:xfrm>
            <a:off x="7997885" y="1948843"/>
            <a:ext cx="4081546" cy="31189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FC96E1-70C6-12EB-4573-3128B7D8478F}"/>
              </a:ext>
            </a:extLst>
          </p:cNvPr>
          <p:cNvSpPr txBox="1"/>
          <p:nvPr/>
        </p:nvSpPr>
        <p:spPr>
          <a:xfrm>
            <a:off x="11739418" y="147782"/>
            <a:ext cx="34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5529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D9FF7-465E-AC11-DF4D-78B3CD2A4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1B0CCDFB-3180-A7B6-DC29-E956749EA7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ABAB40-2B95-43FD-1385-DD57C0D1D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6091BDF4-F605-43D6-B043-0F9B55D98B4A}"/>
              </a:ext>
            </a:extLst>
          </p:cNvPr>
          <p:cNvSpPr txBox="1">
            <a:spLocks/>
          </p:cNvSpPr>
          <p:nvPr/>
        </p:nvSpPr>
        <p:spPr>
          <a:xfrm>
            <a:off x="228599" y="62356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Analyzing the unusual patterns in the Charges, Ages and BMI of customers.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09BFA5-C9CA-BC49-14C2-5894A08E1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027634C-144A-91B8-BA35-6839F4B8AD3A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1DBE7F-F0BC-43C3-A318-EF9AC9340253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F9018F-C010-DF0D-C3A2-E86FF150BA27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4CB0C6-CE4E-951E-BBAB-A6A68102ED6F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2AC0F53-9060-BBEE-18B4-6B305847C407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F6E6FC-CCC7-5350-04E2-01417868D383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27B6B0-292D-3FDA-34EB-61B3938E4132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3F36E7-631F-2642-952D-1EE84E0AE27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B22E12-031C-7183-75E2-3D83834F2281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9666103A-4760-39EE-90BB-F57CF2A9C5B7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0459C453-3AD4-19F7-56E9-A8E132E48D95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A8C54815-468D-0A72-7092-7EC3AC49D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6CDE04DB-A4D1-7F87-A62A-16968B2B14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22033AD6-3608-01D9-226C-B80DB8688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96B1060E-E0D1-1E68-2872-9377722FA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11F6C32F-B7E1-76DB-1A2B-E5B0D85E4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E4E88823-EA4F-953D-E679-D713AA61E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9B5C7260-FB77-DFB6-FD53-5D03797C6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15659677-17CC-9C29-A9D6-BD1F53A01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3525313F-ECF5-9986-ADD8-A108EA02B061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C02D731C-B1D3-E14A-C89B-6E499F64F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F3441AE5-15FD-5517-036A-B92D501AF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A1CFE8D1-4691-DCEE-B2B7-209411F7E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8F462853-4EA0-0BC2-E43F-C01E769BE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C047C1B9-B141-D210-19A9-257D2114BB0C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C2EBBF-536D-A0F0-A4A9-7B12FC311597}"/>
              </a:ext>
            </a:extLst>
          </p:cNvPr>
          <p:cNvSpPr txBox="1"/>
          <p:nvPr/>
        </p:nvSpPr>
        <p:spPr>
          <a:xfrm>
            <a:off x="576407" y="5603003"/>
            <a:ext cx="3509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Charges are observed to be significantly higher 35000 onwards.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EAF1B8-383D-BB3F-D1A5-DFE4507F611E}"/>
              </a:ext>
            </a:extLst>
          </p:cNvPr>
          <p:cNvSpPr txBox="1"/>
          <p:nvPr/>
        </p:nvSpPr>
        <p:spPr>
          <a:xfrm>
            <a:off x="4805224" y="5603003"/>
            <a:ext cx="3192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 unusual patterns observed in case of the age of customers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152A31-06A9-8F5A-433C-822E1827EFD8}"/>
              </a:ext>
            </a:extLst>
          </p:cNvPr>
          <p:cNvSpPr txBox="1"/>
          <p:nvPr/>
        </p:nvSpPr>
        <p:spPr>
          <a:xfrm>
            <a:off x="8671974" y="5546016"/>
            <a:ext cx="3151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BMI of the customers are also unusual as it goes more up 45 onwards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5140E13-859C-0493-246B-9395E75B17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9" t="33832" r="51513" b="24557"/>
          <a:stretch/>
        </p:blipFill>
        <p:spPr>
          <a:xfrm>
            <a:off x="4229423" y="2229805"/>
            <a:ext cx="3712628" cy="303962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D4BEEE9-BB6D-0791-8490-37DE27732F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3" t="35848" r="51338" b="22541"/>
          <a:stretch/>
        </p:blipFill>
        <p:spPr>
          <a:xfrm>
            <a:off x="8071577" y="2131927"/>
            <a:ext cx="3815128" cy="312354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8C16A43-B25F-C1F0-0997-C9F7161211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6" t="39784" r="50162" b="19186"/>
          <a:stretch/>
        </p:blipFill>
        <p:spPr>
          <a:xfrm>
            <a:off x="284769" y="2229805"/>
            <a:ext cx="3815128" cy="30256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F7B5B7-92C2-4DD7-C337-07625467928E}"/>
              </a:ext>
            </a:extLst>
          </p:cNvPr>
          <p:cNvSpPr txBox="1"/>
          <p:nvPr/>
        </p:nvSpPr>
        <p:spPr>
          <a:xfrm>
            <a:off x="11702473" y="138545"/>
            <a:ext cx="39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0252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46DC4-C159-86A3-F364-2C2FE8795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489E7F74-962C-FF60-DE05-E427FB8D6F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F6F98-7F7C-7615-2C93-4933183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511D360-1F07-4B6B-16A4-E32DB224B99B}"/>
              </a:ext>
            </a:extLst>
          </p:cNvPr>
          <p:cNvSpPr txBox="1">
            <a:spLocks/>
          </p:cNvSpPr>
          <p:nvPr/>
        </p:nvSpPr>
        <p:spPr>
          <a:xfrm>
            <a:off x="228599" y="62356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Analyzing the dependency of the factors on each other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207AA8-C3FF-ABEC-FAAC-816FDCCB5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80D5C89-49E8-D9BC-AC1F-F45CE7FAD4EE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9B27E4-EB8B-7DF0-A13F-818A2022D697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6EAC15-3F95-5129-6399-836FBCF5A514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209521-F143-6109-9CC4-E7341A117388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91AAF3-A6F7-3675-408C-DBA2211C5B81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648B5E-1210-034A-8066-DF603AF3B1AC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4834A0B-4EA7-A643-6296-FBB451B80968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CE47296-A0EA-1E56-586C-2893DFFA890F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B4AC051-6117-0151-118A-9C77F5993398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9DC10C1-19AC-69FD-9A9A-FEC7A7DCCD7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143FFABD-7421-330D-343D-8951C43D2CFC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97CAF750-750D-5CB9-2E27-ACFCC079DAB6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7A64A83-505C-34DB-FD44-72C7AA91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CFF26D1C-0B03-5B8B-4F52-8A78EC1C0B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E9CABE27-E1E7-9A39-7AE0-490A4815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9FE75B20-0588-DC7D-21B8-B16A4BDC4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F777ED30-C803-19E2-A6CF-B31C60188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3B1C2C46-59FF-A8B3-571A-7AB8F3AAE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CED5929F-F050-186A-2425-647FCFC2A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ECFB1CC6-9044-7144-66EE-9CBA4DB14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FB541299-D514-3AC1-31BC-433DAD3F8EDE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23BD5198-AAF0-F968-4150-9B33B7938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83B28C9-FD11-34D9-995C-6F63645FC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2D15D5BF-FA1C-B42C-FBB1-E6C7BC827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07F53428-37E6-A8D7-CDA2-6385A7F06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E4CF716C-F493-1304-B652-C3ECDFA9BD37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5FC64D-BDF2-DC63-41B3-1E3F879FCBED}"/>
              </a:ext>
            </a:extLst>
          </p:cNvPr>
          <p:cNvSpPr txBox="1"/>
          <p:nvPr/>
        </p:nvSpPr>
        <p:spPr>
          <a:xfrm>
            <a:off x="7846017" y="2311026"/>
            <a:ext cx="3509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</a:rPr>
              <a:t>ge and charges have some kind of dependency on each other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4F6C09-F40B-142E-07B2-1FD5DD841AFA}"/>
              </a:ext>
            </a:extLst>
          </p:cNvPr>
          <p:cNvSpPr txBox="1"/>
          <p:nvPr/>
        </p:nvSpPr>
        <p:spPr>
          <a:xfrm>
            <a:off x="7846017" y="3631371"/>
            <a:ext cx="3192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000000"/>
                </a:solidFill>
                <a:effectLst/>
              </a:rPr>
              <a:t>BMI and charges also have some kind of dependency on each other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C5D07DF-CBCA-6DDC-5E3A-815AA5FB01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0" t="34036" r="46049" b="17306"/>
          <a:stretch/>
        </p:blipFill>
        <p:spPr>
          <a:xfrm>
            <a:off x="1039934" y="1418095"/>
            <a:ext cx="6152533" cy="4971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FF8E3-D4A9-7851-4410-9DA5ECE30323}"/>
              </a:ext>
            </a:extLst>
          </p:cNvPr>
          <p:cNvSpPr txBox="1"/>
          <p:nvPr/>
        </p:nvSpPr>
        <p:spPr>
          <a:xfrm>
            <a:off x="11767127" y="166255"/>
            <a:ext cx="35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4040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97635-1C80-1C36-30DD-0118A028A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6CE95711-B039-2E51-418F-0528C02C89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585CA5-2E03-0546-00EA-B6F2A0FA7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F00F06E5-03F9-EB93-657C-3E22E6DECF9B}"/>
              </a:ext>
            </a:extLst>
          </p:cNvPr>
          <p:cNvSpPr txBox="1">
            <a:spLocks/>
          </p:cNvSpPr>
          <p:nvPr/>
        </p:nvSpPr>
        <p:spPr>
          <a:xfrm>
            <a:off x="228599" y="62356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Analyzing the BMI and age with respect to the charges of the customers.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DA0A6D-6F6E-F396-1225-649C48583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CF50F7A-0EB2-2025-E3B3-2DB59ED5CEAD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DD32FF-B21A-B65C-509A-8B185224D774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C7C1BDE-CEF5-D02C-96FD-9C830D81122D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987F5F-472F-BB78-DC5E-02F629A261B5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0E7DD52-3464-F198-06FB-B6AC40EDFAF1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7849C5-7659-B8EE-4C8A-D082CC2DC19F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5EA8A79-17E9-D1C6-6F91-0A68D2F95ACE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8FDC23-6CB2-97EE-C6BA-6ED42C81AFBD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9269148-1631-6025-ACBB-002DC58779E9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F3F41C-36D9-A0F1-E8A4-6DEC59653C5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4015B792-F189-AEB4-1561-266A396BE613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9CBE3636-4FC4-BBB7-04E3-85E16DCB460E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AD5CAC7C-2267-F486-1FFD-E434F3FEF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8C4701D1-6288-95A8-5E76-9946BD877B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C49150EB-5914-C6BE-53EE-450ACAA88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8B465897-4CC4-B256-ACEC-BFFF549F2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21E5AD3F-3B0C-7FFE-A9AC-6FDE0FC5F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794E1597-650A-A73B-4415-7F1AF3D5F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5034494C-F952-42BA-46D8-637F738F8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B3AF8E3C-1537-B0D1-0D50-2A3160052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889B23D6-755C-D092-3FA9-F74D46D1066C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BE2AAA68-E2FF-4544-2577-177EFDBC8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D80BD9EF-AD9B-DB59-5C95-32E91D99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F32C92-ED8B-3CC2-07E4-9819F4E15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8732497B-1A5B-366B-4657-DEEF7F05D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1AA7FD85-CE78-F223-7E85-A30FE7ECDB1C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E4DC5-3DD6-EDDC-0062-6BFCCE648EA7}"/>
              </a:ext>
            </a:extLst>
          </p:cNvPr>
          <p:cNvSpPr txBox="1"/>
          <p:nvPr/>
        </p:nvSpPr>
        <p:spPr>
          <a:xfrm>
            <a:off x="1547442" y="5653524"/>
            <a:ext cx="3192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Premium charges increase with the increase in BMI of a customer 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85EB13-9E4E-2D7E-383C-85DC719B83A6}"/>
              </a:ext>
            </a:extLst>
          </p:cNvPr>
          <p:cNvSpPr txBox="1"/>
          <p:nvPr/>
        </p:nvSpPr>
        <p:spPr>
          <a:xfrm>
            <a:off x="7562867" y="5633448"/>
            <a:ext cx="3151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Premium charges increase with the increase in Age of a customer 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7412E94-5928-540E-3C4A-2F6F9ECD58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1" t="44125" r="48977" b="14142"/>
          <a:stretch/>
        </p:blipFill>
        <p:spPr>
          <a:xfrm>
            <a:off x="6248133" y="1671516"/>
            <a:ext cx="5035816" cy="386668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8CFEEDA-4D8E-F574-31BA-AD5BD8BDCF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0" t="42781" r="48908" b="14209"/>
          <a:stretch/>
        </p:blipFill>
        <p:spPr>
          <a:xfrm>
            <a:off x="583257" y="1629256"/>
            <a:ext cx="5120400" cy="3951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B27883-6DCA-9F00-B9C0-CB612108AE79}"/>
              </a:ext>
            </a:extLst>
          </p:cNvPr>
          <p:cNvSpPr txBox="1"/>
          <p:nvPr/>
        </p:nvSpPr>
        <p:spPr>
          <a:xfrm>
            <a:off x="11739418" y="175491"/>
            <a:ext cx="34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2385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9FAE0-49B1-0A45-A92F-7DE56AB86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5B9239BF-1C24-1307-422D-21090070D0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41077B-AEFC-F653-1F10-0BB8C529A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11F9FF5-C60E-FF93-00F2-1346CB6DDEB0}"/>
              </a:ext>
            </a:extLst>
          </p:cNvPr>
          <p:cNvSpPr txBox="1">
            <a:spLocks/>
          </p:cNvSpPr>
          <p:nvPr/>
        </p:nvSpPr>
        <p:spPr>
          <a:xfrm>
            <a:off x="228599" y="69616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Analyzing the obesity category, smoking factor with respect to the Premium charges on the customers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45CABA-733C-4774-BDC0-98974AA59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74F036B-4D75-7AAC-7C3A-16AAB9636106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B7E6E1-67B7-0254-59D8-8C5E6691C834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6CA787-D186-92CC-CE52-8AE6B09C6C43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827691-6572-7ACE-968B-A332B6E899F8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BE739C-4B5E-DC3D-C6C1-4B56D37C1A2E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6205E00-8ECA-05B8-8A0F-C9BB4A6731DF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F4766-2403-DA4C-371D-C321A1386A91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53CDF8-B4AE-82F5-AB45-56D10317E924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1BB657-34A0-F234-85BD-A89C28C4FC7A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66E700-4AB3-3C75-C060-EF4F68CC96FF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6DCF1144-96F4-0BD8-7EEB-096ED065B051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917024E7-5989-4969-95E8-48A69FD264FC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DA706146-1E20-D2CE-64B4-B2EF80992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3F6A23BE-0391-1CBE-3C9F-4884808F6F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2BAB0F21-38F6-EF01-3B36-412C976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971733B7-CD80-87CE-41D9-A598F0342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B3D82B2A-C7E5-D2A0-AFDE-85204CBAD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593308BF-74A4-8013-7C79-6E44A9704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18FAE1F9-D13D-4AC1-EC88-A668FDA7C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8F1F18C9-86F0-ACDE-2EAD-23DFE4689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9C8595CF-2924-A83B-31B1-12E9798DB525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12E4203C-7333-D377-9945-87CD4CF2F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F2B35597-86CF-83CE-F827-B42071210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FF17C6F8-5F5A-B750-7A85-72B9F4B39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C2A1B73A-97E5-FA10-DF1B-18D52D53E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5BC7C0C3-2060-7E84-0C18-0809F60FD6B4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0E92D8-860B-0A5F-25EC-B769BE7E6C82}"/>
              </a:ext>
            </a:extLst>
          </p:cNvPr>
          <p:cNvSpPr txBox="1"/>
          <p:nvPr/>
        </p:nvSpPr>
        <p:spPr>
          <a:xfrm>
            <a:off x="1470816" y="5716535"/>
            <a:ext cx="3509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Customers of categories OB1, OB2 and OB3 have the highest premium charges.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4DF149-4EE3-4FDD-A896-0D7E02229E0F}"/>
              </a:ext>
            </a:extLst>
          </p:cNvPr>
          <p:cNvSpPr txBox="1"/>
          <p:nvPr/>
        </p:nvSpPr>
        <p:spPr>
          <a:xfrm>
            <a:off x="7211368" y="5641597"/>
            <a:ext cx="363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Customers who smoke have to pay higher premium charges as compared to non- smokers.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2A09168-9B51-76BB-56A8-C207339876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36884" r="41783" b="13060"/>
          <a:stretch/>
        </p:blipFill>
        <p:spPr>
          <a:xfrm>
            <a:off x="802911" y="1790782"/>
            <a:ext cx="4845628" cy="360673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E1F1DEB-8CB6-EBB4-7931-5E911FA76A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2" t="42554" r="41498" b="8731"/>
          <a:stretch/>
        </p:blipFill>
        <p:spPr>
          <a:xfrm>
            <a:off x="6298845" y="1790782"/>
            <a:ext cx="5037098" cy="3606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D194BC-1F03-D6DD-C3F1-76E2455D8B7A}"/>
              </a:ext>
            </a:extLst>
          </p:cNvPr>
          <p:cNvSpPr txBox="1"/>
          <p:nvPr/>
        </p:nvSpPr>
        <p:spPr>
          <a:xfrm>
            <a:off x="11841018" y="138545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1386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578437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Algorithms and Comparisons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Algorithm and Evaluation scores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Interpretation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Ensemble models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Base model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Model Training Performance: 74.35%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Model Testing Performance: 23.08%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R^2 value gives good performance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f1 value gives poor performance.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Conclusion: Overfitted model.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18779" y="4735941"/>
            <a:ext cx="4162870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Model Training Performance: 74.35%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Model Testing Performance: 23.08%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605977"/>
            <a:ext cx="4162870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R^2 value gives good performance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f1 value gives poor performance.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Conclusion: Overfitted model.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Linear Regressor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Boosting (XGB Regressor)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1618779" y="5284762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Bagging (Random Forest Regressor)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0AC95-9586-83BD-7C98-E9F0F1314E0B}"/>
              </a:ext>
            </a:extLst>
          </p:cNvPr>
          <p:cNvSpPr txBox="1"/>
          <p:nvPr/>
        </p:nvSpPr>
        <p:spPr>
          <a:xfrm>
            <a:off x="1549976" y="5646641"/>
            <a:ext cx="32905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Model Training Performance: 83.50%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Model Testing Performance: 82.21%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72904-DF4C-8E3C-7B28-78040CA623D4}"/>
              </a:ext>
            </a:extLst>
          </p:cNvPr>
          <p:cNvSpPr txBox="1"/>
          <p:nvPr/>
        </p:nvSpPr>
        <p:spPr>
          <a:xfrm>
            <a:off x="6822326" y="4240130"/>
            <a:ext cx="297145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XGB Regressor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08304-C8CA-C44B-8233-CADA5C481A72}"/>
              </a:ext>
            </a:extLst>
          </p:cNvPr>
          <p:cNvSpPr txBox="1"/>
          <p:nvPr/>
        </p:nvSpPr>
        <p:spPr>
          <a:xfrm>
            <a:off x="6822326" y="5252308"/>
            <a:ext cx="2644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Random Forest Regressor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49901-111D-C5F7-19E8-527252AC2794}"/>
              </a:ext>
            </a:extLst>
          </p:cNvPr>
          <p:cNvSpPr txBox="1"/>
          <p:nvPr/>
        </p:nvSpPr>
        <p:spPr>
          <a:xfrm>
            <a:off x="6631710" y="5646641"/>
            <a:ext cx="390545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Both R^2 and f1 values are good.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Conclusion: Good fit model.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CECD8-64E0-0105-5C20-B90277A5E07B}"/>
              </a:ext>
            </a:extLst>
          </p:cNvPr>
          <p:cNvSpPr txBox="1"/>
          <p:nvPr/>
        </p:nvSpPr>
        <p:spPr>
          <a:xfrm>
            <a:off x="11702473" y="147782"/>
            <a:ext cx="42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AA112167EBEF44947676C36D740C68" ma:contentTypeVersion="4" ma:contentTypeDescription="Create a new document." ma:contentTypeScope="" ma:versionID="7a07cd88ed6f06a8c409f9a91d1ec8c2">
  <xsd:schema xmlns:xsd="http://www.w3.org/2001/XMLSchema" xmlns:xs="http://www.w3.org/2001/XMLSchema" xmlns:p="http://schemas.microsoft.com/office/2006/metadata/properties" xmlns:ns3="2f2466df-6b78-4a68-aa6a-d061fdd15b5e" targetNamespace="http://schemas.microsoft.com/office/2006/metadata/properties" ma:root="true" ma:fieldsID="71c0ed0217aa7e1a2bb9770c4b34534e" ns3:_="">
    <xsd:import namespace="2f2466df-6b78-4a68-aa6a-d061fdd15b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466df-6b78-4a68-aa6a-d061fdd15b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2f2466df-6b78-4a68-aa6a-d061fdd15b5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C3217-ADCD-486A-9CC8-49279BEFCD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2466df-6b78-4a68-aa6a-d061fdd15b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143</TotalTime>
  <Words>1225</Words>
  <Application>Microsoft Office PowerPoint</Application>
  <PresentationFormat>Widescreen</PresentationFormat>
  <Paragraphs>156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Helvetica Neue</vt:lpstr>
      <vt:lpstr>Segoe UI</vt:lpstr>
      <vt:lpstr>Segoe UI Light</vt:lpstr>
      <vt:lpstr>Wingdings</vt:lpstr>
      <vt:lpstr>Office Theme</vt:lpstr>
      <vt:lpstr>INSURANCE  PREMIUM  DATA  ANALYSIS ML-1 MINI PROJECT (Regression) 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8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 PREMIUM  DATA  ANALYSIS ML-1 MINI PROJECT (Regression)</dc:title>
  <dc:creator>FNU LNU</dc:creator>
  <cp:lastModifiedBy>FNU LNU</cp:lastModifiedBy>
  <cp:revision>2</cp:revision>
  <dcterms:created xsi:type="dcterms:W3CDTF">2024-02-27T15:26:11Z</dcterms:created>
  <dcterms:modified xsi:type="dcterms:W3CDTF">2024-03-22T13:24:27Z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0x01010079AA112167EBEF44947676C36D740C68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2024-02-28T12:39:55Z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fcece932-b563-4df1-b879-6b845f53b2aa</vt:lpwstr>
  </property>
  <property fmtid="{D5CDD505-2E9C-101B-9397-08002B2CF9AE}" pid="8" name="MSIP_Label_defa4170-0d19-0005-0004-bc88714345d2_ActionId">
    <vt:lpwstr>55bfd0f2-c7fc-44a6-91bc-b87890ac9127</vt:lpwstr>
  </property>
  <property fmtid="{D5CDD505-2E9C-101B-9397-08002B2CF9AE}" pid="9" name="MSIP_Label_defa4170-0d19-0005-0004-bc88714345d2_ContentBits">
    <vt:lpwstr>0</vt:lpwstr>
  </property>
</Properties>
</file>