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D1A41-B20B-4AD1-A9FB-D38A9EA657D9}" v="1" dt="2023-12-11T12:49:38.797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2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474" y="155621"/>
            <a:ext cx="5120640" cy="1922561"/>
          </a:xfrm>
        </p:spPr>
        <p:txBody>
          <a:bodyPr/>
          <a:lstStyle/>
          <a:p>
            <a:r>
              <a:rPr lang="en-US" dirty="0"/>
              <a:t>Movie Rental Data Analysis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58" y="2527300"/>
            <a:ext cx="5120640" cy="1600200"/>
          </a:xfrm>
        </p:spPr>
        <p:txBody>
          <a:bodyPr/>
          <a:lstStyle/>
          <a:p>
            <a:pPr algn="ctr"/>
            <a:r>
              <a:rPr lang="en-US" b="1" dirty="0">
                <a:latin typeface="+mj-lt"/>
              </a:rPr>
              <a:t>SQL CAPSTONE PROJECT</a:t>
            </a:r>
          </a:p>
          <a:p>
            <a:pPr algn="ctr"/>
            <a:r>
              <a:rPr lang="en-US" b="1" dirty="0">
                <a:latin typeface="+mj-lt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46994-C273-9041-DB29-CBBA101FB458}"/>
              </a:ext>
            </a:extLst>
          </p:cNvPr>
          <p:cNvSpPr txBox="1"/>
          <p:nvPr/>
        </p:nvSpPr>
        <p:spPr>
          <a:xfrm>
            <a:off x="401549" y="5800222"/>
            <a:ext cx="3579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  <a:r>
              <a:rPr lang="en-US" sz="2400" dirty="0"/>
              <a:t>Nichita Pal</a:t>
            </a:r>
          </a:p>
          <a:p>
            <a:r>
              <a:rPr lang="en-US" dirty="0"/>
              <a:t>Mentored by </a:t>
            </a:r>
            <a:r>
              <a:rPr lang="en-US" sz="2400" dirty="0"/>
              <a:t>Komilla Bhatia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754909"/>
            <a:ext cx="10370127" cy="4343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Dataset name: </a:t>
            </a:r>
            <a:r>
              <a:rPr lang="en-US" sz="2000" dirty="0"/>
              <a:t>Movie On Rent ( A chain of movie rental stores operating in a certain country. It has a vast collection of movies in DVD and Blue Ray disc formats.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Areas of analyzation: </a:t>
            </a:r>
          </a:p>
          <a:p>
            <a:pPr marL="0" indent="0">
              <a:buNone/>
            </a:pPr>
            <a:r>
              <a:rPr lang="en-US" sz="2000" dirty="0"/>
              <a:t>     1. What kind of movies are most often rented</a:t>
            </a:r>
          </a:p>
          <a:p>
            <a:pPr marL="0" indent="0">
              <a:buNone/>
            </a:pPr>
            <a:r>
              <a:rPr lang="en-US" sz="2000" dirty="0"/>
              <a:t>     2. Which genres they belong to</a:t>
            </a:r>
          </a:p>
          <a:p>
            <a:pPr marL="0" indent="0">
              <a:buNone/>
            </a:pPr>
            <a:r>
              <a:rPr lang="en-US" sz="2000" dirty="0"/>
              <a:t>     3. Which actors appeared in them.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Objective: </a:t>
            </a:r>
            <a:r>
              <a:rPr lang="en-US" sz="2000" dirty="0"/>
              <a:t>To help the management stock up the inventory as per audience's preferences for improved business.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09" y="57408"/>
            <a:ext cx="4819913" cy="1036850"/>
          </a:xfrm>
        </p:spPr>
        <p:txBody>
          <a:bodyPr/>
          <a:lstStyle/>
          <a:p>
            <a:r>
              <a:rPr lang="en-US" dirty="0"/>
              <a:t>Description of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5ED42-1328-A656-4144-B986E8701839}"/>
              </a:ext>
            </a:extLst>
          </p:cNvPr>
          <p:cNvSpPr txBox="1"/>
          <p:nvPr/>
        </p:nvSpPr>
        <p:spPr>
          <a:xfrm>
            <a:off x="586409" y="5469639"/>
            <a:ext cx="1143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1800" dirty="0"/>
              <a:t>Movie On Rent is the data of a movie rental store that contains documents as Film specifications, Rental details, customer credentials etc. The above visual shows the connection between different tables.</a:t>
            </a:r>
          </a:p>
          <a:p>
            <a:endParaRPr lang="en-US" dirty="0"/>
          </a:p>
        </p:txBody>
      </p:sp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CB0686C-832B-5DD8-49E0-AF6D76D01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8" t="10244" r="5067" b="6504"/>
          <a:stretch/>
        </p:blipFill>
        <p:spPr>
          <a:xfrm>
            <a:off x="1795255" y="1537448"/>
            <a:ext cx="8352597" cy="43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names from the table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3584613-B23B-0B3C-C628-7E50669F7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9" t="22306" r="27661" b="33587"/>
          <a:stretch/>
        </p:blipFill>
        <p:spPr>
          <a:xfrm>
            <a:off x="133349" y="1600200"/>
            <a:ext cx="9458325" cy="4053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E18BA-5FAE-90AC-1CDF-16CC823CF1D2}"/>
              </a:ext>
            </a:extLst>
          </p:cNvPr>
          <p:cNvSpPr txBox="1"/>
          <p:nvPr/>
        </p:nvSpPr>
        <p:spPr>
          <a:xfrm>
            <a:off x="1057275" y="5953125"/>
            <a:ext cx="6415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used: concat, count</a:t>
            </a:r>
          </a:p>
          <a:p>
            <a:r>
              <a:rPr lang="en-US" dirty="0"/>
              <a:t>Keyword used: select, from, distinct, group by, order by, desc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55134"/>
            <a:ext cx="10039350" cy="1036850"/>
          </a:xfrm>
        </p:spPr>
        <p:txBody>
          <a:bodyPr/>
          <a:lstStyle/>
          <a:p>
            <a:r>
              <a:rPr lang="en-US" dirty="0"/>
              <a:t>Retrieving data with specific conditions from the table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7715024-3F00-188B-79B8-D22C2D9B8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05" t="20060" r="52627" b="34804"/>
          <a:stretch/>
        </p:blipFill>
        <p:spPr>
          <a:xfrm>
            <a:off x="190499" y="1609725"/>
            <a:ext cx="6696076" cy="51101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643CB4-C6A2-9C0B-AAF2-2EE8023A02FE}"/>
              </a:ext>
            </a:extLst>
          </p:cNvPr>
          <p:cNvSpPr txBox="1"/>
          <p:nvPr/>
        </p:nvSpPr>
        <p:spPr>
          <a:xfrm>
            <a:off x="7334250" y="20574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used: None</a:t>
            </a:r>
          </a:p>
          <a:p>
            <a:r>
              <a:rPr lang="en-US" dirty="0"/>
              <a:t>Keywords used: or, and, between</a:t>
            </a:r>
          </a:p>
          <a:p>
            <a:r>
              <a:rPr lang="en-US" dirty="0"/>
              <a:t>Clause used: where</a:t>
            </a:r>
          </a:p>
        </p:txBody>
      </p:sp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5624-A14B-1B58-0A11-F49A3D7C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5" y="102734"/>
            <a:ext cx="11901489" cy="1036850"/>
          </a:xfrm>
        </p:spPr>
        <p:txBody>
          <a:bodyPr/>
          <a:lstStyle/>
          <a:p>
            <a:r>
              <a:rPr lang="en-US" dirty="0"/>
              <a:t>Using joins and subqueries to retrieve data from different tables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58CD20-2BE5-D1E5-9B6B-D55F1AD07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t="19990" r="12712" b="42857"/>
          <a:stretch/>
        </p:blipFill>
        <p:spPr>
          <a:xfrm>
            <a:off x="145255" y="1657349"/>
            <a:ext cx="11901489" cy="3400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4867EE-9D40-371A-3F78-EE0ECB4A82C7}"/>
              </a:ext>
            </a:extLst>
          </p:cNvPr>
          <p:cNvSpPr txBox="1"/>
          <p:nvPr/>
        </p:nvSpPr>
        <p:spPr>
          <a:xfrm>
            <a:off x="790575" y="5462443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used: count</a:t>
            </a:r>
          </a:p>
          <a:p>
            <a:r>
              <a:rPr lang="en-US" dirty="0"/>
              <a:t>Keywords used: left join, using, limit, regexp, as, in</a:t>
            </a:r>
          </a:p>
        </p:txBody>
      </p:sp>
    </p:spTree>
    <p:extLst>
      <p:ext uri="{BB962C8B-B14F-4D97-AF65-F5344CB8AC3E}">
        <p14:creationId xmlns:p14="http://schemas.microsoft.com/office/powerpoint/2010/main" val="13974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1EE9-CF73-2EBA-FE58-29302A61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02734"/>
            <a:ext cx="9953625" cy="1036850"/>
          </a:xfrm>
        </p:spPr>
        <p:txBody>
          <a:bodyPr>
            <a:normAutofit/>
          </a:bodyPr>
          <a:lstStyle/>
          <a:p>
            <a:r>
              <a:rPr lang="en-US" sz="2800" dirty="0"/>
              <a:t>Using aggregate functions along with joins and subqueries to retrieve data from different tables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67B8C4-ABE6-77CE-2F6C-66F46946F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6" t="19891" r="21678" b="26029"/>
          <a:stretch/>
        </p:blipFill>
        <p:spPr>
          <a:xfrm>
            <a:off x="1513321" y="1552285"/>
            <a:ext cx="8916338" cy="4238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1D9E7-1AC2-BB24-1163-4A7376A52628}"/>
              </a:ext>
            </a:extLst>
          </p:cNvPr>
          <p:cNvSpPr txBox="1"/>
          <p:nvPr/>
        </p:nvSpPr>
        <p:spPr>
          <a:xfrm>
            <a:off x="1411720" y="6012007"/>
            <a:ext cx="826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used: max, min, avg, count</a:t>
            </a:r>
          </a:p>
          <a:p>
            <a:r>
              <a:rPr lang="en-US" dirty="0"/>
              <a:t>Keywords used: join, order by, group by, having, asc, desc, </a:t>
            </a:r>
          </a:p>
        </p:txBody>
      </p:sp>
    </p:spTree>
    <p:extLst>
      <p:ext uri="{BB962C8B-B14F-4D97-AF65-F5344CB8AC3E}">
        <p14:creationId xmlns:p14="http://schemas.microsoft.com/office/powerpoint/2010/main" val="150694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7397-3302-FFC3-0E2D-41DA260E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points of analysis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42144B-9577-FCC7-5050-832974A8B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22" t="44367" r="25906" b="24007"/>
          <a:stretch/>
        </p:blipFill>
        <p:spPr>
          <a:xfrm>
            <a:off x="1113980" y="1747982"/>
            <a:ext cx="9782620" cy="2916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CDAAE0-669E-A4BA-DC5F-A05E59EE1016}"/>
              </a:ext>
            </a:extLst>
          </p:cNvPr>
          <p:cNvSpPr txBox="1"/>
          <p:nvPr/>
        </p:nvSpPr>
        <p:spPr>
          <a:xfrm>
            <a:off x="2022764" y="5375564"/>
            <a:ext cx="7915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used: max, count</a:t>
            </a:r>
          </a:p>
          <a:p>
            <a:r>
              <a:rPr lang="en-US" dirty="0"/>
              <a:t>Keywords used: join, order by, group by, between, etc.,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10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491EB9-0DBB-1E0A-EB54-CD1E4B37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8351" y="1273509"/>
            <a:ext cx="5120640" cy="2560320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10" descr="Aerial view of a highway near the ocean">
            <a:extLst>
              <a:ext uri="{FF2B5EF4-FFF2-40B4-BE49-F238E27FC236}">
                <a16:creationId xmlns:a16="http://schemas.microsoft.com/office/drawing/2014/main" id="{D075F6B1-F42D-DE6D-FC12-5D3593BBE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56" r="16661"/>
          <a:stretch/>
        </p:blipFill>
        <p:spPr>
          <a:xfrm>
            <a:off x="6743703" y="10"/>
            <a:ext cx="5448297" cy="685799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3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A112167EBEF44947676C36D740C68" ma:contentTypeVersion="3" ma:contentTypeDescription="Create a new document." ma:contentTypeScope="" ma:versionID="c51d5ac6c73adc03208725bea75051cf">
  <xsd:schema xmlns:xsd="http://www.w3.org/2001/XMLSchema" xmlns:xs="http://www.w3.org/2001/XMLSchema" xmlns:p="http://schemas.microsoft.com/office/2006/metadata/properties" xmlns:ns3="2f2466df-6b78-4a68-aa6a-d061fdd15b5e" targetNamespace="http://schemas.microsoft.com/office/2006/metadata/properties" ma:root="true" ma:fieldsID="e4041d03066d15e4b7bbea617737254d" ns3:_="">
    <xsd:import namespace="2f2466df-6b78-4a68-aa6a-d061fdd15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466df-6b78-4a68-aa6a-d061fdd15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BC0B6D-9BC4-44E5-9DDA-3D4B4D3122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466df-6b78-4a68-aa6a-d061fdd15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0B382E-D22B-4F1C-9483-A0127393C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BD271-77BC-4350-9500-F1197C0FC00D}">
  <ds:schemaRefs>
    <ds:schemaRef ds:uri="http://purl.org/dc/elements/1.1/"/>
    <ds:schemaRef ds:uri="http://schemas.microsoft.com/office/2006/metadata/properties"/>
    <ds:schemaRef ds:uri="http://purl.org/dc/terms/"/>
    <ds:schemaRef ds:uri="2f2466df-6b78-4a68-aa6a-d061fdd15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149</TotalTime>
  <Words>322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Wingdings</vt:lpstr>
      <vt:lpstr>Sales Direction 16X9</vt:lpstr>
      <vt:lpstr>Movie Rental Data Analysis</vt:lpstr>
      <vt:lpstr>Project Introduction</vt:lpstr>
      <vt:lpstr>Description of Dataset</vt:lpstr>
      <vt:lpstr>Retrieving names from the table</vt:lpstr>
      <vt:lpstr>Retrieving data with specific conditions from the table</vt:lpstr>
      <vt:lpstr>Using joins and subqueries to retrieve data from different tables</vt:lpstr>
      <vt:lpstr>Using aggregate functions along with joins and subqueries to retrieve data from different tables</vt:lpstr>
      <vt:lpstr>Additional points of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Rental Data Analysis</dc:title>
  <dc:creator>FNU LNU</dc:creator>
  <cp:lastModifiedBy>FNU LNU</cp:lastModifiedBy>
  <cp:revision>2</cp:revision>
  <dcterms:created xsi:type="dcterms:W3CDTF">2023-12-08T22:21:55Z</dcterms:created>
  <dcterms:modified xsi:type="dcterms:W3CDTF">2023-12-12T12:32:06Z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0x01010079AA112167EBEF44947676C36D740C68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defa4170-0d19-0005-0004-bc88714345d2_Enabled">
    <vt:lpwstr>true</vt:lpwstr>
  </property>
  <property fmtid="{D5CDD505-2E9C-101B-9397-08002B2CF9AE}" pid="9" name="MSIP_Label_defa4170-0d19-0005-0004-bc88714345d2_SetDate">
    <vt:lpwstr>2023-12-08T23:27:31Z</vt:lpwstr>
  </property>
  <property fmtid="{D5CDD505-2E9C-101B-9397-08002B2CF9AE}" pid="10" name="MSIP_Label_defa4170-0d19-0005-0004-bc88714345d2_Method">
    <vt:lpwstr>Standard</vt:lpwstr>
  </property>
  <property fmtid="{D5CDD505-2E9C-101B-9397-08002B2CF9AE}" pid="11" name="MSIP_Label_defa4170-0d19-0005-0004-bc88714345d2_Name">
    <vt:lpwstr>defa4170-0d19-0005-0004-bc88714345d2</vt:lpwstr>
  </property>
  <property fmtid="{D5CDD505-2E9C-101B-9397-08002B2CF9AE}" pid="12" name="MSIP_Label_defa4170-0d19-0005-0004-bc88714345d2_SiteId">
    <vt:lpwstr>fcece932-b563-4df1-b879-6b845f53b2aa</vt:lpwstr>
  </property>
  <property fmtid="{D5CDD505-2E9C-101B-9397-08002B2CF9AE}" pid="13" name="MSIP_Label_defa4170-0d19-0005-0004-bc88714345d2_ActionId">
    <vt:lpwstr>5e0908a9-41fb-49d3-914c-55bc222618e0</vt:lpwstr>
  </property>
  <property fmtid="{D5CDD505-2E9C-101B-9397-08002B2CF9AE}" pid="14" name="MSIP_Label_defa4170-0d19-0005-0004-bc88714345d2_ContentBits">
    <vt:lpwstr>0</vt:lpwstr>
  </property>
</Properties>
</file>