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8" r:id="rId6"/>
    <p:sldId id="267" r:id="rId7"/>
    <p:sldId id="272" r:id="rId8"/>
    <p:sldId id="269" r:id="rId9"/>
    <p:sldId id="273" r:id="rId10"/>
    <p:sldId id="274" r:id="rId11"/>
    <p:sldId id="275" r:id="rId12"/>
    <p:sldId id="276" r:id="rId13"/>
    <p:sldId id="277" r:id="rId14"/>
    <p:sldId id="278" r:id="rId15"/>
    <p:sldId id="279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9" autoAdjust="0"/>
    <p:restoredTop sz="94660"/>
  </p:normalViewPr>
  <p:slideViewPr>
    <p:cSldViewPr>
      <p:cViewPr varScale="1">
        <p:scale>
          <a:sx n="113" d="100"/>
          <a:sy n="113" d="100"/>
        </p:scale>
        <p:origin x="240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8/30/2021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8/30/2021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8/30/2021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8/30/2021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8/30/2021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8/30/2021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8/30/2021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8/30/2021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8/30/2021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8/30/2021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8/30/2021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8/30/2021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8/30/2021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8/30/2021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2" y="615949"/>
            <a:ext cx="9879436" cy="2000251"/>
          </a:xfrm>
        </p:spPr>
        <p:txBody>
          <a:bodyPr/>
          <a:lstStyle/>
          <a:p>
            <a:r>
              <a:rPr lang="en-US" dirty="0"/>
              <a:t>Unified Modeling Language (UML)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93812" y="2616200"/>
            <a:ext cx="8735325" cy="1752600"/>
          </a:xfrm>
        </p:spPr>
        <p:txBody>
          <a:bodyPr/>
          <a:lstStyle/>
          <a:p>
            <a:r>
              <a:rPr lang="en-US" dirty="0"/>
              <a:t>Ariel Sánchez</a:t>
            </a:r>
          </a:p>
          <a:p>
            <a:r>
              <a:rPr lang="en-US" dirty="0"/>
              <a:t>302 SIS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/>
          <a:p>
            <a:r>
              <a:rPr lang="es-ES" dirty="0"/>
              <a:t>Diagrama de Actividades</a:t>
            </a:r>
            <a:endParaRPr lang="es-CO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4EEC33B-3D31-4303-B72A-8829DD2C5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/>
          <a:lstStyle/>
          <a:p>
            <a:r>
              <a:rPr lang="es-CO" dirty="0"/>
              <a:t>Ayudan a entender y analizar los múltiples caminos que puede tomar un solo proceso, lo que es importante para comprender todas las posibilidades disponibles.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27E17-9C59-4B47-8E76-CE070CF37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971" y="1641292"/>
            <a:ext cx="6094413" cy="34738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563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0"/>
            <a:ext cx="10360501" cy="1223963"/>
          </a:xfrm>
        </p:spPr>
        <p:txBody>
          <a:bodyPr/>
          <a:lstStyle/>
          <a:p>
            <a:r>
              <a:rPr lang="es-ES" dirty="0"/>
              <a:t>Diagrama de Colaboraciones</a:t>
            </a:r>
            <a:endParaRPr lang="es-C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AA606-CB5B-44E6-9C3C-7936451A736B}"/>
              </a:ext>
            </a:extLst>
          </p:cNvPr>
          <p:cNvSpPr txBox="1">
            <a:spLocks/>
          </p:cNvSpPr>
          <p:nvPr/>
        </p:nvSpPr>
        <p:spPr>
          <a:xfrm>
            <a:off x="1218882" y="3124200"/>
            <a:ext cx="4062942" cy="3048000"/>
          </a:xfrm>
          <a:prstGeom prst="rect">
            <a:avLst/>
          </a:prstGeom>
        </p:spPr>
        <p:txBody>
          <a:bodyPr vert="horz" lIns="121899" tIns="60949" rIns="121899" bIns="60949" rtlCol="0">
            <a:normAutofit fontScale="77500" lnSpcReduction="2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El diagrama de colaboración o diagrama de comunicación tiene una finalidad similar al diagrama de secuencias, busca mostrar como las diferentes instancias se comunican y trabajan juntas para llegar a un objetivo en común, a diferencia del diagrama de secuencias no profundiza en el tiempo sino en la forma en que se comunican.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9CE39C-E5B2-47B5-AA5F-BE23D0C24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812" y="2895600"/>
            <a:ext cx="5772956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05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0"/>
            <a:ext cx="10360501" cy="1223963"/>
          </a:xfrm>
        </p:spPr>
        <p:txBody>
          <a:bodyPr/>
          <a:lstStyle/>
          <a:p>
            <a:r>
              <a:rPr lang="es-ES" dirty="0"/>
              <a:t>Diagrama de Componentes</a:t>
            </a:r>
            <a:endParaRPr lang="es-C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9B03FE-65CB-462F-BCB7-FA282A300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095" y="4495800"/>
            <a:ext cx="6582694" cy="1305107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A1AD119-15F1-4859-980E-304791ABFCFB}"/>
              </a:ext>
            </a:extLst>
          </p:cNvPr>
          <p:cNvSpPr txBox="1">
            <a:spLocks/>
          </p:cNvSpPr>
          <p:nvPr/>
        </p:nvSpPr>
        <p:spPr>
          <a:xfrm>
            <a:off x="1190624" y="2311400"/>
            <a:ext cx="4062942" cy="1930400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 lnSpcReduction="2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Este tipo de diagramas muestra como un Sistema está compuesto y cuáles son las dependencias que tienen sus interfaces y componentes.</a:t>
            </a:r>
          </a:p>
        </p:txBody>
      </p:sp>
    </p:spTree>
    <p:extLst>
      <p:ext uri="{BB962C8B-B14F-4D97-AF65-F5344CB8AC3E}">
        <p14:creationId xmlns:p14="http://schemas.microsoft.com/office/powerpoint/2010/main" val="117290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</a:t>
            </a:r>
            <a:r>
              <a:rPr lang="en-US" dirty="0"/>
              <a:t>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</a:t>
            </a:r>
            <a:r>
              <a:rPr lang="es-CO" dirty="0"/>
              <a:t>ML o Lenguaje Unificado de Modelado es un lenguaje visual usando comúnmente en el diseño y la implementación de sistemas de software complejos.</a:t>
            </a:r>
          </a:p>
          <a:p>
            <a:pPr marL="0" indent="0">
              <a:buNone/>
            </a:pPr>
            <a:r>
              <a:rPr lang="es-CO" dirty="0"/>
              <a:t>Su utilidad permite que se reflejen las estructuras y comportamientos del correspondiente programa, permitiendo que los elementos que componen el programa tengan un debido orden, sector, grupo, flujo o lo que sea necesario en la situación. </a:t>
            </a:r>
          </a:p>
          <a:p>
            <a:pPr marL="0" indent="0">
              <a:buNone/>
            </a:pPr>
            <a:r>
              <a:rPr lang="es-CO" dirty="0"/>
              <a:t>Es comparable a los planos en otros sectores de la ingeniería, ya que define dentro de sí los limites, la estructura y el comportamiento del sistema, al igual que los objetos que lo componen.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de Estructura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31F15-EC09-48D1-B0D8-F1F098CD6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Diagrama de Clases</a:t>
            </a:r>
          </a:p>
          <a:p>
            <a:r>
              <a:rPr lang="es-ES" dirty="0"/>
              <a:t>Diagrama de Despliegue</a:t>
            </a:r>
          </a:p>
          <a:p>
            <a:r>
              <a:rPr lang="es-ES" dirty="0"/>
              <a:t>Diagrama de Objetos</a:t>
            </a:r>
          </a:p>
          <a:p>
            <a:r>
              <a:rPr lang="es-ES" dirty="0"/>
              <a:t>Diagrama de Componentes</a:t>
            </a:r>
          </a:p>
          <a:p>
            <a:r>
              <a:rPr lang="es-ES" dirty="0"/>
              <a:t>Diagrama de Estructura</a:t>
            </a:r>
          </a:p>
          <a:p>
            <a:r>
              <a:rPr lang="es-ES" dirty="0"/>
              <a:t>Diagrama de paquetes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de comportamiento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31F15-EC09-48D1-B0D8-F1F098CD6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Diagrama Actividad</a:t>
            </a:r>
          </a:p>
          <a:p>
            <a:r>
              <a:rPr lang="es-ES" dirty="0"/>
              <a:t>Diagrama de Maq. De estados</a:t>
            </a:r>
          </a:p>
          <a:p>
            <a:r>
              <a:rPr lang="es-ES" dirty="0"/>
              <a:t>Diagrama de Casos de uso</a:t>
            </a:r>
          </a:p>
          <a:p>
            <a:r>
              <a:rPr lang="es-ES" dirty="0"/>
              <a:t>Diagrama de interacción</a:t>
            </a:r>
          </a:p>
          <a:p>
            <a:pPr lvl="1"/>
            <a:r>
              <a:rPr lang="es-ES" dirty="0"/>
              <a:t>Diagrama de tiempos</a:t>
            </a:r>
          </a:p>
          <a:p>
            <a:pPr lvl="1"/>
            <a:r>
              <a:rPr lang="es-ES" dirty="0"/>
              <a:t>Diagrama de secuencia</a:t>
            </a:r>
          </a:p>
          <a:p>
            <a:pPr lvl="1"/>
            <a:r>
              <a:rPr lang="es-ES" dirty="0"/>
              <a:t>Diagrama de comunicación</a:t>
            </a:r>
          </a:p>
          <a:p>
            <a:pPr lvl="1"/>
            <a:r>
              <a:rPr lang="es-ES" dirty="0"/>
              <a:t>Diagrama Global de interacciones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569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/>
          <a:p>
            <a:r>
              <a:rPr lang="es-ES" dirty="0"/>
              <a:t>Diagrama de Clases</a:t>
            </a:r>
            <a:endParaRPr lang="es-CO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6EBE74B-C6AC-4958-988B-CAE9F4C68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s-CO" dirty="0" err="1"/>
              <a:t>ipo</a:t>
            </a:r>
            <a:r>
              <a:rPr lang="es-CO" dirty="0"/>
              <a:t> de diagrama de estructura estática que describe la estructura de un sistema, que muestra las clases, atributos y operaciones del sistema.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6329D27-3801-40BB-959E-EC2069BE5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971" y="1031852"/>
            <a:ext cx="6094413" cy="4692696"/>
          </a:xfrm>
          <a:prstGeom prst="rect">
            <a:avLst/>
          </a:prstGeom>
          <a:noFill/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/>
          <a:p>
            <a:r>
              <a:rPr lang="es-ES" dirty="0"/>
              <a:t>Diagrama de Objetos</a:t>
            </a:r>
            <a:endParaRPr lang="es-CO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2BF3244-6F78-4549-9C05-05EB0794C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/>
          <a:p>
            <a:r>
              <a:rPr lang="es-ES"/>
              <a:t>M</a:t>
            </a:r>
            <a:r>
              <a:rPr lang="es-ES" b="0" i="0">
                <a:effectLst/>
              </a:rPr>
              <a:t>uestra una vista completa o parcial de los objetos de un sistema en un instante de ejecución específico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977E5B-ABA9-45BE-934A-C917A1058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971" y="1198276"/>
            <a:ext cx="6094413" cy="4359848"/>
          </a:xfrm>
          <a:prstGeom prst="rect">
            <a:avLst/>
          </a:prstGeom>
          <a:noFill/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92833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/>
          <a:p>
            <a:r>
              <a:rPr lang="es-ES" dirty="0"/>
              <a:t>Diagrama de Casos de Uso</a:t>
            </a:r>
            <a:endParaRPr lang="es-CO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ADCBBAB-1AA8-4CF3-B3DE-72C364438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/>
          <a:p>
            <a:r>
              <a:rPr lang="en-US" dirty="0"/>
              <a:t>Este diagrama cumple la funci</a:t>
            </a:r>
            <a:r>
              <a:rPr lang="es-ES" dirty="0"/>
              <a:t>ón de mostrar la interacción de los objetos con diferentes funciones dentro de un sistema. Los objetos son conocidos como actores que siguen procesos dentro de un sistema.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B83C2C-F32E-4BAD-AB24-74372933B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971" y="1184211"/>
            <a:ext cx="6094413" cy="43879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9342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/>
          <a:p>
            <a:r>
              <a:rPr lang="es-ES" dirty="0"/>
              <a:t>Diagrama de Estados</a:t>
            </a:r>
            <a:endParaRPr lang="es-CO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DE24A48-8A30-49F9-ADBA-189187CA1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/>
          <a:lstStyle/>
          <a:p>
            <a:r>
              <a:rPr lang="en-US" dirty="0" err="1"/>
              <a:t>Principalmente</a:t>
            </a:r>
            <a:r>
              <a:rPr lang="en-US" dirty="0"/>
              <a:t> </a:t>
            </a:r>
            <a:r>
              <a:rPr lang="en-US" dirty="0" err="1"/>
              <a:t>usado</a:t>
            </a:r>
            <a:r>
              <a:rPr lang="en-US" dirty="0"/>
              <a:t> para </a:t>
            </a:r>
            <a:r>
              <a:rPr lang="en-US" dirty="0" err="1"/>
              <a:t>representar</a:t>
            </a:r>
            <a:r>
              <a:rPr lang="en-US" dirty="0"/>
              <a:t> el </a:t>
            </a:r>
            <a:r>
              <a:rPr lang="en-US" dirty="0" err="1"/>
              <a:t>comportamiento</a:t>
            </a:r>
            <a:r>
              <a:rPr lang="en-US" dirty="0"/>
              <a:t> de un </a:t>
            </a:r>
            <a:r>
              <a:rPr lang="en-US" dirty="0" err="1"/>
              <a:t>objeto</a:t>
            </a:r>
            <a:r>
              <a:rPr lang="en-US" dirty="0"/>
              <a:t>, de una </a:t>
            </a:r>
            <a:r>
              <a:rPr lang="en-US" dirty="0" err="1"/>
              <a:t>clase</a:t>
            </a:r>
            <a:r>
              <a:rPr lang="en-US" dirty="0"/>
              <a:t>. </a:t>
            </a:r>
            <a:r>
              <a:rPr lang="en-US" dirty="0" err="1"/>
              <a:t>Sigue</a:t>
            </a:r>
            <a:r>
              <a:rPr lang="en-US" dirty="0"/>
              <a:t> una </a:t>
            </a:r>
            <a:r>
              <a:rPr lang="en-US" dirty="0" err="1"/>
              <a:t>secuencia</a:t>
            </a:r>
            <a:r>
              <a:rPr lang="en-US" dirty="0"/>
              <a:t> para </a:t>
            </a:r>
            <a:r>
              <a:rPr lang="en-US" dirty="0" err="1"/>
              <a:t>llegar</a:t>
            </a:r>
            <a:r>
              <a:rPr lang="en-US" dirty="0"/>
              <a:t> a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estados</a:t>
            </a:r>
            <a:r>
              <a:rPr lang="en-US" dirty="0"/>
              <a:t> </a:t>
            </a:r>
            <a:r>
              <a:rPr lang="en-US" dirty="0" err="1"/>
              <a:t>mediados</a:t>
            </a:r>
            <a:r>
              <a:rPr lang="en-US" dirty="0"/>
              <a:t> por las </a:t>
            </a:r>
            <a:r>
              <a:rPr lang="en-US" dirty="0" err="1"/>
              <a:t>respectivas</a:t>
            </a:r>
            <a:r>
              <a:rPr lang="en-US" dirty="0"/>
              <a:t> </a:t>
            </a:r>
            <a:r>
              <a:rPr lang="en-US" dirty="0" err="1"/>
              <a:t>funciones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20F7CB-61AC-44DB-87CD-75E9EC5ED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012" y="1326852"/>
            <a:ext cx="6094413" cy="42042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9999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/>
          <a:p>
            <a:r>
              <a:rPr lang="es-ES" dirty="0"/>
              <a:t>Diagrama de Secuencias</a:t>
            </a:r>
            <a:endParaRPr lang="es-CO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A6D1BB6-9C50-4ACF-8380-FDD5FEBA8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/>
          <a:lstStyle/>
          <a:p>
            <a:r>
              <a:rPr lang="en-US" dirty="0"/>
              <a:t>Describe como y en que orden los objetos funcionan en conjunto. </a:t>
            </a:r>
            <a:r>
              <a:rPr lang="en-US" dirty="0" err="1"/>
              <a:t>Presenta</a:t>
            </a:r>
            <a:r>
              <a:rPr lang="en-US" dirty="0"/>
              <a:t> los </a:t>
            </a:r>
            <a:r>
              <a:rPr lang="en-US" dirty="0" err="1"/>
              <a:t>eventos</a:t>
            </a:r>
            <a:r>
              <a:rPr lang="en-US" dirty="0"/>
              <a:t> en </a:t>
            </a:r>
            <a:r>
              <a:rPr lang="en-US" dirty="0" err="1"/>
              <a:t>orden</a:t>
            </a:r>
            <a:r>
              <a:rPr lang="en-US" dirty="0"/>
              <a:t> </a:t>
            </a:r>
            <a:r>
              <a:rPr lang="en-US" dirty="0" err="1"/>
              <a:t>cronológico</a:t>
            </a:r>
            <a:r>
              <a:rPr lang="en-US" dirty="0"/>
              <a:t>. Es </a:t>
            </a:r>
            <a:r>
              <a:rPr lang="en-US" dirty="0" err="1"/>
              <a:t>posible</a:t>
            </a:r>
            <a:r>
              <a:rPr lang="en-US" dirty="0"/>
              <a:t> </a:t>
            </a:r>
            <a:r>
              <a:rPr lang="en-US" dirty="0" err="1"/>
              <a:t>añadir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extras como el </a:t>
            </a:r>
            <a:r>
              <a:rPr lang="en-US" dirty="0" err="1"/>
              <a:t>tiempo</a:t>
            </a:r>
            <a:r>
              <a:rPr lang="en-US" dirty="0"/>
              <a:t>, para </a:t>
            </a:r>
            <a:r>
              <a:rPr lang="en-US" dirty="0" err="1"/>
              <a:t>limitar</a:t>
            </a:r>
            <a:r>
              <a:rPr lang="en-US" dirty="0"/>
              <a:t> un </a:t>
            </a:r>
            <a:r>
              <a:rPr lang="en-US" dirty="0" err="1"/>
              <a:t>proceso</a:t>
            </a:r>
            <a:r>
              <a:rPr lang="en-US" dirty="0"/>
              <a:t> el particular.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70D801-1F2F-41E1-B50F-87B38A2C6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971" y="1984103"/>
            <a:ext cx="6094413" cy="27881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215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DC141B7DDCFF4093106A23B2D22D7B" ma:contentTypeVersion="8" ma:contentTypeDescription="Create a new document." ma:contentTypeScope="" ma:versionID="da3e794e34e50fdd31eb2e76a819fba9">
  <xsd:schema xmlns:xsd="http://www.w3.org/2001/XMLSchema" xmlns:xs="http://www.w3.org/2001/XMLSchema" xmlns:p="http://schemas.microsoft.com/office/2006/metadata/properties" xmlns:ns3="96b972e0-10f8-4206-a3ec-fddca9b01155" xmlns:ns4="a0440620-242c-4c66-83bf-2d21ef1f626b" targetNamespace="http://schemas.microsoft.com/office/2006/metadata/properties" ma:root="true" ma:fieldsID="7138cd6d706bd344b57c7f53d5fffd56" ns3:_="" ns4:_="">
    <xsd:import namespace="96b972e0-10f8-4206-a3ec-fddca9b01155"/>
    <xsd:import namespace="a0440620-242c-4c66-83bf-2d21ef1f626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b972e0-10f8-4206-a3ec-fddca9b011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440620-242c-4c66-83bf-2d21ef1f626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a0440620-242c-4c66-83bf-2d21ef1f626b"/>
    <ds:schemaRef ds:uri="http://schemas.microsoft.com/office/2006/documentManagement/types"/>
    <ds:schemaRef ds:uri="96b972e0-10f8-4206-a3ec-fddca9b01155"/>
    <ds:schemaRef ds:uri="http://www.w3.org/XML/1998/namespace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B01082E-4DAE-4EA3-8E39-0F49219614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b972e0-10f8-4206-a3ec-fddca9b01155"/>
    <ds:schemaRef ds:uri="a0440620-242c-4c66-83bf-2d21ef1f62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470951D-7248-4055-8FEF-6142B3E6D7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404</TotalTime>
  <Words>443</Words>
  <Application>Microsoft Office PowerPoint</Application>
  <PresentationFormat>Custom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Tech 16x9</vt:lpstr>
      <vt:lpstr>Unified Modeling Language (UML)</vt:lpstr>
      <vt:lpstr>¿Qué es?</vt:lpstr>
      <vt:lpstr>Diagrama de Estructura</vt:lpstr>
      <vt:lpstr>Diagrama de comportamiento</vt:lpstr>
      <vt:lpstr>Diagrama de Clases</vt:lpstr>
      <vt:lpstr>Diagrama de Objetos</vt:lpstr>
      <vt:lpstr>Diagrama de Casos de Uso</vt:lpstr>
      <vt:lpstr>Diagrama de Estados</vt:lpstr>
      <vt:lpstr>Diagrama de Secuencias</vt:lpstr>
      <vt:lpstr>Diagrama de Actividades</vt:lpstr>
      <vt:lpstr>Diagrama de Colaboraciones</vt:lpstr>
      <vt:lpstr>Diagrama de Componentes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Modeling Language (UML)</dc:title>
  <dc:creator>ARIEL CAMILO SANCHEZ LOPEZ</dc:creator>
  <cp:lastModifiedBy>ARIEL CAMILO SANCHEZ LOPEZ</cp:lastModifiedBy>
  <cp:revision>13</cp:revision>
  <dcterms:created xsi:type="dcterms:W3CDTF">2021-08-25T12:50:49Z</dcterms:created>
  <dcterms:modified xsi:type="dcterms:W3CDTF">2021-08-30T16:16:09Z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0x01010082DC141B7DDCFF4093106A23B2D22D7B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