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58" r:id="rId6"/>
    <p:sldId id="260" r:id="rId7"/>
    <p:sldId id="261" r:id="rId8"/>
    <p:sldId id="262" r:id="rId9"/>
    <p:sldId id="264" r:id="rId10"/>
    <p:sldId id="265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62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5D074-BABA-4278-AA9F-97CB83AC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DD2D3A-9D0C-48F8-AE59-DB3424D4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787158-E144-4E55-9320-1247AF33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E423FD-F888-431E-9209-8EF31CBD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BF6E38-1468-43E7-B9EC-3CF8391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58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927B36-810D-4202-93F2-56B8A149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02C9D0E-A0BF-4E95-8E30-07625826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F77F9FB-A0E5-4632-BE56-71C602A1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0C66ED6-4481-4B86-963A-84ED9FC8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473F77-1646-48C4-A5E6-456BC83D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009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920572C-337D-4158-AE8C-AD9CF449E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AD79EA0-0E80-4C64-A97B-DA10A3D1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AB3A72-8440-41AB-8FA4-5B90444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AB3911-938A-4C65-91D0-19FFE7A6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5AAA21-AF25-4101-9B0E-445E1A0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28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A40F2-3B6C-4F02-A77D-041C613C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E52713-FE54-4A6E-A276-7B5E0D0E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A74C1D-381C-4C9D-8ABA-988EC7AB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0689203-0692-409A-A888-473246D7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159F58-69FA-4D66-9D46-0950F95D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443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C3803-852F-4974-BB6F-373910C9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00DD91D-6FCE-4ADC-B53A-F7DC8C7A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77F64B-718D-4861-8202-630E486B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7E8D87-334C-4557-B82C-B3C2D7CB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AFCC2E-4067-45BC-805B-6107414A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963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52AAE-5EC8-4332-97B0-A5E78145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B765A1-B728-4E07-8D4C-69F575E35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E0E76C4-32FD-4E0B-BCD4-5204B45D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3D090A-465C-4B36-B3A8-4D3D0073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CDAEFBB-07AD-4376-86CF-01DEAA41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ACA5198-EACF-4C1A-ACD7-5D0806BD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189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F6EC8-B3AD-4F86-827E-7EAD39DB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87ED-DB7C-4521-9492-4E6D9517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DD8804E-4143-4FD9-BE34-0ECC035B6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6407B1D-77AA-4F8F-855A-33139386A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DFC5E56-F2B5-47A1-9A15-0E746EE22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EACE322-8BFA-45E3-9898-04407CD0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5901ADC-8BA1-4780-A103-045870B6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54478AE-F6A1-45FB-85ED-DDC8C5DB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67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211B0A-DFCC-45D3-B5FD-D51C2BBD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93F642F-8321-4B94-B1DA-0BDD54B3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79E28B-B3DF-4498-BCE5-0AA037CA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DD925C0-1E9B-44F9-B614-0549A1D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85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A632B1E-B177-4B74-8359-1A1B915A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2A2FA81-1042-47FA-B5C7-93E8AF0C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8F158A-0A00-4AC1-B0FC-B23C88EC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41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E5AA8E-63DA-466D-9F84-1AF6B2D4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DAB69C-BD3B-40F8-A898-F461C45D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B56E24E-D4AB-4B76-9B7C-15FE02F54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4823576-CCD3-441F-95E2-3083614F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D62C8DB-6782-498F-981E-9AB23FF7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2D24A3-D1DC-4AD9-ABB1-8BB1AE99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96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99085-55A2-4314-92D1-609FE62D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6D611C1-C03D-4910-8EFB-0C2D41F3A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3D08C3-6449-4AD9-9D53-B7C86DE1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831D9E3-02C1-4115-B8F1-9EE5AB42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78F1047-AD25-4738-88C6-90F8F999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2C3C51-32F6-40A9-A903-047E374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22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A528CC3-8C9E-482A-8C9E-BD3D3AC9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9ED20D-EA4B-4C3F-9CA9-D22BDE09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EEB17B6-8C99-455B-B025-57D943F13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7516-EC25-436A-B3BA-970C17D735E1}" type="datetimeFigureOut">
              <a:rPr lang="cs-CZ" smtClean="0"/>
              <a:t>01.07.2022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2813FD-056C-4ABA-9D5B-35008EAFD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CF0D84-2383-48DA-AF96-CC29A1EC5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985D-61AA-4C77-A1D7-F0D3C4CDA7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919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pubs-static.s3.amazonaws.com/44975_0342ec49f925426fa16ebcdc28210118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6D627EEB-A17D-4485-A48A-4CB894BDC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7825" y="3509963"/>
            <a:ext cx="6236350" cy="474208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Regresní analýza parlamentních voleb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51373A-70FA-469C-BF21-4D2A9EEF9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Volební výsledky ČSSD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C506CF6D-2098-4638-B812-C53F054B8AF9}"/>
              </a:ext>
            </a:extLst>
          </p:cNvPr>
          <p:cNvSpPr txBox="1">
            <a:spLocks/>
          </p:cNvSpPr>
          <p:nvPr/>
        </p:nvSpPr>
        <p:spPr>
          <a:xfrm>
            <a:off x="2977825" y="6134667"/>
            <a:ext cx="6236350" cy="47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Vojtěchovská, </a:t>
            </a:r>
            <a:r>
              <a:rPr lang="cs-CZ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Tkáčová, </a:t>
            </a:r>
            <a:r>
              <a:rPr lang="cs-CZ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Karamonová</a:t>
            </a:r>
            <a:r>
              <a:rPr lang="cs-CZ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Olomouc 2022</a:t>
            </a:r>
          </a:p>
        </p:txBody>
      </p:sp>
    </p:spTree>
    <p:extLst>
      <p:ext uri="{BB962C8B-B14F-4D97-AF65-F5344CB8AC3E}">
        <p14:creationId xmlns:p14="http://schemas.microsoft.com/office/powerpoint/2010/main" val="421372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30BE5AE-3460-4D3C-9A9C-3A9802D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6" y="1859873"/>
            <a:ext cx="8514179" cy="443142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Globální regrese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5. normalita reziduí?</a:t>
            </a:r>
            <a:endParaRPr lang="cs-CZ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C208D80-C8EF-4D07-9FAB-303363BE2028}"/>
              </a:ext>
            </a:extLst>
          </p:cNvPr>
          <p:cNvSpPr txBox="1"/>
          <p:nvPr/>
        </p:nvSpPr>
        <p:spPr>
          <a:xfrm>
            <a:off x="9271001" y="1859873"/>
            <a:ext cx="2679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jedná se zpravidla o malé obce (1043 má 33 obyvatel)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>
              <a:solidFill>
                <a:srgbClr val="EF36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 těchto dat se dá očekávat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02223F55-84F9-4D78-94EA-CC31C14B9C60}"/>
              </a:ext>
            </a:extLst>
          </p:cNvPr>
          <p:cNvSpPr/>
          <p:nvPr/>
        </p:nvSpPr>
        <p:spPr>
          <a:xfrm>
            <a:off x="6540500" y="1930400"/>
            <a:ext cx="2513805" cy="2485413"/>
          </a:xfrm>
          <a:prstGeom prst="ellipse">
            <a:avLst/>
          </a:prstGeom>
          <a:noFill/>
          <a:ln w="38100">
            <a:solidFill>
              <a:srgbClr val="EF36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877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06D643-4AAD-46F6-BF23-8DC1EA49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F317AA3-0D05-4A4F-87B7-CF3AB77D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2" y="838201"/>
            <a:ext cx="11741095" cy="6019799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0515600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Globální regrese </a:t>
            </a:r>
            <a:r>
              <a:rPr lang="cs-CZ" sz="20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 6. rezidua globální predikce na mapě</a:t>
            </a:r>
            <a:endParaRPr lang="cs-CZ" sz="3600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9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06D643-4AAD-46F6-BF23-8DC1EA49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F317AA3-0D05-4A4F-87B7-CF3AB77D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2" y="838201"/>
            <a:ext cx="11741095" cy="6019799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0515600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Globální regrese </a:t>
            </a:r>
            <a:r>
              <a:rPr lang="cs-CZ" sz="20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 6. rezidua globální predikce na mapě</a:t>
            </a:r>
            <a:endParaRPr lang="cs-CZ" sz="3600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265B01D1-D5F9-449B-BE58-0B36469F3D20}"/>
              </a:ext>
            </a:extLst>
          </p:cNvPr>
          <p:cNvSpPr/>
          <p:nvPr/>
        </p:nvSpPr>
        <p:spPr>
          <a:xfrm>
            <a:off x="6108699" y="1749425"/>
            <a:ext cx="1016001" cy="955675"/>
          </a:xfrm>
          <a:prstGeom prst="ellipse">
            <a:avLst/>
          </a:prstGeom>
          <a:noFill/>
          <a:ln w="38100">
            <a:solidFill>
              <a:srgbClr val="EF36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9B8C623-4BD2-4619-937F-72E349AAA5B6}"/>
              </a:ext>
            </a:extLst>
          </p:cNvPr>
          <p:cNvSpPr txBox="1"/>
          <p:nvPr/>
        </p:nvSpPr>
        <p:spPr>
          <a:xfrm>
            <a:off x="7232816" y="1533522"/>
            <a:ext cx="44273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i="0" dirty="0">
                <a:solidFill>
                  <a:srgbClr val="EF362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lepší výsledky než by očekával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pravděpodobně vliv náchodské osobnosti ČSSD J. </a:t>
            </a:r>
            <a:r>
              <a:rPr lang="cs-CZ" sz="2000" b="1" dirty="0" err="1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Birkeho</a:t>
            </a:r>
            <a:endParaRPr lang="cs-CZ" sz="2000" b="1" dirty="0">
              <a:solidFill>
                <a:srgbClr val="EF36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7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06D643-4AAD-46F6-BF23-8DC1EA49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F317AA3-0D05-4A4F-87B7-CF3AB77D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2" y="838201"/>
            <a:ext cx="11741095" cy="6019799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0515600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Globální regrese </a:t>
            </a:r>
            <a:r>
              <a:rPr lang="cs-CZ" sz="20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 6. rezidua globální predikce na mapě</a:t>
            </a:r>
            <a:endParaRPr lang="cs-CZ" sz="3600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9B8C623-4BD2-4619-937F-72E349AAA5B6}"/>
              </a:ext>
            </a:extLst>
          </p:cNvPr>
          <p:cNvSpPr txBox="1"/>
          <p:nvPr/>
        </p:nvSpPr>
        <p:spPr>
          <a:xfrm>
            <a:off x="5975516" y="2000785"/>
            <a:ext cx="4427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i="0" dirty="0">
                <a:solidFill>
                  <a:srgbClr val="EF362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zejména malé obce na vnitřní periferii (rozhraní krajů)</a:t>
            </a:r>
            <a:endParaRPr lang="cs-CZ" sz="2000" b="1" dirty="0">
              <a:solidFill>
                <a:srgbClr val="EF36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Volný tvar: obrazec 8">
            <a:extLst>
              <a:ext uri="{FF2B5EF4-FFF2-40B4-BE49-F238E27FC236}">
                <a16:creationId xmlns:a16="http://schemas.microsoft.com/office/drawing/2014/main" id="{32DFDF3B-862F-4A92-B690-B322C4C4E03E}"/>
              </a:ext>
            </a:extLst>
          </p:cNvPr>
          <p:cNvSpPr/>
          <p:nvPr/>
        </p:nvSpPr>
        <p:spPr>
          <a:xfrm>
            <a:off x="2794000" y="2446515"/>
            <a:ext cx="2959490" cy="2569985"/>
          </a:xfrm>
          <a:custGeom>
            <a:avLst/>
            <a:gdLst>
              <a:gd name="connsiteX0" fmla="*/ 2349500 w 2959490"/>
              <a:gd name="connsiteY0" fmla="*/ 372885 h 2569985"/>
              <a:gd name="connsiteX1" fmla="*/ 2387600 w 2959490"/>
              <a:gd name="connsiteY1" fmla="*/ 449085 h 2569985"/>
              <a:gd name="connsiteX2" fmla="*/ 2463800 w 2959490"/>
              <a:gd name="connsiteY2" fmla="*/ 626885 h 2569985"/>
              <a:gd name="connsiteX3" fmla="*/ 2654300 w 2959490"/>
              <a:gd name="connsiteY3" fmla="*/ 957085 h 2569985"/>
              <a:gd name="connsiteX4" fmla="*/ 2628900 w 2959490"/>
              <a:gd name="connsiteY4" fmla="*/ 1350785 h 2569985"/>
              <a:gd name="connsiteX5" fmla="*/ 2476500 w 2959490"/>
              <a:gd name="connsiteY5" fmla="*/ 1566685 h 2569985"/>
              <a:gd name="connsiteX6" fmla="*/ 2273300 w 2959490"/>
              <a:gd name="connsiteY6" fmla="*/ 1782585 h 2569985"/>
              <a:gd name="connsiteX7" fmla="*/ 1930400 w 2959490"/>
              <a:gd name="connsiteY7" fmla="*/ 1922285 h 2569985"/>
              <a:gd name="connsiteX8" fmla="*/ 1778000 w 2959490"/>
              <a:gd name="connsiteY8" fmla="*/ 1960385 h 2569985"/>
              <a:gd name="connsiteX9" fmla="*/ 1447800 w 2959490"/>
              <a:gd name="connsiteY9" fmla="*/ 1973085 h 2569985"/>
              <a:gd name="connsiteX10" fmla="*/ 977900 w 2959490"/>
              <a:gd name="connsiteY10" fmla="*/ 1884185 h 2569985"/>
              <a:gd name="connsiteX11" fmla="*/ 889000 w 2959490"/>
              <a:gd name="connsiteY11" fmla="*/ 1782585 h 2569985"/>
              <a:gd name="connsiteX12" fmla="*/ 711200 w 2959490"/>
              <a:gd name="connsiteY12" fmla="*/ 1477785 h 2569985"/>
              <a:gd name="connsiteX13" fmla="*/ 685800 w 2959490"/>
              <a:gd name="connsiteY13" fmla="*/ 1223785 h 2569985"/>
              <a:gd name="connsiteX14" fmla="*/ 800100 w 2959490"/>
              <a:gd name="connsiteY14" fmla="*/ 753885 h 2569985"/>
              <a:gd name="connsiteX15" fmla="*/ 863600 w 2959490"/>
              <a:gd name="connsiteY15" fmla="*/ 741185 h 2569985"/>
              <a:gd name="connsiteX16" fmla="*/ 939800 w 2959490"/>
              <a:gd name="connsiteY16" fmla="*/ 677685 h 2569985"/>
              <a:gd name="connsiteX17" fmla="*/ 990600 w 2959490"/>
              <a:gd name="connsiteY17" fmla="*/ 639585 h 2569985"/>
              <a:gd name="connsiteX18" fmla="*/ 1028700 w 2959490"/>
              <a:gd name="connsiteY18" fmla="*/ 588785 h 2569985"/>
              <a:gd name="connsiteX19" fmla="*/ 1079500 w 2959490"/>
              <a:gd name="connsiteY19" fmla="*/ 537985 h 2569985"/>
              <a:gd name="connsiteX20" fmla="*/ 1104900 w 2959490"/>
              <a:gd name="connsiteY20" fmla="*/ 474485 h 2569985"/>
              <a:gd name="connsiteX21" fmla="*/ 1003300 w 2959490"/>
              <a:gd name="connsiteY21" fmla="*/ 360185 h 2569985"/>
              <a:gd name="connsiteX22" fmla="*/ 355600 w 2959490"/>
              <a:gd name="connsiteY22" fmla="*/ 436385 h 2569985"/>
              <a:gd name="connsiteX23" fmla="*/ 177800 w 2959490"/>
              <a:gd name="connsiteY23" fmla="*/ 525285 h 2569985"/>
              <a:gd name="connsiteX24" fmla="*/ 0 w 2959490"/>
              <a:gd name="connsiteY24" fmla="*/ 652285 h 2569985"/>
              <a:gd name="connsiteX25" fmla="*/ 76200 w 2959490"/>
              <a:gd name="connsiteY25" fmla="*/ 1439685 h 2569985"/>
              <a:gd name="connsiteX26" fmla="*/ 88900 w 2959490"/>
              <a:gd name="connsiteY26" fmla="*/ 1515885 h 2569985"/>
              <a:gd name="connsiteX27" fmla="*/ 127000 w 2959490"/>
              <a:gd name="connsiteY27" fmla="*/ 1642885 h 2569985"/>
              <a:gd name="connsiteX28" fmla="*/ 177800 w 2959490"/>
              <a:gd name="connsiteY28" fmla="*/ 1846085 h 2569985"/>
              <a:gd name="connsiteX29" fmla="*/ 190500 w 2959490"/>
              <a:gd name="connsiteY29" fmla="*/ 1947685 h 2569985"/>
              <a:gd name="connsiteX30" fmla="*/ 203200 w 2959490"/>
              <a:gd name="connsiteY30" fmla="*/ 1985785 h 2569985"/>
              <a:gd name="connsiteX31" fmla="*/ 279400 w 2959490"/>
              <a:gd name="connsiteY31" fmla="*/ 2036585 h 2569985"/>
              <a:gd name="connsiteX32" fmla="*/ 571500 w 2959490"/>
              <a:gd name="connsiteY32" fmla="*/ 2112785 h 2569985"/>
              <a:gd name="connsiteX33" fmla="*/ 711200 w 2959490"/>
              <a:gd name="connsiteY33" fmla="*/ 2150885 h 2569985"/>
              <a:gd name="connsiteX34" fmla="*/ 1092200 w 2959490"/>
              <a:gd name="connsiteY34" fmla="*/ 2214385 h 2569985"/>
              <a:gd name="connsiteX35" fmla="*/ 1524000 w 2959490"/>
              <a:gd name="connsiteY35" fmla="*/ 2341385 h 2569985"/>
              <a:gd name="connsiteX36" fmla="*/ 1892300 w 2959490"/>
              <a:gd name="connsiteY36" fmla="*/ 2506485 h 2569985"/>
              <a:gd name="connsiteX37" fmla="*/ 2019300 w 2959490"/>
              <a:gd name="connsiteY37" fmla="*/ 2557285 h 2569985"/>
              <a:gd name="connsiteX38" fmla="*/ 2184400 w 2959490"/>
              <a:gd name="connsiteY38" fmla="*/ 2569985 h 2569985"/>
              <a:gd name="connsiteX39" fmla="*/ 2540000 w 2959490"/>
              <a:gd name="connsiteY39" fmla="*/ 2531885 h 2569985"/>
              <a:gd name="connsiteX40" fmla="*/ 2832100 w 2959490"/>
              <a:gd name="connsiteY40" fmla="*/ 2328685 h 2569985"/>
              <a:gd name="connsiteX41" fmla="*/ 2882900 w 2959490"/>
              <a:gd name="connsiteY41" fmla="*/ 2214385 h 2569985"/>
              <a:gd name="connsiteX42" fmla="*/ 2933700 w 2959490"/>
              <a:gd name="connsiteY42" fmla="*/ 2150885 h 2569985"/>
              <a:gd name="connsiteX43" fmla="*/ 2946400 w 2959490"/>
              <a:gd name="connsiteY43" fmla="*/ 1985785 h 2569985"/>
              <a:gd name="connsiteX44" fmla="*/ 2946400 w 2959490"/>
              <a:gd name="connsiteY44" fmla="*/ 1452385 h 2569985"/>
              <a:gd name="connsiteX45" fmla="*/ 2921000 w 2959490"/>
              <a:gd name="connsiteY45" fmla="*/ 1401585 h 2569985"/>
              <a:gd name="connsiteX46" fmla="*/ 2806700 w 2959490"/>
              <a:gd name="connsiteY46" fmla="*/ 1109485 h 2569985"/>
              <a:gd name="connsiteX47" fmla="*/ 2743200 w 2959490"/>
              <a:gd name="connsiteY47" fmla="*/ 817385 h 2569985"/>
              <a:gd name="connsiteX48" fmla="*/ 2832100 w 2959490"/>
              <a:gd name="connsiteY48" fmla="*/ 550685 h 2569985"/>
              <a:gd name="connsiteX49" fmla="*/ 2908300 w 2959490"/>
              <a:gd name="connsiteY49" fmla="*/ 207785 h 2569985"/>
              <a:gd name="connsiteX50" fmla="*/ 2882900 w 2959490"/>
              <a:gd name="connsiteY50" fmla="*/ 55385 h 2569985"/>
              <a:gd name="connsiteX51" fmla="*/ 2565400 w 2959490"/>
              <a:gd name="connsiteY51" fmla="*/ 17285 h 2569985"/>
              <a:gd name="connsiteX52" fmla="*/ 2451100 w 2959490"/>
              <a:gd name="connsiteY52" fmla="*/ 42685 h 2569985"/>
              <a:gd name="connsiteX53" fmla="*/ 2311400 w 2959490"/>
              <a:gd name="connsiteY53" fmla="*/ 195085 h 2569985"/>
              <a:gd name="connsiteX54" fmla="*/ 2298700 w 2959490"/>
              <a:gd name="connsiteY54" fmla="*/ 334785 h 2569985"/>
              <a:gd name="connsiteX55" fmla="*/ 2349500 w 2959490"/>
              <a:gd name="connsiteY55" fmla="*/ 372885 h 256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959490" h="2569985">
                <a:moveTo>
                  <a:pt x="2349500" y="372885"/>
                </a:moveTo>
                <a:cubicBezTo>
                  <a:pt x="2364317" y="391935"/>
                  <a:pt x="2375946" y="423188"/>
                  <a:pt x="2387600" y="449085"/>
                </a:cubicBezTo>
                <a:cubicBezTo>
                  <a:pt x="2414060" y="507886"/>
                  <a:pt x="2432486" y="570519"/>
                  <a:pt x="2463800" y="626885"/>
                </a:cubicBezTo>
                <a:cubicBezTo>
                  <a:pt x="2756893" y="1154452"/>
                  <a:pt x="2419389" y="448110"/>
                  <a:pt x="2654300" y="957085"/>
                </a:cubicBezTo>
                <a:cubicBezTo>
                  <a:pt x="2668746" y="1115994"/>
                  <a:pt x="2684931" y="1171486"/>
                  <a:pt x="2628900" y="1350785"/>
                </a:cubicBezTo>
                <a:cubicBezTo>
                  <a:pt x="2588652" y="1479579"/>
                  <a:pt x="2549146" y="1486775"/>
                  <a:pt x="2476500" y="1566685"/>
                </a:cubicBezTo>
                <a:cubicBezTo>
                  <a:pt x="2403365" y="1647133"/>
                  <a:pt x="2371597" y="1711811"/>
                  <a:pt x="2273300" y="1782585"/>
                </a:cubicBezTo>
                <a:cubicBezTo>
                  <a:pt x="2175194" y="1853221"/>
                  <a:pt x="2044828" y="1890245"/>
                  <a:pt x="1930400" y="1922285"/>
                </a:cubicBezTo>
                <a:cubicBezTo>
                  <a:pt x="1879976" y="1936404"/>
                  <a:pt x="1830076" y="1954903"/>
                  <a:pt x="1778000" y="1960385"/>
                </a:cubicBezTo>
                <a:cubicBezTo>
                  <a:pt x="1668457" y="1971916"/>
                  <a:pt x="1557867" y="1968852"/>
                  <a:pt x="1447800" y="1973085"/>
                </a:cubicBezTo>
                <a:cubicBezTo>
                  <a:pt x="1270720" y="1959968"/>
                  <a:pt x="1119445" y="1992425"/>
                  <a:pt x="977900" y="1884185"/>
                </a:cubicBezTo>
                <a:cubicBezTo>
                  <a:pt x="942153" y="1856849"/>
                  <a:pt x="913690" y="1820208"/>
                  <a:pt x="889000" y="1782585"/>
                </a:cubicBezTo>
                <a:cubicBezTo>
                  <a:pt x="824466" y="1684247"/>
                  <a:pt x="711200" y="1477785"/>
                  <a:pt x="711200" y="1477785"/>
                </a:cubicBezTo>
                <a:cubicBezTo>
                  <a:pt x="690814" y="1375853"/>
                  <a:pt x="685800" y="1365144"/>
                  <a:pt x="685800" y="1223785"/>
                </a:cubicBezTo>
                <a:cubicBezTo>
                  <a:pt x="685800" y="951133"/>
                  <a:pt x="607898" y="872163"/>
                  <a:pt x="800100" y="753885"/>
                </a:cubicBezTo>
                <a:cubicBezTo>
                  <a:pt x="818484" y="742572"/>
                  <a:pt x="842433" y="745418"/>
                  <a:pt x="863600" y="741185"/>
                </a:cubicBezTo>
                <a:cubicBezTo>
                  <a:pt x="972583" y="686694"/>
                  <a:pt x="867997" y="749488"/>
                  <a:pt x="939800" y="677685"/>
                </a:cubicBezTo>
                <a:cubicBezTo>
                  <a:pt x="954767" y="662718"/>
                  <a:pt x="975633" y="654552"/>
                  <a:pt x="990600" y="639585"/>
                </a:cubicBezTo>
                <a:cubicBezTo>
                  <a:pt x="1005567" y="624618"/>
                  <a:pt x="1014762" y="604715"/>
                  <a:pt x="1028700" y="588785"/>
                </a:cubicBezTo>
                <a:cubicBezTo>
                  <a:pt x="1044469" y="570763"/>
                  <a:pt x="1062567" y="554918"/>
                  <a:pt x="1079500" y="537985"/>
                </a:cubicBezTo>
                <a:cubicBezTo>
                  <a:pt x="1087967" y="516818"/>
                  <a:pt x="1108366" y="497017"/>
                  <a:pt x="1104900" y="474485"/>
                </a:cubicBezTo>
                <a:cubicBezTo>
                  <a:pt x="1088490" y="367822"/>
                  <a:pt x="1071382" y="377206"/>
                  <a:pt x="1003300" y="360185"/>
                </a:cubicBezTo>
                <a:cubicBezTo>
                  <a:pt x="787400" y="385585"/>
                  <a:pt x="568767" y="393752"/>
                  <a:pt x="355600" y="436385"/>
                </a:cubicBezTo>
                <a:cubicBezTo>
                  <a:pt x="290625" y="449380"/>
                  <a:pt x="235971" y="493555"/>
                  <a:pt x="177800" y="525285"/>
                </a:cubicBezTo>
                <a:cubicBezTo>
                  <a:pt x="83983" y="576458"/>
                  <a:pt x="77225" y="587931"/>
                  <a:pt x="0" y="652285"/>
                </a:cubicBezTo>
                <a:cubicBezTo>
                  <a:pt x="25400" y="914752"/>
                  <a:pt x="32849" y="1179580"/>
                  <a:pt x="76200" y="1439685"/>
                </a:cubicBezTo>
                <a:cubicBezTo>
                  <a:pt x="80433" y="1465085"/>
                  <a:pt x="82655" y="1490903"/>
                  <a:pt x="88900" y="1515885"/>
                </a:cubicBezTo>
                <a:cubicBezTo>
                  <a:pt x="99619" y="1558763"/>
                  <a:pt x="114300" y="1600552"/>
                  <a:pt x="127000" y="1642885"/>
                </a:cubicBezTo>
                <a:cubicBezTo>
                  <a:pt x="159940" y="1906402"/>
                  <a:pt x="111021" y="1578971"/>
                  <a:pt x="177800" y="1846085"/>
                </a:cubicBezTo>
                <a:cubicBezTo>
                  <a:pt x="186078" y="1879196"/>
                  <a:pt x="184395" y="1914105"/>
                  <a:pt x="190500" y="1947685"/>
                </a:cubicBezTo>
                <a:cubicBezTo>
                  <a:pt x="192895" y="1960856"/>
                  <a:pt x="193734" y="1976319"/>
                  <a:pt x="203200" y="1985785"/>
                </a:cubicBezTo>
                <a:cubicBezTo>
                  <a:pt x="224786" y="2007371"/>
                  <a:pt x="253031" y="2021203"/>
                  <a:pt x="279400" y="2036585"/>
                </a:cubicBezTo>
                <a:cubicBezTo>
                  <a:pt x="398708" y="2106181"/>
                  <a:pt x="384906" y="2072801"/>
                  <a:pt x="571500" y="2112785"/>
                </a:cubicBezTo>
                <a:cubicBezTo>
                  <a:pt x="618696" y="2122898"/>
                  <a:pt x="664082" y="2140414"/>
                  <a:pt x="711200" y="2150885"/>
                </a:cubicBezTo>
                <a:cubicBezTo>
                  <a:pt x="858599" y="2183640"/>
                  <a:pt x="945775" y="2193467"/>
                  <a:pt x="1092200" y="2214385"/>
                </a:cubicBezTo>
                <a:cubicBezTo>
                  <a:pt x="1421871" y="2366541"/>
                  <a:pt x="1074726" y="2222459"/>
                  <a:pt x="1524000" y="2341385"/>
                </a:cubicBezTo>
                <a:cubicBezTo>
                  <a:pt x="1698104" y="2387471"/>
                  <a:pt x="1715574" y="2435794"/>
                  <a:pt x="1892300" y="2506485"/>
                </a:cubicBezTo>
                <a:cubicBezTo>
                  <a:pt x="1934633" y="2523418"/>
                  <a:pt x="1974746" y="2547599"/>
                  <a:pt x="2019300" y="2557285"/>
                </a:cubicBezTo>
                <a:cubicBezTo>
                  <a:pt x="2073236" y="2569010"/>
                  <a:pt x="2129367" y="2565752"/>
                  <a:pt x="2184400" y="2569985"/>
                </a:cubicBezTo>
                <a:cubicBezTo>
                  <a:pt x="2302933" y="2557285"/>
                  <a:pt x="2425176" y="2563929"/>
                  <a:pt x="2540000" y="2531885"/>
                </a:cubicBezTo>
                <a:cubicBezTo>
                  <a:pt x="2645716" y="2502383"/>
                  <a:pt x="2749741" y="2400749"/>
                  <a:pt x="2832100" y="2328685"/>
                </a:cubicBezTo>
                <a:cubicBezTo>
                  <a:pt x="2849033" y="2290585"/>
                  <a:pt x="2862214" y="2250585"/>
                  <a:pt x="2882900" y="2214385"/>
                </a:cubicBezTo>
                <a:cubicBezTo>
                  <a:pt x="2896349" y="2190850"/>
                  <a:pt x="2926445" y="2177003"/>
                  <a:pt x="2933700" y="2150885"/>
                </a:cubicBezTo>
                <a:cubicBezTo>
                  <a:pt x="2948473" y="2097703"/>
                  <a:pt x="2942167" y="2040818"/>
                  <a:pt x="2946400" y="1985785"/>
                </a:cubicBezTo>
                <a:cubicBezTo>
                  <a:pt x="2949862" y="1881929"/>
                  <a:pt x="2974040" y="1599798"/>
                  <a:pt x="2946400" y="1452385"/>
                </a:cubicBezTo>
                <a:cubicBezTo>
                  <a:pt x="2942911" y="1433777"/>
                  <a:pt x="2928143" y="1419118"/>
                  <a:pt x="2921000" y="1401585"/>
                </a:cubicBezTo>
                <a:cubicBezTo>
                  <a:pt x="2881551" y="1304757"/>
                  <a:pt x="2830647" y="1211261"/>
                  <a:pt x="2806700" y="1109485"/>
                </a:cubicBezTo>
                <a:cubicBezTo>
                  <a:pt x="2750002" y="868519"/>
                  <a:pt x="2768054" y="966511"/>
                  <a:pt x="2743200" y="817385"/>
                </a:cubicBezTo>
                <a:cubicBezTo>
                  <a:pt x="2779087" y="386737"/>
                  <a:pt x="2710211" y="916353"/>
                  <a:pt x="2832100" y="550685"/>
                </a:cubicBezTo>
                <a:cubicBezTo>
                  <a:pt x="2886118" y="388631"/>
                  <a:pt x="2852490" y="500786"/>
                  <a:pt x="2908300" y="207785"/>
                </a:cubicBezTo>
                <a:cubicBezTo>
                  <a:pt x="2899833" y="156985"/>
                  <a:pt x="2908149" y="100272"/>
                  <a:pt x="2882900" y="55385"/>
                </a:cubicBezTo>
                <a:cubicBezTo>
                  <a:pt x="2829836" y="-38951"/>
                  <a:pt x="2599780" y="15375"/>
                  <a:pt x="2565400" y="17285"/>
                </a:cubicBezTo>
                <a:cubicBezTo>
                  <a:pt x="2527300" y="25752"/>
                  <a:pt x="2485538" y="24318"/>
                  <a:pt x="2451100" y="42685"/>
                </a:cubicBezTo>
                <a:cubicBezTo>
                  <a:pt x="2421226" y="58618"/>
                  <a:pt x="2333736" y="168282"/>
                  <a:pt x="2311400" y="195085"/>
                </a:cubicBezTo>
                <a:cubicBezTo>
                  <a:pt x="2295327" y="235267"/>
                  <a:pt x="2260914" y="289442"/>
                  <a:pt x="2298700" y="334785"/>
                </a:cubicBezTo>
                <a:cubicBezTo>
                  <a:pt x="2309540" y="347794"/>
                  <a:pt x="2334683" y="353835"/>
                  <a:pt x="2349500" y="372885"/>
                </a:cubicBezTo>
                <a:close/>
              </a:path>
            </a:pathLst>
          </a:custGeom>
          <a:noFill/>
          <a:ln w="38100">
            <a:solidFill>
              <a:srgbClr val="EF36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: obrazec 9">
            <a:extLst>
              <a:ext uri="{FF2B5EF4-FFF2-40B4-BE49-F238E27FC236}">
                <a16:creationId xmlns:a16="http://schemas.microsoft.com/office/drawing/2014/main" id="{1795340F-B64A-43DC-8A45-41E7ECFCF973}"/>
              </a:ext>
            </a:extLst>
          </p:cNvPr>
          <p:cNvSpPr/>
          <p:nvPr/>
        </p:nvSpPr>
        <p:spPr>
          <a:xfrm>
            <a:off x="6259688" y="3695700"/>
            <a:ext cx="877712" cy="1007679"/>
          </a:xfrm>
          <a:custGeom>
            <a:avLst/>
            <a:gdLst>
              <a:gd name="connsiteX0" fmla="*/ 547512 w 877712"/>
              <a:gd name="connsiteY0" fmla="*/ 330200 h 1007679"/>
              <a:gd name="connsiteX1" fmla="*/ 395112 w 877712"/>
              <a:gd name="connsiteY1" fmla="*/ 88900 h 1007679"/>
              <a:gd name="connsiteX2" fmla="*/ 382412 w 877712"/>
              <a:gd name="connsiteY2" fmla="*/ 50800 h 1007679"/>
              <a:gd name="connsiteX3" fmla="*/ 268112 w 877712"/>
              <a:gd name="connsiteY3" fmla="*/ 0 h 1007679"/>
              <a:gd name="connsiteX4" fmla="*/ 115712 w 877712"/>
              <a:gd name="connsiteY4" fmla="*/ 63500 h 1007679"/>
              <a:gd name="connsiteX5" fmla="*/ 14112 w 877712"/>
              <a:gd name="connsiteY5" fmla="*/ 177800 h 1007679"/>
              <a:gd name="connsiteX6" fmla="*/ 1412 w 877712"/>
              <a:gd name="connsiteY6" fmla="*/ 241300 h 1007679"/>
              <a:gd name="connsiteX7" fmla="*/ 64912 w 877712"/>
              <a:gd name="connsiteY7" fmla="*/ 355600 h 1007679"/>
              <a:gd name="connsiteX8" fmla="*/ 115712 w 877712"/>
              <a:gd name="connsiteY8" fmla="*/ 469900 h 1007679"/>
              <a:gd name="connsiteX9" fmla="*/ 166512 w 877712"/>
              <a:gd name="connsiteY9" fmla="*/ 698500 h 1007679"/>
              <a:gd name="connsiteX10" fmla="*/ 204612 w 877712"/>
              <a:gd name="connsiteY10" fmla="*/ 939800 h 1007679"/>
              <a:gd name="connsiteX11" fmla="*/ 268112 w 877712"/>
              <a:gd name="connsiteY11" fmla="*/ 990600 h 1007679"/>
              <a:gd name="connsiteX12" fmla="*/ 331612 w 877712"/>
              <a:gd name="connsiteY12" fmla="*/ 1003300 h 1007679"/>
              <a:gd name="connsiteX13" fmla="*/ 661812 w 877712"/>
              <a:gd name="connsiteY13" fmla="*/ 990600 h 1007679"/>
              <a:gd name="connsiteX14" fmla="*/ 750712 w 877712"/>
              <a:gd name="connsiteY14" fmla="*/ 876300 h 1007679"/>
              <a:gd name="connsiteX15" fmla="*/ 826912 w 877712"/>
              <a:gd name="connsiteY15" fmla="*/ 736600 h 1007679"/>
              <a:gd name="connsiteX16" fmla="*/ 877712 w 877712"/>
              <a:gd name="connsiteY16" fmla="*/ 647700 h 1007679"/>
              <a:gd name="connsiteX17" fmla="*/ 814212 w 877712"/>
              <a:gd name="connsiteY17" fmla="*/ 508000 h 1007679"/>
              <a:gd name="connsiteX18" fmla="*/ 788812 w 877712"/>
              <a:gd name="connsiteY18" fmla="*/ 469900 h 1007679"/>
              <a:gd name="connsiteX19" fmla="*/ 585612 w 877712"/>
              <a:gd name="connsiteY19" fmla="*/ 355600 h 1007679"/>
              <a:gd name="connsiteX20" fmla="*/ 547512 w 877712"/>
              <a:gd name="connsiteY20" fmla="*/ 330200 h 1007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7712" h="1007679">
                <a:moveTo>
                  <a:pt x="547512" y="330200"/>
                </a:moveTo>
                <a:cubicBezTo>
                  <a:pt x="457952" y="151081"/>
                  <a:pt x="576313" y="378821"/>
                  <a:pt x="395112" y="88900"/>
                </a:cubicBezTo>
                <a:cubicBezTo>
                  <a:pt x="388017" y="77548"/>
                  <a:pt x="390982" y="61084"/>
                  <a:pt x="382412" y="50800"/>
                </a:cubicBezTo>
                <a:cubicBezTo>
                  <a:pt x="344974" y="5875"/>
                  <a:pt x="321130" y="10604"/>
                  <a:pt x="268112" y="0"/>
                </a:cubicBezTo>
                <a:cubicBezTo>
                  <a:pt x="217312" y="21167"/>
                  <a:pt x="163678" y="36519"/>
                  <a:pt x="115712" y="63500"/>
                </a:cubicBezTo>
                <a:cubicBezTo>
                  <a:pt x="90269" y="77811"/>
                  <a:pt x="29473" y="158598"/>
                  <a:pt x="14112" y="177800"/>
                </a:cubicBezTo>
                <a:cubicBezTo>
                  <a:pt x="9879" y="198967"/>
                  <a:pt x="-4518" y="220545"/>
                  <a:pt x="1412" y="241300"/>
                </a:cubicBezTo>
                <a:cubicBezTo>
                  <a:pt x="13386" y="283208"/>
                  <a:pt x="45420" y="316617"/>
                  <a:pt x="64912" y="355600"/>
                </a:cubicBezTo>
                <a:cubicBezTo>
                  <a:pt x="83558" y="392892"/>
                  <a:pt x="103867" y="429924"/>
                  <a:pt x="115712" y="469900"/>
                </a:cubicBezTo>
                <a:cubicBezTo>
                  <a:pt x="137888" y="544743"/>
                  <a:pt x="149579" y="622300"/>
                  <a:pt x="166512" y="698500"/>
                </a:cubicBezTo>
                <a:cubicBezTo>
                  <a:pt x="169021" y="733621"/>
                  <a:pt x="161678" y="884599"/>
                  <a:pt x="204612" y="939800"/>
                </a:cubicBezTo>
                <a:cubicBezTo>
                  <a:pt x="221254" y="961197"/>
                  <a:pt x="243867" y="978478"/>
                  <a:pt x="268112" y="990600"/>
                </a:cubicBezTo>
                <a:cubicBezTo>
                  <a:pt x="287419" y="1000253"/>
                  <a:pt x="310445" y="999067"/>
                  <a:pt x="331612" y="1003300"/>
                </a:cubicBezTo>
                <a:cubicBezTo>
                  <a:pt x="441679" y="999067"/>
                  <a:pt x="556398" y="1022544"/>
                  <a:pt x="661812" y="990600"/>
                </a:cubicBezTo>
                <a:cubicBezTo>
                  <a:pt x="708005" y="976602"/>
                  <a:pt x="722168" y="915223"/>
                  <a:pt x="750712" y="876300"/>
                </a:cubicBezTo>
                <a:cubicBezTo>
                  <a:pt x="839215" y="755615"/>
                  <a:pt x="771462" y="847499"/>
                  <a:pt x="826912" y="736600"/>
                </a:cubicBezTo>
                <a:cubicBezTo>
                  <a:pt x="842176" y="706073"/>
                  <a:pt x="860779" y="677333"/>
                  <a:pt x="877712" y="647700"/>
                </a:cubicBezTo>
                <a:cubicBezTo>
                  <a:pt x="856545" y="601133"/>
                  <a:pt x="837088" y="553751"/>
                  <a:pt x="814212" y="508000"/>
                </a:cubicBezTo>
                <a:cubicBezTo>
                  <a:pt x="807386" y="494348"/>
                  <a:pt x="801023" y="479058"/>
                  <a:pt x="788812" y="469900"/>
                </a:cubicBezTo>
                <a:cubicBezTo>
                  <a:pt x="732809" y="427898"/>
                  <a:pt x="625087" y="414812"/>
                  <a:pt x="585612" y="355600"/>
                </a:cubicBezTo>
                <a:lnTo>
                  <a:pt x="547512" y="330200"/>
                </a:lnTo>
                <a:close/>
              </a:path>
            </a:pathLst>
          </a:custGeom>
          <a:noFill/>
          <a:ln w="38100">
            <a:solidFill>
              <a:srgbClr val="EF36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081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Geograficky vážená regrese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1. parametry</a:t>
            </a:r>
            <a:endParaRPr lang="cs-CZ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C73D5A4-9335-49FC-BFCD-587E390F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6" y="2563317"/>
            <a:ext cx="10289914" cy="1068883"/>
          </a:xfrm>
        </p:spPr>
        <p:txBody>
          <a:bodyPr>
            <a:normAutofit/>
          </a:bodyPr>
          <a:lstStyle/>
          <a:p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bandwidth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pomocí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krosvalidace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základní, výchozí nastavení dle funkce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gwr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() balíčku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spgwr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FB83006-F530-44C3-A8D9-B5971413B105}"/>
              </a:ext>
            </a:extLst>
          </p:cNvPr>
          <p:cNvSpPr txBox="1"/>
          <p:nvPr/>
        </p:nvSpPr>
        <p:spPr>
          <a:xfrm>
            <a:off x="558800" y="4203701"/>
            <a:ext cx="9994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Podle tutoriálu:</a:t>
            </a:r>
          </a:p>
          <a:p>
            <a:r>
              <a:rPr lang="cs-CZ" dirty="0">
                <a:hlinkClick r:id="rId2"/>
              </a:rPr>
              <a:t>https://rstudio-pubs-static.s3.amazonaws.com/44975_0342ec49f925426fa16ebcdc28210118.html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76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A10C562F-CD17-4DF0-B658-96F44659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9" y="2082696"/>
            <a:ext cx="10974918" cy="421650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Geograficky vážená regrese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2. výstupy GWR?</a:t>
            </a:r>
            <a:endParaRPr lang="cs-CZ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C73D5A4-9335-49FC-BFCD-587E390F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043" y="5423992"/>
            <a:ext cx="4415664" cy="1434008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variabilita koeficientů</a:t>
            </a:r>
          </a:p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výkonnost (R2, rezidua)</a:t>
            </a:r>
          </a:p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108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A355418E-F7E9-469B-887A-6FC968A7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" y="962411"/>
            <a:ext cx="11090576" cy="5819389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0515600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Geograficky vážená regrese </a:t>
            </a:r>
            <a:r>
              <a:rPr lang="cs-CZ" sz="20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 3. rezidua GWR na mapě</a:t>
            </a:r>
            <a:endParaRPr lang="cs-CZ" sz="3600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9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A355418E-F7E9-469B-887A-6FC968A7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" y="962411"/>
            <a:ext cx="11090576" cy="5819389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0515600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Geograficky vážená regrese </a:t>
            </a:r>
            <a:r>
              <a:rPr lang="cs-CZ" sz="20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 3. rezidua GWR na mapě</a:t>
            </a:r>
            <a:endParaRPr lang="cs-CZ" sz="3600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9B8C623-4BD2-4619-937F-72E349AAA5B6}"/>
              </a:ext>
            </a:extLst>
          </p:cNvPr>
          <p:cNvSpPr txBox="1"/>
          <p:nvPr/>
        </p:nvSpPr>
        <p:spPr>
          <a:xfrm>
            <a:off x="916247" y="5387757"/>
            <a:ext cx="9218353" cy="1015663"/>
          </a:xfrm>
          <a:prstGeom prst="rect">
            <a:avLst/>
          </a:prstGeom>
          <a:solidFill>
            <a:srgbClr val="F8F8F8">
              <a:alpha val="69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i="0" dirty="0">
                <a:solidFill>
                  <a:srgbClr val="EF362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podobné globálnímu modelu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menší rozsah hodnot reziduí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zlepšení hlavně v oblasti Ústeckého kraje a JV Moravy </a:t>
            </a:r>
            <a:r>
              <a:rPr lang="cs-CZ" sz="2000" i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(vliv ANO + KDU?)</a:t>
            </a:r>
            <a:endParaRPr lang="cs-CZ" sz="2000" b="1" dirty="0">
              <a:solidFill>
                <a:srgbClr val="EF36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4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1597298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Geograficky vážená regrese </a:t>
            </a:r>
            <a:r>
              <a:rPr lang="cs-CZ" sz="20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 4a. ukázka variability koeficientu</a:t>
            </a:r>
            <a:endParaRPr lang="cs-CZ" sz="3600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6E825C9-6249-422D-A6E9-5FBF4766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9" y="958480"/>
            <a:ext cx="11439832" cy="58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9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1597298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Geograficky vážená regrese </a:t>
            </a:r>
            <a:r>
              <a:rPr lang="cs-CZ" sz="20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 4b. ukázka variability koeficientu</a:t>
            </a:r>
            <a:endParaRPr lang="cs-CZ" sz="3600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FE6BB7C-7BBD-4ACF-8AAB-A9B4F0F03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"/>
          <a:stretch/>
        </p:blipFill>
        <p:spPr>
          <a:xfrm>
            <a:off x="180980" y="927100"/>
            <a:ext cx="11287120" cy="59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Metodika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8F2900-5782-4E70-ABC0-CE5ABABB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6" y="1970315"/>
            <a:ext cx="4103200" cy="4206648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kompletní zpracování v R</a:t>
            </a:r>
          </a:p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balíčky: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rgdal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corrplot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spgwr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sf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ggplot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cs-CZ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pacman</a:t>
            </a:r>
            <a:r>
              <a:rPr lang="cs-CZ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F347C979-30D6-4DD5-A544-AC27C797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37" y="1028365"/>
            <a:ext cx="7263877" cy="48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7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1597298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Geograficky vážená regrese </a:t>
            </a:r>
            <a:r>
              <a:rPr lang="cs-CZ" sz="20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 4c. ukázka variability koeficientu</a:t>
            </a:r>
            <a:endParaRPr lang="cs-CZ" sz="3600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4FD4170-733A-4817-B09E-2B93E51D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62224"/>
            <a:ext cx="11303303" cy="58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8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1597298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Geograficky vážená regrese </a:t>
            </a:r>
            <a:r>
              <a:rPr lang="cs-CZ" sz="20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 5. lokální R2</a:t>
            </a:r>
            <a:endParaRPr lang="cs-CZ" sz="3600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523E10A-EDBB-4379-8547-D67CCB52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9" y="968827"/>
            <a:ext cx="10971145" cy="5845629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7B3E9200-26F8-4E01-AAAF-8CC43B45B8FE}"/>
              </a:ext>
            </a:extLst>
          </p:cNvPr>
          <p:cNvSpPr txBox="1"/>
          <p:nvPr/>
        </p:nvSpPr>
        <p:spPr>
          <a:xfrm>
            <a:off x="6903388" y="1443264"/>
            <a:ext cx="3633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i="0" dirty="0">
                <a:solidFill>
                  <a:srgbClr val="EF362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globální R2 činilo 0.11</a:t>
            </a:r>
            <a:endParaRPr lang="cs-CZ" sz="2000" b="1" dirty="0">
              <a:solidFill>
                <a:srgbClr val="EF36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2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51373A-70FA-469C-BF21-4D2A9EEF9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950" y="2918618"/>
            <a:ext cx="9436100" cy="10207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Děkujeme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2738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6C39CB9D-C704-4A57-AC67-11CA7BCB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2" y="860784"/>
            <a:ext cx="11563777" cy="5948318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7E1837FF-C215-42BB-A956-8E5C96B6DC6C}"/>
              </a:ext>
            </a:extLst>
          </p:cNvPr>
          <p:cNvSpPr txBox="1">
            <a:spLocks/>
          </p:cNvSpPr>
          <p:nvPr/>
        </p:nvSpPr>
        <p:spPr>
          <a:xfrm>
            <a:off x="532776" y="-371476"/>
            <a:ext cx="10515600" cy="182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Výsledek ČSSD v parlamentních volbách 2021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D8ADE36-92A2-4943-AF46-3D86110538CC}"/>
              </a:ext>
            </a:extLst>
          </p:cNvPr>
          <p:cNvSpPr txBox="1"/>
          <p:nvPr/>
        </p:nvSpPr>
        <p:spPr>
          <a:xfrm>
            <a:off x="7146783" y="1036377"/>
            <a:ext cx="34667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celkem 4,65 %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vyšší zisk na vnitřních periferiích a Náchodsku</a:t>
            </a:r>
            <a:br>
              <a:rPr lang="cs-CZ" sz="20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000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(viz dále)</a:t>
            </a:r>
            <a:endParaRPr lang="cs-CZ" sz="2000" b="1" dirty="0">
              <a:solidFill>
                <a:srgbClr val="EF36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9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Korelace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vstupních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proměnných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8F2900-5782-4E70-ABC0-CE5ABABB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6" y="2563317"/>
            <a:ext cx="4103200" cy="3613645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vyloučení proměnných s korelací |R|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0.8:</a:t>
            </a:r>
          </a:p>
          <a:p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MUZI (zastoupí ZENI)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VEK65 (zastoupí NEPRAC_DUC + PRAC_DUC)</a:t>
            </a:r>
          </a:p>
          <a:p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ADD4084-8802-4C6A-8478-02292D1E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63" y="0"/>
            <a:ext cx="7305207" cy="68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Globální regrese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1. využití step-</a:t>
            </a:r>
            <a:r>
              <a:rPr lang="cs-CZ" sz="2800" dirty="0" err="1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wise</a:t>
            </a: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regrese</a:t>
            </a:r>
            <a:endParaRPr lang="cs-CZ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8F2900-5782-4E70-ABC0-CE5ABABB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6" y="2563317"/>
            <a:ext cx="10289914" cy="106888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každá vysvětlující proměnná se použije v samostatném modelu </a:t>
            </a:r>
          </a:p>
          <a:p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výběr souboru nejlepších proměnných (statisticky významných)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A375DCD-4F05-4BB5-B521-A34153A001F6}"/>
              </a:ext>
            </a:extLst>
          </p:cNvPr>
          <p:cNvSpPr txBox="1"/>
          <p:nvPr/>
        </p:nvSpPr>
        <p:spPr>
          <a:xfrm>
            <a:off x="5548443" y="489653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redukce počtu proměnných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mírný nárůst výkonu modelu</a:t>
            </a:r>
          </a:p>
        </p:txBody>
      </p:sp>
      <p:sp>
        <p:nvSpPr>
          <p:cNvPr id="12" name="Šipka: ohnutá 11">
            <a:extLst>
              <a:ext uri="{FF2B5EF4-FFF2-40B4-BE49-F238E27FC236}">
                <a16:creationId xmlns:a16="http://schemas.microsoft.com/office/drawing/2014/main" id="{96B14EF1-F665-4FF6-A250-87F0CA30BB4E}"/>
              </a:ext>
            </a:extLst>
          </p:cNvPr>
          <p:cNvSpPr/>
          <p:nvPr/>
        </p:nvSpPr>
        <p:spPr>
          <a:xfrm rot="10800000" flipH="1">
            <a:off x="2768600" y="3822700"/>
            <a:ext cx="2336800" cy="1904832"/>
          </a:xfrm>
          <a:prstGeom prst="bentArrow">
            <a:avLst>
              <a:gd name="adj1" fmla="val 7727"/>
              <a:gd name="adj2" fmla="val 18182"/>
              <a:gd name="adj3" fmla="val 33182"/>
              <a:gd name="adj4" fmla="val 48636"/>
            </a:avLst>
          </a:prstGeom>
          <a:solidFill>
            <a:srgbClr val="EF3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4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Globální regrese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2. koeficienty vybraných proměnných</a:t>
            </a:r>
            <a:endParaRPr lang="cs-CZ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E7549CD-DD02-4AC6-9A7D-210D4D02F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5482"/>
          <a:stretch/>
        </p:blipFill>
        <p:spPr>
          <a:xfrm>
            <a:off x="1312916" y="2137582"/>
            <a:ext cx="9730014" cy="412981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A375DCD-4F05-4BB5-B521-A34153A001F6}"/>
              </a:ext>
            </a:extLst>
          </p:cNvPr>
          <p:cNvSpPr txBox="1"/>
          <p:nvPr/>
        </p:nvSpPr>
        <p:spPr>
          <a:xfrm>
            <a:off x="4356099" y="6492875"/>
            <a:ext cx="3999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 vysvětlené variability</a:t>
            </a:r>
          </a:p>
        </p:txBody>
      </p:sp>
      <p:sp>
        <p:nvSpPr>
          <p:cNvPr id="14" name="Šipka: doprava 13">
            <a:extLst>
              <a:ext uri="{FF2B5EF4-FFF2-40B4-BE49-F238E27FC236}">
                <a16:creationId xmlns:a16="http://schemas.microsoft.com/office/drawing/2014/main" id="{52DD2EEB-21ED-4AD5-ACFA-009E6B12A47D}"/>
              </a:ext>
            </a:extLst>
          </p:cNvPr>
          <p:cNvSpPr/>
          <p:nvPr/>
        </p:nvSpPr>
        <p:spPr>
          <a:xfrm>
            <a:off x="1765300" y="6337300"/>
            <a:ext cx="9461500" cy="231775"/>
          </a:xfrm>
          <a:prstGeom prst="rightArrow">
            <a:avLst/>
          </a:prstGeom>
          <a:solidFill>
            <a:srgbClr val="EF3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2E4356C-48CA-4671-B4A5-EB4335FD4CC1}"/>
              </a:ext>
            </a:extLst>
          </p:cNvPr>
          <p:cNvSpPr txBox="1"/>
          <p:nvPr/>
        </p:nvSpPr>
        <p:spPr>
          <a:xfrm>
            <a:off x="88900" y="6467475"/>
            <a:ext cx="3999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2000" i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nejvíce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CC1ED9E-958C-49CE-8C4A-C5B485CC9BFC}"/>
              </a:ext>
            </a:extLst>
          </p:cNvPr>
          <p:cNvSpPr txBox="1"/>
          <p:nvPr/>
        </p:nvSpPr>
        <p:spPr>
          <a:xfrm>
            <a:off x="8663586" y="6467475"/>
            <a:ext cx="3999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2000" i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nejméně</a:t>
            </a:r>
          </a:p>
        </p:txBody>
      </p:sp>
    </p:spTree>
    <p:extLst>
      <p:ext uri="{BB962C8B-B14F-4D97-AF65-F5344CB8AC3E}">
        <p14:creationId xmlns:p14="http://schemas.microsoft.com/office/powerpoint/2010/main" val="426037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6B8E2CA6-9B81-4E8A-A1C4-8EB0A0D53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71" y="1593780"/>
            <a:ext cx="8399838" cy="451809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Globální regrese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3. nelineární vztah?</a:t>
            </a:r>
            <a:endParaRPr lang="cs-CZ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9D5F35B-8967-47CF-8DAE-6BCB67374418}"/>
              </a:ext>
            </a:extLst>
          </p:cNvPr>
          <p:cNvSpPr txBox="1"/>
          <p:nvPr/>
        </p:nvSpPr>
        <p:spPr>
          <a:xfrm>
            <a:off x="8191500" y="5881043"/>
            <a:ext cx="3538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2400" b="0" dirty="0">
                <a:solidFill>
                  <a:srgbClr val="EF3620"/>
                </a:solidFill>
                <a:effectLst/>
                <a:latin typeface="arial" panose="020B0604020202020204" pitchFamily="34" charset="0"/>
              </a:rPr>
              <a:t>😀 </a:t>
            </a:r>
            <a:r>
              <a:rPr lang="cs-CZ" sz="24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není zde patrný</a:t>
            </a:r>
          </a:p>
        </p:txBody>
      </p:sp>
    </p:spTree>
    <p:extLst>
      <p:ext uri="{BB962C8B-B14F-4D97-AF65-F5344CB8AC3E}">
        <p14:creationId xmlns:p14="http://schemas.microsoft.com/office/powerpoint/2010/main" val="188974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C5044AF7-5A21-44DD-B4D6-79F3C6EC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71" y="1593780"/>
            <a:ext cx="8399838" cy="451809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Globální regrese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cs-CZ" sz="2800" dirty="0" err="1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heteroskedasticita</a:t>
            </a: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  <a:endParaRPr lang="cs-CZ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C208D80-C8EF-4D07-9FAB-303363BE2028}"/>
              </a:ext>
            </a:extLst>
          </p:cNvPr>
          <p:cNvSpPr txBox="1"/>
          <p:nvPr/>
        </p:nvSpPr>
        <p:spPr>
          <a:xfrm>
            <a:off x="8191500" y="5881043"/>
            <a:ext cx="3538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2400" b="1" i="0" dirty="0">
                <a:solidFill>
                  <a:srgbClr val="EF3620"/>
                </a:solidFill>
                <a:effectLst/>
                <a:latin typeface="Noto Color Emoji"/>
              </a:rPr>
              <a:t>🙃 </a:t>
            </a:r>
            <a:r>
              <a:rPr lang="cs-CZ" sz="24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mohla by být lepší</a:t>
            </a:r>
          </a:p>
        </p:txBody>
      </p:sp>
    </p:spTree>
    <p:extLst>
      <p:ext uri="{BB962C8B-B14F-4D97-AF65-F5344CB8AC3E}">
        <p14:creationId xmlns:p14="http://schemas.microsoft.com/office/powerpoint/2010/main" val="343217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E296E-7450-4961-87E2-C29D22D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365125"/>
            <a:ext cx="10515600" cy="1943360"/>
          </a:xfrm>
        </p:spPr>
        <p:txBody>
          <a:bodyPr/>
          <a:lstStyle/>
          <a:p>
            <a: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Globální regrese</a:t>
            </a:r>
            <a:br>
              <a:rPr lang="cs-CZ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cs-CZ" sz="2800" dirty="0">
                <a:solidFill>
                  <a:srgbClr val="EF36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5. normalita reziduí?</a:t>
            </a:r>
            <a:endParaRPr lang="cs-CZ" dirty="0">
              <a:solidFill>
                <a:srgbClr val="EF36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01F878E4-0326-48E8-B69F-C3FF1771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6" y="1859873"/>
            <a:ext cx="8514179" cy="4431423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1C208D80-C8EF-4D07-9FAB-303363BE2028}"/>
              </a:ext>
            </a:extLst>
          </p:cNvPr>
          <p:cNvSpPr txBox="1"/>
          <p:nvPr/>
        </p:nvSpPr>
        <p:spPr>
          <a:xfrm>
            <a:off x="7302500" y="5881043"/>
            <a:ext cx="4427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2400" b="0" i="0" dirty="0">
                <a:solidFill>
                  <a:srgbClr val="EF3620"/>
                </a:solidFill>
                <a:effectLst/>
                <a:latin typeface="Noto Color Emoji"/>
              </a:rPr>
              <a:t>😥</a:t>
            </a:r>
            <a:r>
              <a:rPr lang="cs-CZ" sz="2400" b="1" i="0" dirty="0">
                <a:solidFill>
                  <a:srgbClr val="EF3620"/>
                </a:solidFill>
                <a:effectLst/>
                <a:latin typeface="Noto Color Emoji"/>
              </a:rPr>
              <a:t> </a:t>
            </a:r>
            <a:r>
              <a:rPr lang="cs-CZ" sz="24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rezidua</a:t>
            </a:r>
            <a:r>
              <a:rPr lang="cs-CZ" sz="2400" b="1" i="0" dirty="0">
                <a:solidFill>
                  <a:srgbClr val="EF362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zprava zešikmen</a:t>
            </a:r>
            <a:r>
              <a:rPr lang="cs-CZ" sz="2400" b="1" dirty="0">
                <a:solidFill>
                  <a:srgbClr val="EF36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</a:t>
            </a:r>
          </a:p>
        </p:txBody>
      </p:sp>
    </p:spTree>
    <p:extLst>
      <p:ext uri="{BB962C8B-B14F-4D97-AF65-F5344CB8AC3E}">
        <p14:creationId xmlns:p14="http://schemas.microsoft.com/office/powerpoint/2010/main" val="17864423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382</Words>
  <Application>Microsoft Macintosh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Noto Color Emoji</vt:lpstr>
      <vt:lpstr>Segoe UI</vt:lpstr>
      <vt:lpstr>Segoe UI Black</vt:lpstr>
      <vt:lpstr>Motiv Office</vt:lpstr>
      <vt:lpstr>Volební výsledky ČSSD</vt:lpstr>
      <vt:lpstr>Metodika</vt:lpstr>
      <vt:lpstr>PowerPoint Presentation</vt:lpstr>
      <vt:lpstr>Korelace vstupních proměnných</vt:lpstr>
      <vt:lpstr>Globální regrese 1. využití step-wise regrese</vt:lpstr>
      <vt:lpstr>Globální regrese 2. koeficienty vybraných proměnných</vt:lpstr>
      <vt:lpstr>Globální regrese 3. nelineární vztah?</vt:lpstr>
      <vt:lpstr>Globální regrese 4. heteroskedasticita?</vt:lpstr>
      <vt:lpstr>Globální regrese 5. normalita reziduí?</vt:lpstr>
      <vt:lpstr>Globální regrese 5. normalita reziduí?</vt:lpstr>
      <vt:lpstr>PowerPoint Presentation</vt:lpstr>
      <vt:lpstr>PowerPoint Presentation</vt:lpstr>
      <vt:lpstr>PowerPoint Presentation</vt:lpstr>
      <vt:lpstr>Geograficky vážená regrese 1. parametry</vt:lpstr>
      <vt:lpstr>Geograficky vážená regrese 2. výstupy GWR?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Volební výsledky ČSSD</dc:title>
  <dc:subject/>
  <dc:creator>vojtechovska</dc:creator>
  <cp:keywords/>
  <dc:description/>
  <cp:lastModifiedBy>Vojtechovska Michaela</cp:lastModifiedBy>
  <cp:revision>33</cp:revision>
  <dcterms:created xsi:type="dcterms:W3CDTF">2022-03-13T15:01:48Z</dcterms:created>
  <dcterms:modified xsi:type="dcterms:W3CDTF">2022-07-01T08:16:28Z</dcterms:modified>
  <cp:category/>
</cp:coreProperties>
</file>