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69" r:id="rId4"/>
    <p:sldId id="283" r:id="rId5"/>
    <p:sldId id="274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7D7D"/>
    <a:srgbClr val="0068B7"/>
    <a:srgbClr val="006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4" autoAdjust="0"/>
    <p:restoredTop sz="94660"/>
  </p:normalViewPr>
  <p:slideViewPr>
    <p:cSldViewPr snapToGrid="0">
      <p:cViewPr varScale="1">
        <p:scale>
          <a:sx n="63" d="100"/>
          <a:sy n="63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 userDrawn="1"/>
        </p:nvSpPr>
        <p:spPr>
          <a:xfrm>
            <a:off x="-4773" y="-11160"/>
            <a:ext cx="12201547" cy="3872570"/>
          </a:xfrm>
          <a:prstGeom prst="rect">
            <a:avLst/>
          </a:prstGeom>
          <a:solidFill>
            <a:srgbClr val="A8271A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13" name="图像" descr="图像"/>
          <p:cNvPicPr>
            <a:picLocks noChangeAspect="1"/>
          </p:cNvPicPr>
          <p:nvPr/>
        </p:nvPicPr>
        <p:blipFill>
          <a:blip r:embed="rId2" cstate="print">
            <a:alphaModFix amt="12036"/>
          </a:blip>
          <a:stretch>
            <a:fillRect/>
          </a:stretch>
        </p:blipFill>
        <p:spPr>
          <a:xfrm>
            <a:off x="8467396" y="-1878201"/>
            <a:ext cx="4248055" cy="48747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8" name="助力院校ICT人才培养致力于产教融合(替换文字即可）"/>
          <p:cNvSpPr txBox="1"/>
          <p:nvPr userDrawn="1"/>
        </p:nvSpPr>
        <p:spPr>
          <a:xfrm>
            <a:off x="608533" y="581419"/>
            <a:ext cx="1405255" cy="23495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 defTabSz="801370">
              <a:defRPr sz="2400" b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200" dirty="0"/>
              <a:t>技术为王   服务至上</a:t>
            </a:r>
            <a:endParaRPr sz="1200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7995382" y="5908567"/>
            <a:ext cx="3807896" cy="664355"/>
            <a:chOff x="15962189" y="11817133"/>
            <a:chExt cx="7615791" cy="1328709"/>
          </a:xfrm>
        </p:grpSpPr>
        <p:pic>
          <p:nvPicPr>
            <p:cNvPr id="12" name="图像" descr="图像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62189" y="11817133"/>
              <a:ext cx="4551720" cy="1328708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p:cxnSp>
          <p:nvCxnSpPr>
            <p:cNvPr id="9" name="直接连接符 8"/>
            <p:cNvCxnSpPr/>
            <p:nvPr userDrawn="1"/>
          </p:nvCxnSpPr>
          <p:spPr>
            <a:xfrm>
              <a:off x="20828234" y="11934553"/>
              <a:ext cx="0" cy="1146447"/>
            </a:xfrm>
            <a:prstGeom prst="line">
              <a:avLst/>
            </a:prstGeom>
            <a:ln w="698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92534" y="11817133"/>
              <a:ext cx="2485446" cy="1328709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文本框 3"/>
          <p:cNvSpPr txBox="1"/>
          <p:nvPr/>
        </p:nvSpPr>
        <p:spPr>
          <a:xfrm>
            <a:off x="992997" y="1794679"/>
            <a:ext cx="1903531" cy="453191"/>
          </a:xfrm>
          <a:prstGeom prst="rect">
            <a:avLst/>
          </a:prstGeom>
          <a:ln w="12700">
            <a:miter lim="400000"/>
          </a:ln>
        </p:spPr>
        <p:txBody>
          <a:bodyPr lIns="22859" rIns="22859"/>
          <a:lstStyle>
            <a:lvl1pPr defTabSz="914400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sz="1200"/>
          </a:p>
        </p:txBody>
      </p:sp>
      <p:sp>
        <p:nvSpPr>
          <p:cNvPr id="38" name="矩形 37"/>
          <p:cNvSpPr/>
          <p:nvPr/>
        </p:nvSpPr>
        <p:spPr>
          <a:xfrm>
            <a:off x="0" y="-14605"/>
            <a:ext cx="12191365" cy="3714750"/>
          </a:xfrm>
          <a:prstGeom prst="rect">
            <a:avLst/>
          </a:prstGeom>
          <a:solidFill>
            <a:srgbClr val="0068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主标题：替换文字、加粗"/>
          <p:cNvSpPr txBox="1"/>
          <p:nvPr/>
        </p:nvSpPr>
        <p:spPr>
          <a:xfrm>
            <a:off x="608533" y="2628265"/>
            <a:ext cx="8128000" cy="866140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>
            <a:lvl1pPr algn="l" defTabSz="215265">
              <a:defRPr sz="10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lang="zh-CN" sz="5300" b="1" dirty="0"/>
              <a:t>基于语音识别的多媒体系统</a:t>
            </a:r>
            <a:endParaRPr lang="zh-CN" sz="5300" b="1" dirty="0"/>
          </a:p>
        </p:txBody>
      </p:sp>
      <p:sp>
        <p:nvSpPr>
          <p:cNvPr id="123" name="专业技能培养云/职业技能实践云/创新成果转化云"/>
          <p:cNvSpPr txBox="1"/>
          <p:nvPr/>
        </p:nvSpPr>
        <p:spPr>
          <a:xfrm>
            <a:off x="608533" y="3700463"/>
            <a:ext cx="4307840" cy="512445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ctr">
            <a:spAutoFit/>
          </a:bodyPr>
          <a:lstStyle/>
          <a:p>
            <a:pPr algn="l" defTabSz="215265">
              <a:defRPr sz="6000" b="0">
                <a:latin typeface="MicrosoftYaHeiLight"/>
                <a:ea typeface="MicrosoftYaHeiLight"/>
                <a:cs typeface="MicrosoftYaHeiLight"/>
                <a:sym typeface="MicrosoftYaHeiLight"/>
              </a:defRPr>
            </a:pPr>
            <a:r>
              <a:rPr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10、音频播放和视频播放</a:t>
            </a:r>
            <a:endParaRPr sz="3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9" name="图片 38" descr="粤嵌LOGO-透明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83386" y="5945726"/>
            <a:ext cx="2214700" cy="98462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成组"/>
          <p:cNvGrpSpPr/>
          <p:nvPr/>
        </p:nvGrpSpPr>
        <p:grpSpPr>
          <a:xfrm>
            <a:off x="4634010" y="1604659"/>
            <a:ext cx="2107874" cy="671195"/>
            <a:chOff x="173393" y="0"/>
            <a:chExt cx="4215746" cy="1343464"/>
          </a:xfrm>
        </p:grpSpPr>
        <p:sp>
          <p:nvSpPr>
            <p:cNvPr id="127" name="矩形 5"/>
            <p:cNvSpPr txBox="1"/>
            <p:nvPr/>
          </p:nvSpPr>
          <p:spPr>
            <a:xfrm>
              <a:off x="1596304" y="245462"/>
              <a:ext cx="2792835" cy="8520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>
              <a:lvl1pPr defTabSz="914400">
                <a:defRPr sz="3600" b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sz="1800" dirty="0"/>
                <a:t>音乐播放</a:t>
              </a:r>
              <a:endParaRPr lang="zh-CN" sz="1800" dirty="0"/>
            </a:p>
          </p:txBody>
        </p:sp>
        <p:sp>
          <p:nvSpPr>
            <p:cNvPr id="128" name="Freeform 5"/>
            <p:cNvSpPr/>
            <p:nvPr/>
          </p:nvSpPr>
          <p:spPr>
            <a:xfrm rot="5400000">
              <a:off x="107376" y="66017"/>
              <a:ext cx="1343464" cy="1211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solidFill>
              <a:srgbClr val="0068B7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4800"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129" name="矩形 11"/>
            <p:cNvSpPr txBox="1"/>
            <p:nvPr/>
          </p:nvSpPr>
          <p:spPr>
            <a:xfrm>
              <a:off x="410210" y="191003"/>
              <a:ext cx="1558216" cy="96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>
              <a:lvl1pPr defTabSz="914400">
                <a:defRPr sz="4600"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rPr sz="2300"/>
                <a:t>01</a:t>
              </a:r>
              <a:endParaRPr sz="2300"/>
            </a:p>
          </p:txBody>
        </p:sp>
      </p:grpSp>
      <p:sp>
        <p:nvSpPr>
          <p:cNvPr id="131" name="矩形"/>
          <p:cNvSpPr/>
          <p:nvPr/>
        </p:nvSpPr>
        <p:spPr>
          <a:xfrm>
            <a:off x="-15875" y="0"/>
            <a:ext cx="3260725" cy="6858000"/>
          </a:xfrm>
          <a:prstGeom prst="rect">
            <a:avLst/>
          </a:prstGeom>
          <a:solidFill>
            <a:srgbClr val="0068B7"/>
          </a:solidFill>
          <a:ln w="12700">
            <a:noFill/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2" name="文本框 3"/>
          <p:cNvSpPr txBox="1"/>
          <p:nvPr/>
        </p:nvSpPr>
        <p:spPr>
          <a:xfrm>
            <a:off x="992997" y="1794679"/>
            <a:ext cx="1903531" cy="453191"/>
          </a:xfrm>
          <a:prstGeom prst="rect">
            <a:avLst/>
          </a:prstGeom>
          <a:ln w="12700">
            <a:miter lim="400000"/>
          </a:ln>
        </p:spPr>
        <p:txBody>
          <a:bodyPr lIns="22859" rIns="22859"/>
          <a:lstStyle>
            <a:lvl1pPr defTabSz="914400">
              <a:defRPr sz="24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endParaRPr sz="1200"/>
          </a:p>
        </p:txBody>
      </p:sp>
      <p:sp>
        <p:nvSpPr>
          <p:cNvPr id="133" name="文本框 3"/>
          <p:cNvSpPr txBox="1"/>
          <p:nvPr/>
        </p:nvSpPr>
        <p:spPr>
          <a:xfrm>
            <a:off x="0" y="1835785"/>
            <a:ext cx="3244850" cy="1302385"/>
          </a:xfrm>
          <a:prstGeom prst="rect">
            <a:avLst/>
          </a:prstGeom>
          <a:ln w="12700">
            <a:miter lim="400000"/>
          </a:ln>
        </p:spPr>
        <p:txBody>
          <a:bodyPr lIns="22859" rIns="22859"/>
          <a:lstStyle>
            <a:lvl1pPr defTabSz="914400">
              <a:defRPr sz="7000" spc="1166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>
              <a:defRPr b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35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目录</a:t>
            </a:r>
            <a:endParaRPr sz="35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defRPr b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endParaRPr sz="20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>
              <a:defRPr b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r>
              <a:rPr sz="1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CONTENTS</a:t>
            </a:r>
            <a:endParaRPr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defRPr b="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pPr>
            <a:endParaRPr sz="12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pic>
        <p:nvPicPr>
          <p:cNvPr id="39" name="图片 38" descr="粤嵌LOGO-透明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83386" y="5945726"/>
            <a:ext cx="2214700" cy="984629"/>
          </a:xfrm>
          <a:prstGeom prst="rect">
            <a:avLst/>
          </a:prstGeom>
        </p:spPr>
      </p:pic>
      <p:grpSp>
        <p:nvGrpSpPr>
          <p:cNvPr id="63" name="成组"/>
          <p:cNvGrpSpPr/>
          <p:nvPr/>
        </p:nvGrpSpPr>
        <p:grpSpPr>
          <a:xfrm>
            <a:off x="8622405" y="1605390"/>
            <a:ext cx="2898635" cy="671195"/>
            <a:chOff x="173394" y="-1"/>
            <a:chExt cx="5797268" cy="1343464"/>
          </a:xfrm>
        </p:grpSpPr>
        <p:sp>
          <p:nvSpPr>
            <p:cNvPr id="64" name="矩形 5"/>
            <p:cNvSpPr txBox="1"/>
            <p:nvPr/>
          </p:nvSpPr>
          <p:spPr>
            <a:xfrm>
              <a:off x="1608462" y="297902"/>
              <a:ext cx="4362200" cy="7451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>
              <a:lvl1pPr defTabSz="914400">
                <a:defRPr sz="3600" b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r>
                <a:rPr lang="zh-CN" altLang="en-US" sz="1800" dirty="0"/>
                <a:t>视频播放</a:t>
              </a:r>
              <a:endParaRPr lang="zh-CN" altLang="en-US" sz="1800" dirty="0"/>
            </a:p>
          </p:txBody>
        </p:sp>
        <p:sp>
          <p:nvSpPr>
            <p:cNvPr id="65" name="Freeform 5"/>
            <p:cNvSpPr/>
            <p:nvPr/>
          </p:nvSpPr>
          <p:spPr>
            <a:xfrm rot="5400000">
              <a:off x="107376" y="66017"/>
              <a:ext cx="1343464" cy="1211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solidFill>
              <a:srgbClr val="0068B7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4800"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  <p:sp>
          <p:nvSpPr>
            <p:cNvPr id="66" name="矩形 11"/>
            <p:cNvSpPr txBox="1"/>
            <p:nvPr/>
          </p:nvSpPr>
          <p:spPr>
            <a:xfrm>
              <a:off x="389890" y="191003"/>
              <a:ext cx="1558216" cy="963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>
              <a:lvl1pPr defTabSz="914400">
                <a:defRPr sz="4600"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lvl1pPr>
            </a:lstStyle>
            <a:p>
              <a:r>
                <a:rPr sz="2300"/>
                <a:t>0</a:t>
              </a:r>
              <a:r>
                <a:rPr lang="en-US" sz="2300"/>
                <a:t>2</a:t>
              </a:r>
              <a:endParaRPr lang="en-US" sz="2300"/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成组"/>
          <p:cNvGrpSpPr/>
          <p:nvPr/>
        </p:nvGrpSpPr>
        <p:grpSpPr>
          <a:xfrm>
            <a:off x="384127" y="320588"/>
            <a:ext cx="2030152" cy="671195"/>
            <a:chOff x="173393" y="0"/>
            <a:chExt cx="4060304" cy="1343464"/>
          </a:xfrm>
        </p:grpSpPr>
        <p:sp>
          <p:nvSpPr>
            <p:cNvPr id="41" name="矩形 5"/>
            <p:cNvSpPr txBox="1"/>
            <p:nvPr/>
          </p:nvSpPr>
          <p:spPr>
            <a:xfrm>
              <a:off x="1608495" y="297418"/>
              <a:ext cx="2625202" cy="7448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t">
              <a:noAutofit/>
            </a:bodyPr>
            <a:lstStyle>
              <a:lvl1pPr defTabSz="914400">
                <a:defRPr sz="3600" b="0">
                  <a:solidFill>
                    <a:srgbClr val="40404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defRPr>
              </a:lvl1pPr>
            </a:lstStyle>
            <a:p>
              <a:pPr algn="ctr"/>
              <a:r>
                <a:rPr lang="zh-CN" sz="2400" b="1" dirty="0"/>
                <a:t>音乐播放</a:t>
              </a:r>
              <a:endParaRPr lang="zh-CN" sz="2400" b="1" dirty="0"/>
            </a:p>
          </p:txBody>
        </p:sp>
        <p:sp>
          <p:nvSpPr>
            <p:cNvPr id="42" name="Freeform 5"/>
            <p:cNvSpPr/>
            <p:nvPr/>
          </p:nvSpPr>
          <p:spPr>
            <a:xfrm rot="5400000">
              <a:off x="107376" y="66017"/>
              <a:ext cx="1343464" cy="1211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6957" y="20435"/>
                  </a:moveTo>
                  <a:cubicBezTo>
                    <a:pt x="16775" y="20771"/>
                    <a:pt x="16523" y="21062"/>
                    <a:pt x="16200" y="21274"/>
                  </a:cubicBezTo>
                  <a:cubicBezTo>
                    <a:pt x="15861" y="21495"/>
                    <a:pt x="15491" y="21592"/>
                    <a:pt x="15120" y="21583"/>
                  </a:cubicBezTo>
                  <a:lnTo>
                    <a:pt x="6433" y="21583"/>
                  </a:lnTo>
                  <a:cubicBezTo>
                    <a:pt x="6086" y="21583"/>
                    <a:pt x="5723" y="21486"/>
                    <a:pt x="5400" y="21274"/>
                  </a:cubicBezTo>
                  <a:cubicBezTo>
                    <a:pt x="5077" y="21062"/>
                    <a:pt x="4817" y="20771"/>
                    <a:pt x="4643" y="20426"/>
                  </a:cubicBezTo>
                  <a:lnTo>
                    <a:pt x="284" y="11966"/>
                  </a:lnTo>
                  <a:cubicBezTo>
                    <a:pt x="102" y="11622"/>
                    <a:pt x="0" y="11225"/>
                    <a:pt x="0" y="10792"/>
                  </a:cubicBezTo>
                  <a:cubicBezTo>
                    <a:pt x="0" y="10359"/>
                    <a:pt x="102" y="9962"/>
                    <a:pt x="284" y="9609"/>
                  </a:cubicBezTo>
                  <a:lnTo>
                    <a:pt x="4627" y="1184"/>
                  </a:lnTo>
                  <a:cubicBezTo>
                    <a:pt x="4809" y="840"/>
                    <a:pt x="5069" y="531"/>
                    <a:pt x="5400" y="319"/>
                  </a:cubicBezTo>
                  <a:cubicBezTo>
                    <a:pt x="5707" y="116"/>
                    <a:pt x="6046" y="10"/>
                    <a:pt x="6385" y="1"/>
                  </a:cubicBezTo>
                  <a:lnTo>
                    <a:pt x="15104" y="1"/>
                  </a:lnTo>
                  <a:cubicBezTo>
                    <a:pt x="15475" y="-8"/>
                    <a:pt x="15853" y="89"/>
                    <a:pt x="16200" y="319"/>
                  </a:cubicBezTo>
                  <a:cubicBezTo>
                    <a:pt x="16523" y="522"/>
                    <a:pt x="16783" y="813"/>
                    <a:pt x="16957" y="1158"/>
                  </a:cubicBezTo>
                  <a:lnTo>
                    <a:pt x="21300" y="9582"/>
                  </a:lnTo>
                  <a:cubicBezTo>
                    <a:pt x="21490" y="9935"/>
                    <a:pt x="21600" y="10350"/>
                    <a:pt x="21600" y="10792"/>
                  </a:cubicBezTo>
                  <a:cubicBezTo>
                    <a:pt x="21600" y="11242"/>
                    <a:pt x="21490" y="11657"/>
                    <a:pt x="21293" y="12011"/>
                  </a:cubicBezTo>
                  <a:lnTo>
                    <a:pt x="16957" y="20435"/>
                  </a:lnTo>
                  <a:close/>
                </a:path>
              </a:pathLst>
            </a:custGeom>
            <a:solidFill>
              <a:srgbClr val="006ABA"/>
            </a:solidFill>
            <a:ln w="12700" cap="flat">
              <a:noFill/>
              <a:miter lim="400000"/>
            </a:ln>
            <a:effectLst/>
          </p:spPr>
          <p:txBody>
            <a:bodyPr wrap="square" lIns="22859" tIns="22859" rIns="22859" bIns="22859" numCol="1" anchor="ctr">
              <a:noAutofit/>
            </a:bodyPr>
            <a:lstStyle/>
            <a:p>
              <a:pPr defTabSz="914400">
                <a:defRPr sz="4800" b="0">
                  <a:solidFill>
                    <a:srgbClr val="FFFFFF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defRPr>
              </a:pPr>
              <a:endParaRPr sz="2400"/>
            </a:p>
          </p:txBody>
        </p:sp>
      </p:grpSp>
      <p:pic>
        <p:nvPicPr>
          <p:cNvPr id="7" name="图片 6" descr="粤嵌LOGO-透明底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0283386" y="5945726"/>
            <a:ext cx="2214700" cy="98462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2015" y="1259205"/>
            <a:ext cx="1075182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 </a:t>
            </a:r>
            <a:r>
              <a:rPr lang="zh-CN" altLang="en-US" sz="2600" dirty="0"/>
              <a:t>在开发板中播放音乐，可直接使用开发板中的</a:t>
            </a:r>
            <a:r>
              <a:rPr lang="en-US" altLang="zh-CN" sz="2600" dirty="0" err="1"/>
              <a:t>madplay</a:t>
            </a:r>
            <a:r>
              <a:rPr lang="zh-CN" altLang="en-US" sz="2600" dirty="0"/>
              <a:t>进行播放</a:t>
            </a:r>
            <a:endParaRPr lang="zh-CN" altLang="en-US" sz="2600" dirty="0"/>
          </a:p>
          <a:p>
            <a:r>
              <a:rPr lang="en-US" altLang="zh-CN" sz="2600" dirty="0"/>
              <a:t>	</a:t>
            </a:r>
            <a:r>
              <a:rPr lang="en-US" altLang="zh-CN" sz="2600" dirty="0">
                <a:solidFill>
                  <a:schemeClr val="accent5"/>
                </a:solidFill>
              </a:rPr>
              <a:t>1</a:t>
            </a:r>
            <a:r>
              <a:rPr lang="zh-CN" altLang="en-US" sz="2600" dirty="0">
                <a:solidFill>
                  <a:schemeClr val="accent5"/>
                </a:solidFill>
              </a:rPr>
              <a:t>、播放</a:t>
            </a:r>
            <a:r>
              <a:rPr lang="en-US" altLang="zh-CN" sz="2600" dirty="0"/>
              <a:t>  </a:t>
            </a:r>
            <a:endParaRPr lang="en-US" altLang="zh-CN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madplay</a:t>
            </a:r>
            <a:r>
              <a:rPr lang="en-US" altLang="zh-CN" sz="2600" dirty="0"/>
              <a:t>  1.mp3    //</a:t>
            </a:r>
            <a:r>
              <a:rPr lang="zh-CN" altLang="en-US" sz="2600" dirty="0"/>
              <a:t>播放歌曲</a:t>
            </a:r>
            <a:r>
              <a:rPr lang="en-US" altLang="zh-CN" sz="2600" dirty="0"/>
              <a:t>1.mp3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>
                <a:solidFill>
                  <a:schemeClr val="accent5"/>
                </a:solidFill>
              </a:rPr>
              <a:t>2、暂停</a:t>
            </a:r>
            <a:endParaRPr lang="zh-CN" altLang="en-US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killall</a:t>
            </a:r>
            <a:r>
              <a:rPr lang="en-US" altLang="zh-CN" sz="2600" dirty="0"/>
              <a:t> -SIGSTOP </a:t>
            </a:r>
            <a:r>
              <a:rPr lang="en-US" altLang="zh-CN" sz="2600" dirty="0" err="1"/>
              <a:t>madplay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>
                <a:solidFill>
                  <a:schemeClr val="accent5"/>
                </a:solidFill>
              </a:rPr>
              <a:t>3、继续</a:t>
            </a:r>
            <a:endParaRPr lang="zh-CN" altLang="en-US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killall</a:t>
            </a:r>
            <a:r>
              <a:rPr lang="en-US" altLang="zh-CN" sz="2600" dirty="0"/>
              <a:t> -SIGCONT </a:t>
            </a:r>
            <a:r>
              <a:rPr lang="en-US" altLang="zh-CN" sz="2600" dirty="0" err="1"/>
              <a:t>madplay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>
                <a:solidFill>
                  <a:schemeClr val="accent5"/>
                </a:solidFill>
              </a:rPr>
              <a:t>4、退出</a:t>
            </a:r>
            <a:endParaRPr lang="zh-CN" altLang="en-US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killall</a:t>
            </a:r>
            <a:r>
              <a:rPr lang="en-US" altLang="zh-CN" sz="2600" dirty="0"/>
              <a:t> -SIGKILL  </a:t>
            </a:r>
            <a:r>
              <a:rPr lang="en-US" altLang="zh-CN" sz="2600" dirty="0" err="1"/>
              <a:t>madplay</a:t>
            </a:r>
            <a:endParaRPr lang="en-US" altLang="zh-CN" sz="2600" dirty="0"/>
          </a:p>
          <a:p>
            <a:r>
              <a:rPr lang="en-US" altLang="zh-CN" sz="2600" dirty="0"/>
              <a:t>	</a:t>
            </a:r>
            <a:r>
              <a:rPr lang="zh-CN" altLang="en-US" sz="2600" dirty="0"/>
              <a:t>在代码中实现以上命令时，可调用</a:t>
            </a:r>
            <a:r>
              <a:rPr lang="en-US" altLang="zh-CN" sz="2600" dirty="0"/>
              <a:t>system()</a:t>
            </a:r>
            <a:r>
              <a:rPr lang="zh-CN" altLang="en-US" sz="2600" dirty="0"/>
              <a:t>函数完成，如：</a:t>
            </a:r>
            <a:endParaRPr lang="zh-CN" altLang="en-US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播放：system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madplay</a:t>
            </a:r>
            <a:r>
              <a:rPr lang="en-US" altLang="zh-CN" sz="2600" dirty="0"/>
              <a:t> 1.mp3 &amp;"); </a:t>
            </a:r>
            <a:endParaRPr lang="en-US" altLang="zh-CN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暂停：system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killall</a:t>
            </a:r>
            <a:r>
              <a:rPr lang="en-US" altLang="zh-CN" sz="2600" dirty="0"/>
              <a:t> -SIGSTOP </a:t>
            </a:r>
            <a:r>
              <a:rPr lang="en-US" altLang="zh-CN" sz="2600" dirty="0" err="1"/>
              <a:t>madplay</a:t>
            </a:r>
            <a:r>
              <a:rPr lang="en-US" altLang="zh-CN" sz="2600" dirty="0"/>
              <a:t>")</a:t>
            </a:r>
            <a:endParaRPr lang="en-US" altLang="zh-CN" sz="2600" dirty="0"/>
          </a:p>
          <a:p>
            <a:r>
              <a:rPr lang="en-US" altLang="zh-CN" sz="2600" dirty="0"/>
              <a:t>		</a:t>
            </a:r>
            <a:r>
              <a:rPr lang="en-US" altLang="zh-CN" sz="2600" dirty="0" err="1"/>
              <a:t>继续：system</a:t>
            </a:r>
            <a:r>
              <a:rPr lang="en-US" altLang="zh-CN" sz="2600" dirty="0"/>
              <a:t>("</a:t>
            </a:r>
            <a:r>
              <a:rPr lang="en-US" altLang="zh-CN" sz="2600" dirty="0" err="1"/>
              <a:t>killall</a:t>
            </a:r>
            <a:r>
              <a:rPr lang="en-US" altLang="zh-CN" sz="2600" dirty="0"/>
              <a:t> -SIGCONT </a:t>
            </a:r>
            <a:r>
              <a:rPr lang="en-US" altLang="zh-CN" sz="2600" dirty="0" err="1"/>
              <a:t>madplay</a:t>
            </a:r>
            <a:r>
              <a:rPr lang="en-US" altLang="zh-CN" sz="2600" dirty="0"/>
              <a:t>")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粤嵌LOGO-透明底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87060" y="4791710"/>
            <a:ext cx="1631950" cy="725805"/>
          </a:xfrm>
          <a:prstGeom prst="rect">
            <a:avLst/>
          </a:prstGeom>
        </p:spPr>
      </p:pic>
      <p:sp>
        <p:nvSpPr>
          <p:cNvPr id="122" name="主标题：替换文字、加粗"/>
          <p:cNvSpPr txBox="1"/>
          <p:nvPr/>
        </p:nvSpPr>
        <p:spPr>
          <a:xfrm>
            <a:off x="1891665" y="3319780"/>
            <a:ext cx="5121910" cy="1558925"/>
          </a:xfrm>
          <a:prstGeom prst="rect">
            <a:avLst/>
          </a:prstGeom>
          <a:ln w="12700">
            <a:miter lim="400000"/>
          </a:ln>
        </p:spPr>
        <p:txBody>
          <a:bodyPr wrap="square" lIns="25400" tIns="25400" rIns="25400" bIns="25400" anchor="ctr">
            <a:spAutoFit/>
          </a:bodyPr>
          <a:lstStyle>
            <a:lvl1pPr algn="l" defTabSz="215265">
              <a:defRPr sz="10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algn="ctr"/>
            <a:r>
              <a:rPr lang="zh-CN" sz="5400" b="1" dirty="0" err="1">
                <a:solidFill>
                  <a:srgbClr val="807D7D"/>
                </a:solidFill>
              </a:rPr>
              <a:t>谢谢</a:t>
            </a:r>
            <a:endParaRPr lang="zh-CN" sz="5400" b="1" dirty="0" err="1">
              <a:solidFill>
                <a:srgbClr val="807D7D"/>
              </a:solidFill>
            </a:endParaRPr>
          </a:p>
          <a:p>
            <a:pPr algn="ctr"/>
            <a:endParaRPr lang="zh-CN" sz="2400" b="1" dirty="0" err="1">
              <a:solidFill>
                <a:srgbClr val="807D7D"/>
              </a:solidFill>
            </a:endParaRPr>
          </a:p>
          <a:p>
            <a:pPr algn="ctr"/>
            <a:r>
              <a:rPr lang="en-US" altLang="zh-CN" sz="2000" b="1" dirty="0" err="1">
                <a:solidFill>
                  <a:srgbClr val="807D7D"/>
                </a:solidFill>
              </a:rPr>
              <a:t>www.gec-edu.org</a:t>
            </a:r>
            <a:endParaRPr lang="en-US" altLang="zh-CN" sz="2000" b="1" dirty="0" err="1">
              <a:solidFill>
                <a:srgbClr val="807D7D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dcd3922-16a6-4ecc-b162-6a32240fbff6"/>
  <p:tag name="COMMONDATA" val="eyJoZGlkIjoiNTUxNzQ1MWFmNjQ0ZWVmOWNmMDM4MmQ2ZTkzYmIyM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自定义</PresentationFormat>
  <Paragraphs>37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Helvetica Neue Medium</vt:lpstr>
      <vt:lpstr>微软雅黑</vt:lpstr>
      <vt:lpstr>MicrosoftYaHeiLight</vt:lpstr>
      <vt:lpstr>Segoe Print</vt:lpstr>
      <vt:lpstr>Calibri</vt:lpstr>
      <vt:lpstr>Arial Black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150</cp:revision>
  <dcterms:created xsi:type="dcterms:W3CDTF">2019-07-31T00:16:00Z</dcterms:created>
  <dcterms:modified xsi:type="dcterms:W3CDTF">2023-07-21T02:10:48Z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2E456D48D2DE441EBFBA5FCE51EAEB42_12</vt:lpwstr>
  </property>
</Properties>
</file>