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278" r:id="rId3"/>
    <p:sldId id="280" r:id="rId4"/>
    <p:sldId id="282" r:id="rId5"/>
    <p:sldId id="302" r:id="rId6"/>
    <p:sldId id="283" r:id="rId7"/>
    <p:sldId id="303" r:id="rId8"/>
    <p:sldId id="304" r:id="rId9"/>
    <p:sldId id="305" r:id="rId10"/>
    <p:sldId id="306" r:id="rId11"/>
    <p:sldId id="307" r:id="rId12"/>
    <p:sldId id="300" r:id="rId13"/>
    <p:sldId id="29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CDB"/>
    <a:srgbClr val="F010A0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24"/>
  </p:normalViewPr>
  <p:slideViewPr>
    <p:cSldViewPr>
      <p:cViewPr varScale="1">
        <p:scale>
          <a:sx n="81" d="100"/>
          <a:sy n="81" d="100"/>
        </p:scale>
        <p:origin x="562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https://pixabay.com/en/achievement-agreement-business-3481967/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4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https://pixabay.com/en/question-mark-labyrinth-lost-maze-2648236/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https://pixabay.com/en/question-mark-labyrinth-lost-maze-2648236/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https://pixabay.com/en/books-science-shelf-library-book-408220/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7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https://pixabay.com/en/office-neo-urban-apple-trend-1500461/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https://pixabay.com/en/office-neo-urban-apple-trend-1500461/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https://pixabay.com/en/office-neo-urban-apple-trend-1500461/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3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90D8B8-307A-4993-9315-0D6ADDAA6CEB}"/>
              </a:ext>
            </a:extLst>
          </p:cNvPr>
          <p:cNvCxnSpPr/>
          <p:nvPr userDrawn="1"/>
        </p:nvCxnSpPr>
        <p:spPr>
          <a:xfrm>
            <a:off x="609441" y="6448926"/>
            <a:ext cx="10969943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9A4D36-ACE7-46EE-977E-260D55BF45D2}"/>
              </a:ext>
            </a:extLst>
          </p:cNvPr>
          <p:cNvSpPr/>
          <p:nvPr userDrawn="1"/>
        </p:nvSpPr>
        <p:spPr>
          <a:xfrm>
            <a:off x="5917949" y="6272463"/>
            <a:ext cx="352926" cy="3529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36202" y="6244057"/>
            <a:ext cx="516420" cy="385017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EB426F-429E-45AB-972A-202D9E97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120"/>
            <a:ext cx="12192001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3BE0B6D-E982-4055-8224-54188B00B0C4}"/>
              </a:ext>
            </a:extLst>
          </p:cNvPr>
          <p:cNvSpPr/>
          <p:nvPr/>
        </p:nvSpPr>
        <p:spPr>
          <a:xfrm>
            <a:off x="3175" y="-17120"/>
            <a:ext cx="12188825" cy="6858000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11DFEE8-5711-457B-AEA7-6151A174EA9B}"/>
              </a:ext>
            </a:extLst>
          </p:cNvPr>
          <p:cNvSpPr/>
          <p:nvPr/>
        </p:nvSpPr>
        <p:spPr>
          <a:xfrm>
            <a:off x="3175" y="4116805"/>
            <a:ext cx="12188825" cy="2732236"/>
          </a:xfrm>
          <a:custGeom>
            <a:avLst/>
            <a:gdLst>
              <a:gd name="connsiteX0" fmla="*/ 6094412 w 12188825"/>
              <a:gd name="connsiteY0" fmla="*/ 0 h 2114437"/>
              <a:gd name="connsiteX1" fmla="*/ 6401871 w 12188825"/>
              <a:gd name="connsiteY1" fmla="*/ 341621 h 2114437"/>
              <a:gd name="connsiteX2" fmla="*/ 12188825 w 12188825"/>
              <a:gd name="connsiteY2" fmla="*/ 341621 h 2114437"/>
              <a:gd name="connsiteX3" fmla="*/ 12188825 w 12188825"/>
              <a:gd name="connsiteY3" fmla="*/ 2114437 h 2114437"/>
              <a:gd name="connsiteX4" fmla="*/ 0 w 12188825"/>
              <a:gd name="connsiteY4" fmla="*/ 2114437 h 2114437"/>
              <a:gd name="connsiteX5" fmla="*/ 0 w 12188825"/>
              <a:gd name="connsiteY5" fmla="*/ 341621 h 2114437"/>
              <a:gd name="connsiteX6" fmla="*/ 5786954 w 12188825"/>
              <a:gd name="connsiteY6" fmla="*/ 341621 h 211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825" h="2114437">
                <a:moveTo>
                  <a:pt x="6094412" y="0"/>
                </a:moveTo>
                <a:lnTo>
                  <a:pt x="6401871" y="341621"/>
                </a:lnTo>
                <a:lnTo>
                  <a:pt x="12188825" y="341621"/>
                </a:lnTo>
                <a:lnTo>
                  <a:pt x="12188825" y="2114437"/>
                </a:lnTo>
                <a:lnTo>
                  <a:pt x="0" y="2114437"/>
                </a:lnTo>
                <a:lnTo>
                  <a:pt x="0" y="341621"/>
                </a:lnTo>
                <a:lnTo>
                  <a:pt x="5786954" y="341621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1057FF-F0D2-4128-9FE5-323A38C9A726}"/>
              </a:ext>
            </a:extLst>
          </p:cNvPr>
          <p:cNvSpPr txBox="1"/>
          <p:nvPr/>
        </p:nvSpPr>
        <p:spPr>
          <a:xfrm>
            <a:off x="406728" y="1339879"/>
            <a:ext cx="11375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"Machine &amp; Deep Learning Algorithms for Bengali</a:t>
            </a:r>
          </a:p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Cyberbullying Detection"</a:t>
            </a:r>
            <a:endParaRPr lang="en-IN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D993B6-230E-40E6-B4EA-17FE8C9D6EA5}"/>
              </a:ext>
            </a:extLst>
          </p:cNvPr>
          <p:cNvSpPr/>
          <p:nvPr/>
        </p:nvSpPr>
        <p:spPr>
          <a:xfrm>
            <a:off x="4424528" y="4828505"/>
            <a:ext cx="398110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700" b="1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Members:</a:t>
            </a:r>
          </a:p>
          <a:p>
            <a:pPr algn="ctr" fontAlgn="base"/>
            <a:endParaRPr lang="en-US" sz="17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Misbahul Sheikh (20200204039)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Naushin Mamun (20200204010)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Nafisa Tasnim Neha (20200204020)</a:t>
            </a:r>
            <a:br>
              <a:rPr lang="en-US" sz="1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8E0179-4431-4D31-8867-E4A37C09FE70}"/>
              </a:ext>
            </a:extLst>
          </p:cNvPr>
          <p:cNvCxnSpPr>
            <a:cxnSpLocks/>
          </p:cNvCxnSpPr>
          <p:nvPr/>
        </p:nvCxnSpPr>
        <p:spPr>
          <a:xfrm>
            <a:off x="4150196" y="4774579"/>
            <a:ext cx="0" cy="187220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0E5210C-4854-47EC-884B-89E30D1A0783}"/>
              </a:ext>
            </a:extLst>
          </p:cNvPr>
          <p:cNvSpPr/>
          <p:nvPr/>
        </p:nvSpPr>
        <p:spPr>
          <a:xfrm>
            <a:off x="1214576" y="4828504"/>
            <a:ext cx="28394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700" b="1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University:</a:t>
            </a:r>
          </a:p>
          <a:p>
            <a:pPr fontAlgn="base"/>
            <a:endParaRPr lang="en-US" sz="1700" u="sng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Computer Science and Engineering,</a:t>
            </a:r>
            <a:endParaRPr lang="en-IN" sz="17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Ahsanullah University of Science &amp; Technology.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211AE9-8E38-4B1B-8279-35FB4FB9ADEC}"/>
              </a:ext>
            </a:extLst>
          </p:cNvPr>
          <p:cNvCxnSpPr>
            <a:cxnSpLocks/>
          </p:cNvCxnSpPr>
          <p:nvPr/>
        </p:nvCxnSpPr>
        <p:spPr>
          <a:xfrm>
            <a:off x="8758708" y="4774579"/>
            <a:ext cx="0" cy="187220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E4B675-A57F-444A-94BF-6E0EE09438DA}"/>
              </a:ext>
            </a:extLst>
          </p:cNvPr>
          <p:cNvSpPr txBox="1"/>
          <p:nvPr/>
        </p:nvSpPr>
        <p:spPr>
          <a:xfrm>
            <a:off x="4565360" y="620688"/>
            <a:ext cx="305810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 Title: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EE6F47-64FB-4E7F-B611-BCF33D4206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8" y="5429035"/>
            <a:ext cx="805204" cy="94794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304853E-6477-4C6E-89ED-54CBA7D82BA2}"/>
              </a:ext>
            </a:extLst>
          </p:cNvPr>
          <p:cNvSpPr/>
          <p:nvPr/>
        </p:nvSpPr>
        <p:spPr>
          <a:xfrm>
            <a:off x="9492894" y="4819585"/>
            <a:ext cx="20162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700" b="1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r>
              <a:rPr lang="en-US" sz="1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00/00/2024</a:t>
            </a:r>
            <a:br>
              <a:rPr lang="en-US" sz="1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718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177E45-06FB-4274-939B-289C81F7464F}"/>
              </a:ext>
            </a:extLst>
          </p:cNvPr>
          <p:cNvSpPr txBox="1">
            <a:spLocks/>
          </p:cNvSpPr>
          <p:nvPr/>
        </p:nvSpPr>
        <p:spPr>
          <a:xfrm>
            <a:off x="2688943" y="733309"/>
            <a:ext cx="6810938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And Future 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D2B87-3645-4897-94C2-227189C6C866}"/>
              </a:ext>
            </a:extLst>
          </p:cNvPr>
          <p:cNvSpPr/>
          <p:nvPr/>
        </p:nvSpPr>
        <p:spPr>
          <a:xfrm>
            <a:off x="1701924" y="2274838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Bangla-BERT model achieved 89% accuracy in Bengali cyberbullying detection.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with FastText and LSTM models also performed well.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 should expand the dataset for more diversity.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additional state-of-the-art transformer models.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real-time detection and integrate multilingual capabilities with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9142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177E45-06FB-4274-939B-289C81F7464F}"/>
              </a:ext>
            </a:extLst>
          </p:cNvPr>
          <p:cNvSpPr txBox="1">
            <a:spLocks/>
          </p:cNvSpPr>
          <p:nvPr/>
        </p:nvSpPr>
        <p:spPr>
          <a:xfrm>
            <a:off x="2688943" y="332656"/>
            <a:ext cx="6810938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C3F0A-87E9-468E-880A-8C4BADE41355}"/>
              </a:ext>
            </a:extLst>
          </p:cNvPr>
          <p:cNvSpPr/>
          <p:nvPr/>
        </p:nvSpPr>
        <p:spPr>
          <a:xfrm>
            <a:off x="765821" y="1265791"/>
            <a:ext cx="106571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K. Reynolds, A.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Kontostathis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L. Edwards, “Using machine learning to detect cyberbullying,” in Proceedings - 10th International Conference on Machine Learning and Applications, ICMLA 2011, 2011, vol. 2, pp. 241–244,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10.1109/ICMLA.2011.152.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J. Hani, M.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Nashaat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Ahmed, Z. Emad, E. Amer, and A. Mohammed, “Social media cyberbullying detection using machine learning,” Int. J. Adv.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Sci. Appl., vol. 10, no. 5, pp. 703–707, 2019,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10.14569/ijacsa.2019.0100587.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Subrata Saha, Md.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Shamimul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Islam, Md. Mahbub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Md.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Motinur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Rahman, Md. Ziaul Hasan Majumder, Md. Shah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M. Khalid Hossain, “Bengali Cyberbullying Detection in Social Media Using Machine Learning Algorithms,” 2023 5th International Conference on Sustainable Technologies for Industry 5.0 (STI), 979-8-3503-9431-3/23/$31.00 ©2023 IEEE, DOI: 10.1109/STI59863.2023.10464740.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R. R. Dalvi et al., “Detecting A Twitter Cyberbullying Using Machine Learning,” Proc. Int. Conf.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Control Syst. ICICCS 2020, pp. 297–301, May 2020,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10.1109/ICICCS48265.2020.9120893.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S. Saha, M. I. H.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Showrov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M. Rahman, and M. Z. H. Majumder, “VADER vs. BERT: A Comparative Performance Analysis for Sentiment on Coronavirus Outbreak,” 2023, pp. 371–385,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10.1007/978-3-031-34619-4 30/COVER.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E. A. Emon, S. Rahman, J.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Banarjee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K. Das, and T.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Mittra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“A Deep Learning Approach to Detect Abusive Bengali Text,” Jun. 2019,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10.1109/ICSCC.2019.8843606.</a:t>
            </a:r>
          </a:p>
        </p:txBody>
      </p:sp>
    </p:spTree>
    <p:extLst>
      <p:ext uri="{BB962C8B-B14F-4D97-AF65-F5344CB8AC3E}">
        <p14:creationId xmlns:p14="http://schemas.microsoft.com/office/powerpoint/2010/main" val="33929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oung plant growing in a garden with sunlight. Image credit: lovelyday12/Shutterstock">
            <a:extLst>
              <a:ext uri="{FF2B5EF4-FFF2-40B4-BE49-F238E27FC236}">
                <a16:creationId xmlns:a16="http://schemas.microsoft.com/office/drawing/2014/main" id="{EEC2A569-2D81-5679-9BA2-DB630683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DE2CB9-56F6-4865-A48B-9D450DA1927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0A1A5E-13AF-4734-A33F-A38055DE118F}"/>
              </a:ext>
            </a:extLst>
          </p:cNvPr>
          <p:cNvSpPr txBox="1">
            <a:spLocks/>
          </p:cNvSpPr>
          <p:nvPr/>
        </p:nvSpPr>
        <p:spPr>
          <a:xfrm>
            <a:off x="4381131" y="2852936"/>
            <a:ext cx="3426562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28695454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DE2CB9-56F6-4865-A48B-9D450DA1927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A1A5E-13AF-4734-A33F-A38055DE118F}"/>
              </a:ext>
            </a:extLst>
          </p:cNvPr>
          <p:cNvSpPr txBox="1">
            <a:spLocks/>
          </p:cNvSpPr>
          <p:nvPr/>
        </p:nvSpPr>
        <p:spPr>
          <a:xfrm>
            <a:off x="4381131" y="643379"/>
            <a:ext cx="3426562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FB0F8-28F1-1665-93E3-588A9B1787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22" y="2512351"/>
            <a:ext cx="1440160" cy="1440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B6AB05-6417-E7EB-ADD9-6F8F36E6AC52}"/>
              </a:ext>
            </a:extLst>
          </p:cNvPr>
          <p:cNvSpPr/>
          <p:nvPr/>
        </p:nvSpPr>
        <p:spPr>
          <a:xfrm>
            <a:off x="5014292" y="2708920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have any questions? 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ask..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B1FDF6-ECC0-46F4-959E-4450192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571480"/>
            <a:ext cx="10969943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A42CF-CD10-40D9-B555-5B877D61C30E}"/>
              </a:ext>
            </a:extLst>
          </p:cNvPr>
          <p:cNvSpPr/>
          <p:nvPr/>
        </p:nvSpPr>
        <p:spPr>
          <a:xfrm>
            <a:off x="1135186" y="1817337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9D05E-C159-4D18-950C-8DB21A95A3FF}"/>
              </a:ext>
            </a:extLst>
          </p:cNvPr>
          <p:cNvSpPr/>
          <p:nvPr/>
        </p:nvSpPr>
        <p:spPr>
          <a:xfrm>
            <a:off x="1135186" y="2388339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C3C6A6-012F-499B-99E2-4CB11EA0E8CC}"/>
              </a:ext>
            </a:extLst>
          </p:cNvPr>
          <p:cNvSpPr/>
          <p:nvPr/>
        </p:nvSpPr>
        <p:spPr>
          <a:xfrm>
            <a:off x="1133514" y="3521175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DE87D-0D17-4702-8827-1F859F8C5724}"/>
              </a:ext>
            </a:extLst>
          </p:cNvPr>
          <p:cNvSpPr/>
          <p:nvPr/>
        </p:nvSpPr>
        <p:spPr>
          <a:xfrm>
            <a:off x="1133514" y="4092177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AAA62D-11DB-4A82-8736-C8B2029AC197}"/>
              </a:ext>
            </a:extLst>
          </p:cNvPr>
          <p:cNvSpPr/>
          <p:nvPr/>
        </p:nvSpPr>
        <p:spPr>
          <a:xfrm>
            <a:off x="1133514" y="4663179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2FD02-4040-4334-B7F5-7188C52015A7}"/>
              </a:ext>
            </a:extLst>
          </p:cNvPr>
          <p:cNvSpPr/>
          <p:nvPr/>
        </p:nvSpPr>
        <p:spPr>
          <a:xfrm>
            <a:off x="1133514" y="5234181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B0FBD-8B20-4A04-8F67-A8F9456E3D48}"/>
              </a:ext>
            </a:extLst>
          </p:cNvPr>
          <p:cNvSpPr/>
          <p:nvPr/>
        </p:nvSpPr>
        <p:spPr>
          <a:xfrm>
            <a:off x="1485900" y="1700808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BC36CC-55CA-4BA0-ABFE-FD8B244A9DC7}"/>
              </a:ext>
            </a:extLst>
          </p:cNvPr>
          <p:cNvCxnSpPr>
            <a:cxnSpLocks/>
          </p:cNvCxnSpPr>
          <p:nvPr/>
        </p:nvCxnSpPr>
        <p:spPr>
          <a:xfrm>
            <a:off x="1101010" y="2100918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1C02E-B7CD-4960-A431-6DA7A66A9936}"/>
              </a:ext>
            </a:extLst>
          </p:cNvPr>
          <p:cNvSpPr/>
          <p:nvPr/>
        </p:nvSpPr>
        <p:spPr>
          <a:xfrm>
            <a:off x="1485900" y="2279928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Literature Review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A4075B-0123-4A98-BF17-07C3B6831ACD}"/>
              </a:ext>
            </a:extLst>
          </p:cNvPr>
          <p:cNvCxnSpPr>
            <a:cxnSpLocks/>
          </p:cNvCxnSpPr>
          <p:nvPr/>
        </p:nvCxnSpPr>
        <p:spPr>
          <a:xfrm>
            <a:off x="1101010" y="2680038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600D72-5998-42A6-BFB2-03DC0B2EEA3E}"/>
              </a:ext>
            </a:extLst>
          </p:cNvPr>
          <p:cNvSpPr/>
          <p:nvPr/>
        </p:nvSpPr>
        <p:spPr>
          <a:xfrm>
            <a:off x="1484228" y="3429000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71088-ABDC-435D-BC05-68119684664A}"/>
              </a:ext>
            </a:extLst>
          </p:cNvPr>
          <p:cNvCxnSpPr>
            <a:cxnSpLocks/>
          </p:cNvCxnSpPr>
          <p:nvPr/>
        </p:nvCxnSpPr>
        <p:spPr>
          <a:xfrm>
            <a:off x="1099338" y="382911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6B7EB-7D00-406E-9DA3-3DE33BFFA4C2}"/>
              </a:ext>
            </a:extLst>
          </p:cNvPr>
          <p:cNvSpPr/>
          <p:nvPr/>
        </p:nvSpPr>
        <p:spPr>
          <a:xfrm>
            <a:off x="1484228" y="4008120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Analysis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34A06B-2877-4D7B-8555-65C8BB86E4E4}"/>
              </a:ext>
            </a:extLst>
          </p:cNvPr>
          <p:cNvCxnSpPr>
            <a:cxnSpLocks/>
          </p:cNvCxnSpPr>
          <p:nvPr/>
        </p:nvCxnSpPr>
        <p:spPr>
          <a:xfrm>
            <a:off x="1099338" y="440823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529C805-1150-4889-9DC9-B3B1AB28DC6F}"/>
              </a:ext>
            </a:extLst>
          </p:cNvPr>
          <p:cNvSpPr/>
          <p:nvPr/>
        </p:nvSpPr>
        <p:spPr>
          <a:xfrm>
            <a:off x="1484228" y="4587240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And Future Works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AC0BC0-09E6-4BBE-B72F-DF871F43EC5F}"/>
              </a:ext>
            </a:extLst>
          </p:cNvPr>
          <p:cNvCxnSpPr>
            <a:cxnSpLocks/>
          </p:cNvCxnSpPr>
          <p:nvPr/>
        </p:nvCxnSpPr>
        <p:spPr>
          <a:xfrm>
            <a:off x="1099338" y="498735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C663235-A7E9-495B-AF3E-E59869128B19}"/>
              </a:ext>
            </a:extLst>
          </p:cNvPr>
          <p:cNvSpPr/>
          <p:nvPr/>
        </p:nvSpPr>
        <p:spPr>
          <a:xfrm>
            <a:off x="1484228" y="5151120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3BD117-4B15-47B6-95FE-9484418AC7B7}"/>
              </a:ext>
            </a:extLst>
          </p:cNvPr>
          <p:cNvCxnSpPr>
            <a:cxnSpLocks/>
          </p:cNvCxnSpPr>
          <p:nvPr/>
        </p:nvCxnSpPr>
        <p:spPr>
          <a:xfrm>
            <a:off x="1099338" y="555123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0138903-A166-4705-80C1-5DE49FAAD99D}"/>
              </a:ext>
            </a:extLst>
          </p:cNvPr>
          <p:cNvSpPr/>
          <p:nvPr/>
        </p:nvSpPr>
        <p:spPr>
          <a:xfrm>
            <a:off x="10660767" y="1700808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23C60E-AEDF-4CA2-966C-0239EE683DB4}"/>
              </a:ext>
            </a:extLst>
          </p:cNvPr>
          <p:cNvSpPr/>
          <p:nvPr/>
        </p:nvSpPr>
        <p:spPr>
          <a:xfrm>
            <a:off x="10159742" y="2290636"/>
            <a:ext cx="1050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04 - 05 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3D7FD8-0266-44E1-B47A-7C7190A26AC8}"/>
              </a:ext>
            </a:extLst>
          </p:cNvPr>
          <p:cNvSpPr/>
          <p:nvPr/>
        </p:nvSpPr>
        <p:spPr>
          <a:xfrm>
            <a:off x="10289723" y="3412292"/>
            <a:ext cx="920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07-08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2888F3-9857-43B0-8973-61B09A0086DF}"/>
              </a:ext>
            </a:extLst>
          </p:cNvPr>
          <p:cNvSpPr/>
          <p:nvPr/>
        </p:nvSpPr>
        <p:spPr>
          <a:xfrm>
            <a:off x="10376915" y="3961345"/>
            <a:ext cx="976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09 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44FF8F-C6E1-4D28-A8BC-E55086D031D3}"/>
              </a:ext>
            </a:extLst>
          </p:cNvPr>
          <p:cNvSpPr/>
          <p:nvPr/>
        </p:nvSpPr>
        <p:spPr>
          <a:xfrm>
            <a:off x="10494150" y="4519122"/>
            <a:ext cx="873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CC2A5D-0E10-43B2-B2B8-EC1713D9EAE7}"/>
              </a:ext>
            </a:extLst>
          </p:cNvPr>
          <p:cNvSpPr/>
          <p:nvPr/>
        </p:nvSpPr>
        <p:spPr>
          <a:xfrm>
            <a:off x="10659095" y="5151120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AD090E-683C-4C72-B802-4FB87D921EC1}"/>
              </a:ext>
            </a:extLst>
          </p:cNvPr>
          <p:cNvSpPr/>
          <p:nvPr/>
        </p:nvSpPr>
        <p:spPr>
          <a:xfrm>
            <a:off x="1133514" y="2962926"/>
            <a:ext cx="173758" cy="1737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DB5696-422A-4330-90FD-40F407FBA762}"/>
              </a:ext>
            </a:extLst>
          </p:cNvPr>
          <p:cNvSpPr/>
          <p:nvPr/>
        </p:nvSpPr>
        <p:spPr>
          <a:xfrm>
            <a:off x="1484228" y="2854515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Analysis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4CCBA4-1050-4EC3-8FB0-87570878B537}"/>
              </a:ext>
            </a:extLst>
          </p:cNvPr>
          <p:cNvCxnSpPr>
            <a:cxnSpLocks/>
          </p:cNvCxnSpPr>
          <p:nvPr/>
        </p:nvCxnSpPr>
        <p:spPr>
          <a:xfrm>
            <a:off x="1099338" y="3254625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13B44F3-3A07-46AF-BF23-0F6532C062E7}"/>
              </a:ext>
            </a:extLst>
          </p:cNvPr>
          <p:cNvSpPr/>
          <p:nvPr/>
        </p:nvSpPr>
        <p:spPr>
          <a:xfrm>
            <a:off x="10659095" y="2854515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9287496-CD9B-2481-4653-FCE7FF62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32" y="620688"/>
            <a:ext cx="3396740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035C40-0EC9-35B5-58D6-BC9FB7EE106A}"/>
              </a:ext>
            </a:extLst>
          </p:cNvPr>
          <p:cNvSpPr/>
          <p:nvPr/>
        </p:nvSpPr>
        <p:spPr>
          <a:xfrm>
            <a:off x="1197868" y="2102580"/>
            <a:ext cx="7704856" cy="3370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Bullying causes immediate or long-term harm through physical, verbal, emotional, and social aggression.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Cyberbullying involves anonymous psychological harassment via technology and is hard to control.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Bangladesh, increased internet use has led to more online harassment of women, especially on Facebook.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and Deep learning models as well as Transformer based models are very effective to detect cyberbullying in multiple languages, including Bengali.</a:t>
            </a:r>
          </a:p>
          <a:p>
            <a:pPr marL="285750" indent="-28575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D7495-82E2-4550-934B-67B29519E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96" y="2479408"/>
            <a:ext cx="2952328" cy="1778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2B1165-5ED1-4E45-8F6B-2EF5A62F0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96" y="4257991"/>
            <a:ext cx="2952328" cy="2088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884758-93ED-4E4F-9338-C15C3D11F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96" y="511189"/>
            <a:ext cx="2952328" cy="19682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DD2E85E-DECE-4630-B8CD-324283C5D3F8}"/>
              </a:ext>
            </a:extLst>
          </p:cNvPr>
          <p:cNvSpPr/>
          <p:nvPr/>
        </p:nvSpPr>
        <p:spPr>
          <a:xfrm>
            <a:off x="9236497" y="511189"/>
            <a:ext cx="2952328" cy="5835622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3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24ABAA-04E0-448D-9703-28A6572A8C58}"/>
              </a:ext>
            </a:extLst>
          </p:cNvPr>
          <p:cNvSpPr/>
          <p:nvPr/>
        </p:nvSpPr>
        <p:spPr>
          <a:xfrm>
            <a:off x="2998068" y="1351847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Reynolds et al. collected data from Formspring.me, a Q&amp;A website.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was labeled using Amazon Mechanical Turk.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Weka tool was used for training and classifying bullying texts.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78.5% accuracy with the C4.5 algorithm and an instance-based learner.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177E45-06FB-4274-939B-289C81F7464F}"/>
              </a:ext>
            </a:extLst>
          </p:cNvPr>
          <p:cNvSpPr txBox="1">
            <a:spLocks/>
          </p:cNvSpPr>
          <p:nvPr/>
        </p:nvSpPr>
        <p:spPr>
          <a:xfrm>
            <a:off x="4150196" y="357682"/>
            <a:ext cx="411682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Literature Review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C1E24E5E-C665-4BB8-A65C-913F80C44F6A}"/>
              </a:ext>
            </a:extLst>
          </p:cNvPr>
          <p:cNvSpPr/>
          <p:nvPr/>
        </p:nvSpPr>
        <p:spPr>
          <a:xfrm>
            <a:off x="1701926" y="1455474"/>
            <a:ext cx="1008111" cy="288032"/>
          </a:xfrm>
          <a:prstGeom prst="round2Diag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1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1DFCD0E3-DA99-4788-A957-E735CED6BBE4}"/>
              </a:ext>
            </a:extLst>
          </p:cNvPr>
          <p:cNvSpPr/>
          <p:nvPr/>
        </p:nvSpPr>
        <p:spPr>
          <a:xfrm>
            <a:off x="1701922" y="3060600"/>
            <a:ext cx="1008111" cy="288032"/>
          </a:xfrm>
          <a:prstGeom prst="round2Diag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2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D8894883-32A0-4729-9959-CF8A9144837B}"/>
              </a:ext>
            </a:extLst>
          </p:cNvPr>
          <p:cNvSpPr/>
          <p:nvPr/>
        </p:nvSpPr>
        <p:spPr>
          <a:xfrm>
            <a:off x="1701922" y="4521710"/>
            <a:ext cx="1008111" cy="288032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7CC8FA-8596-4CE5-868F-EFEF76C1BE08}"/>
              </a:ext>
            </a:extLst>
          </p:cNvPr>
          <p:cNvSpPr/>
          <p:nvPr/>
        </p:nvSpPr>
        <p:spPr>
          <a:xfrm>
            <a:off x="2998068" y="2933134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Hani et al. explored supervised ML for detecting cyberbullying patterns.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outperformed SVM in abusive text classification.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achieved 92.8% accuracy, while SVM achieved 90.3% accuracy.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2BB080-2EF7-49A2-ABD3-BF5C86B940F8}"/>
              </a:ext>
            </a:extLst>
          </p:cNvPr>
          <p:cNvSpPr/>
          <p:nvPr/>
        </p:nvSpPr>
        <p:spPr>
          <a:xfrm>
            <a:off x="2998068" y="4428936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ML and Bangla-BERT models for detecting cyberbullying on social media.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TF-IDF with Naive Bayes (NB), SVM, Random Forest (RF), and XGBoost.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models achieved similar accuracy scores between 76% and 79%.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significantly improved performance, achieving 90% accuracy.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was the second-best with 79% accuracy, and NB had the lowest at 76% accuracy.</a:t>
            </a:r>
          </a:p>
        </p:txBody>
      </p:sp>
    </p:spTree>
    <p:extLst>
      <p:ext uri="{BB962C8B-B14F-4D97-AF65-F5344CB8AC3E}">
        <p14:creationId xmlns:p14="http://schemas.microsoft.com/office/powerpoint/2010/main" val="10464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24ABAA-04E0-448D-9703-28A6572A8C58}"/>
              </a:ext>
            </a:extLst>
          </p:cNvPr>
          <p:cNvSpPr/>
          <p:nvPr/>
        </p:nvSpPr>
        <p:spPr>
          <a:xfrm>
            <a:off x="2998068" y="1351847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Dalvi et al. investigated software-based detection of abusive tweets.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SVM and Naive Bayes (NB) algorithms.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achieved 71.25% accuracy in identifying bullied texts.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 achieved 52.70% accuracy in identifying bullied texts.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177E45-06FB-4274-939B-289C81F7464F}"/>
              </a:ext>
            </a:extLst>
          </p:cNvPr>
          <p:cNvSpPr txBox="1">
            <a:spLocks/>
          </p:cNvSpPr>
          <p:nvPr/>
        </p:nvSpPr>
        <p:spPr>
          <a:xfrm>
            <a:off x="4150196" y="357682"/>
            <a:ext cx="411682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Literature Review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C1E24E5E-C665-4BB8-A65C-913F80C44F6A}"/>
              </a:ext>
            </a:extLst>
          </p:cNvPr>
          <p:cNvSpPr/>
          <p:nvPr/>
        </p:nvSpPr>
        <p:spPr>
          <a:xfrm>
            <a:off x="1701926" y="1455474"/>
            <a:ext cx="1008111" cy="288032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4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1DFCD0E3-DA99-4788-A957-E735CED6BBE4}"/>
              </a:ext>
            </a:extLst>
          </p:cNvPr>
          <p:cNvSpPr/>
          <p:nvPr/>
        </p:nvSpPr>
        <p:spPr>
          <a:xfrm>
            <a:off x="1701922" y="3060600"/>
            <a:ext cx="1008111" cy="288032"/>
          </a:xfrm>
          <a:prstGeom prst="round2Diag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5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D8894883-32A0-4729-9959-CF8A9144837B}"/>
              </a:ext>
            </a:extLst>
          </p:cNvPr>
          <p:cNvSpPr/>
          <p:nvPr/>
        </p:nvSpPr>
        <p:spPr>
          <a:xfrm>
            <a:off x="1701922" y="4521710"/>
            <a:ext cx="1008111" cy="288032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7CC8FA-8596-4CE5-868F-EFEF76C1BE08}"/>
              </a:ext>
            </a:extLst>
          </p:cNvPr>
          <p:cNvSpPr/>
          <p:nvPr/>
        </p:nvSpPr>
        <p:spPr>
          <a:xfrm>
            <a:off x="2998068" y="2933134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Saha et al. analyzed text sentiments from Twitter using VADER and BERT.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Surveyed 5 different ML algorithms for detection accuracy.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 92% accuracy using BERT.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2BB080-2EF7-49A2-ABD3-BF5C86B940F8}"/>
              </a:ext>
            </a:extLst>
          </p:cNvPr>
          <p:cNvSpPr/>
          <p:nvPr/>
        </p:nvSpPr>
        <p:spPr>
          <a:xfrm>
            <a:off x="2998068" y="4428936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Emon et al. utilized deep learning and machine learning to identify abusive texts.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Collected Bengali comments from social media, blogs, and newspapers.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that Recurrent Neural Networks (RNN) outperformed other ML algorithms with an accuracy of 82.20%.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 new stemming technique for the Bengali language.</a:t>
            </a:r>
          </a:p>
        </p:txBody>
      </p:sp>
    </p:spTree>
    <p:extLst>
      <p:ext uri="{BB962C8B-B14F-4D97-AF65-F5344CB8AC3E}">
        <p14:creationId xmlns:p14="http://schemas.microsoft.com/office/powerpoint/2010/main" val="42670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FD1E26-1457-4FF8-ABB9-37AF1AD45E7F}"/>
              </a:ext>
            </a:extLst>
          </p:cNvPr>
          <p:cNvSpPr/>
          <p:nvPr/>
        </p:nvSpPr>
        <p:spPr>
          <a:xfrm>
            <a:off x="-21383" y="0"/>
            <a:ext cx="12210208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0AC79E-11FD-40CC-829A-13FC6BAF26D5}"/>
              </a:ext>
            </a:extLst>
          </p:cNvPr>
          <p:cNvSpPr/>
          <p:nvPr/>
        </p:nvSpPr>
        <p:spPr>
          <a:xfrm>
            <a:off x="1597581" y="1644095"/>
            <a:ext cx="31733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65329D-F0C4-AD9F-A424-2C2A425C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013" y="300771"/>
            <a:ext cx="4523416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6FF40-AC4A-4249-B4EA-1A0105504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34" y="1743033"/>
            <a:ext cx="4753490" cy="3371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007E7-84C3-43B1-B8E3-6E4DB33FD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07" y="1449320"/>
            <a:ext cx="3721615" cy="395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859608-D9EE-4066-8081-626D605B5A8A}"/>
              </a:ext>
            </a:extLst>
          </p:cNvPr>
          <p:cNvSpPr txBox="1"/>
          <p:nvPr/>
        </p:nvSpPr>
        <p:spPr>
          <a:xfrm>
            <a:off x="1891114" y="5677547"/>
            <a:ext cx="3222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Img1: Gender Comment Distribution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B5FEB-81BC-4DCA-A6B1-1BD83DDD2E6B}"/>
              </a:ext>
            </a:extLst>
          </p:cNvPr>
          <p:cNvSpPr txBox="1"/>
          <p:nvPr/>
        </p:nvSpPr>
        <p:spPr>
          <a:xfrm>
            <a:off x="6454452" y="5680158"/>
            <a:ext cx="2593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Img2: Distribution of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CF259-F716-4FDC-8266-AD16F12A4568}"/>
              </a:ext>
            </a:extLst>
          </p:cNvPr>
          <p:cNvSpPr txBox="1"/>
          <p:nvPr/>
        </p:nvSpPr>
        <p:spPr>
          <a:xfrm>
            <a:off x="9168224" y="5184427"/>
            <a:ext cx="18469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Not bully – 34.86 % </a:t>
            </a:r>
          </a:p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Troll – 23.73 %</a:t>
            </a:r>
          </a:p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Sexual – 20.29 %</a:t>
            </a:r>
          </a:p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Religious – 17.22 %</a:t>
            </a:r>
          </a:p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Threat – 3.85 %</a:t>
            </a:r>
          </a:p>
        </p:txBody>
      </p:sp>
    </p:spTree>
    <p:extLst>
      <p:ext uri="{BB962C8B-B14F-4D97-AF65-F5344CB8AC3E}">
        <p14:creationId xmlns:p14="http://schemas.microsoft.com/office/powerpoint/2010/main" val="405195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FD1E26-1457-4FF8-ABB9-37AF1AD45E7F}"/>
              </a:ext>
            </a:extLst>
          </p:cNvPr>
          <p:cNvSpPr/>
          <p:nvPr/>
        </p:nvSpPr>
        <p:spPr>
          <a:xfrm>
            <a:off x="-10268" y="0"/>
            <a:ext cx="12210208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0AC79E-11FD-40CC-829A-13FC6BAF26D5}"/>
              </a:ext>
            </a:extLst>
          </p:cNvPr>
          <p:cNvSpPr/>
          <p:nvPr/>
        </p:nvSpPr>
        <p:spPr>
          <a:xfrm>
            <a:off x="1987106" y="1984820"/>
            <a:ext cx="31733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BF5DE-47DB-A271-5FCA-118CD9FFC66F}"/>
              </a:ext>
            </a:extLst>
          </p:cNvPr>
          <p:cNvSpPr/>
          <p:nvPr/>
        </p:nvSpPr>
        <p:spPr>
          <a:xfrm>
            <a:off x="11017812" y="133667"/>
            <a:ext cx="1008112" cy="982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65329D-F0C4-AD9F-A424-2C2A425C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324" y="469453"/>
            <a:ext cx="3142176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21358-46C7-4459-8B08-1007823F58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972" y="238061"/>
            <a:ext cx="773791" cy="77379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B75563-8876-4A85-AE68-42C7085B3A2B}"/>
              </a:ext>
            </a:extLst>
          </p:cNvPr>
          <p:cNvSpPr/>
          <p:nvPr/>
        </p:nvSpPr>
        <p:spPr>
          <a:xfrm>
            <a:off x="1447046" y="2115625"/>
            <a:ext cx="1080120" cy="2616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204460-CF2E-4CC4-BA94-1BB051636B5D}"/>
              </a:ext>
            </a:extLst>
          </p:cNvPr>
          <p:cNvCxnSpPr>
            <a:cxnSpLocks/>
          </p:cNvCxnSpPr>
          <p:nvPr/>
        </p:nvCxnSpPr>
        <p:spPr>
          <a:xfrm>
            <a:off x="2595505" y="224643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5F633E-B802-4BBD-9FFD-966DE5079819}"/>
              </a:ext>
            </a:extLst>
          </p:cNvPr>
          <p:cNvSpPr/>
          <p:nvPr/>
        </p:nvSpPr>
        <p:spPr>
          <a:xfrm>
            <a:off x="3001737" y="1681491"/>
            <a:ext cx="2618104" cy="23762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/>
              <a:t>Preprocessing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Tokenization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Removing </a:t>
            </a:r>
          </a:p>
          <a:p>
            <a:pPr lvl="1"/>
            <a:r>
              <a:rPr lang="en-US" sz="1400" dirty="0"/>
              <a:t>1. Digits</a:t>
            </a:r>
          </a:p>
          <a:p>
            <a:pPr lvl="1"/>
            <a:r>
              <a:rPr lang="en-US" sz="1400" dirty="0"/>
              <a:t>2. Web links</a:t>
            </a:r>
          </a:p>
          <a:p>
            <a:pPr lvl="1"/>
            <a:r>
              <a:rPr lang="en-US" sz="1400" dirty="0"/>
              <a:t>3. Punctuation </a:t>
            </a:r>
          </a:p>
          <a:p>
            <a:pPr lvl="1"/>
            <a:r>
              <a:rPr lang="en-US" sz="1400" dirty="0"/>
              <a:t>4. Symbols</a:t>
            </a:r>
          </a:p>
          <a:p>
            <a:pPr lvl="1"/>
            <a:r>
              <a:rPr lang="en-US" sz="1400" dirty="0"/>
              <a:t>5. Non-Bengali letters</a:t>
            </a:r>
          </a:p>
          <a:p>
            <a:pPr lvl="1"/>
            <a:r>
              <a:rPr lang="en-US" sz="1400" dirty="0"/>
              <a:t>6.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Lemmatization</a:t>
            </a:r>
          </a:p>
          <a:p>
            <a:pPr algn="ctr"/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D44580-800C-4E5C-BDE2-94861D12A834}"/>
              </a:ext>
            </a:extLst>
          </p:cNvPr>
          <p:cNvSpPr/>
          <p:nvPr/>
        </p:nvSpPr>
        <p:spPr>
          <a:xfrm>
            <a:off x="6094412" y="1916832"/>
            <a:ext cx="1442618" cy="6591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conversion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04E9E4-B02A-4A4E-BDC1-899BED07BA09}"/>
              </a:ext>
            </a:extLst>
          </p:cNvPr>
          <p:cNvCxnSpPr>
            <a:cxnSpLocks/>
          </p:cNvCxnSpPr>
          <p:nvPr/>
        </p:nvCxnSpPr>
        <p:spPr>
          <a:xfrm>
            <a:off x="7636065" y="2246429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9D9F4-F7C0-48B1-9EAE-ABA22B62D5DE}"/>
              </a:ext>
            </a:extLst>
          </p:cNvPr>
          <p:cNvCxnSpPr>
            <a:cxnSpLocks/>
          </p:cNvCxnSpPr>
          <p:nvPr/>
        </p:nvCxnSpPr>
        <p:spPr>
          <a:xfrm>
            <a:off x="5691849" y="2247135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FA3A3F-BCA1-4D6B-8FDB-CACF1B086732}"/>
              </a:ext>
            </a:extLst>
          </p:cNvPr>
          <p:cNvSpPr/>
          <p:nvPr/>
        </p:nvSpPr>
        <p:spPr>
          <a:xfrm>
            <a:off x="8990044" y="1734370"/>
            <a:ext cx="2135291" cy="1843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/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UNI-gram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BI-gram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TRI-gram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FastText </a:t>
            </a:r>
            <a:endParaRPr lang="en-US" sz="1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ED0420-B982-4F96-A620-80F626C9479E}"/>
              </a:ext>
            </a:extLst>
          </p:cNvPr>
          <p:cNvSpPr/>
          <p:nvPr/>
        </p:nvSpPr>
        <p:spPr>
          <a:xfrm>
            <a:off x="9376693" y="4269447"/>
            <a:ext cx="1442618" cy="9825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/>
              <a:t>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RF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85B99E4-8C76-4F67-AE11-F5D2753A0AE8}"/>
              </a:ext>
            </a:extLst>
          </p:cNvPr>
          <p:cNvSpPr/>
          <p:nvPr/>
        </p:nvSpPr>
        <p:spPr>
          <a:xfrm>
            <a:off x="6094412" y="4634878"/>
            <a:ext cx="1442618" cy="7110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Bangla-Bert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E86B62-21C9-4D2C-BF41-2C5814152997}"/>
              </a:ext>
            </a:extLst>
          </p:cNvPr>
          <p:cNvCxnSpPr>
            <a:cxnSpLocks/>
          </p:cNvCxnSpPr>
          <p:nvPr/>
        </p:nvCxnSpPr>
        <p:spPr>
          <a:xfrm>
            <a:off x="6815721" y="2697320"/>
            <a:ext cx="0" cy="186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1325D91-BE60-4D30-B501-18B9AE1482F8}"/>
              </a:ext>
            </a:extLst>
          </p:cNvPr>
          <p:cNvSpPr/>
          <p:nvPr/>
        </p:nvSpPr>
        <p:spPr>
          <a:xfrm>
            <a:off x="3494723" y="4678259"/>
            <a:ext cx="1570978" cy="11475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F1-score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FDF8361-34B4-4781-8CA3-9111661E185B}"/>
              </a:ext>
            </a:extLst>
          </p:cNvPr>
          <p:cNvSpPr/>
          <p:nvPr/>
        </p:nvSpPr>
        <p:spPr>
          <a:xfrm>
            <a:off x="1700741" y="5397748"/>
            <a:ext cx="1080120" cy="2616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Graph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B0CAA3-CB6C-4A96-B578-95C23401ADEF}"/>
              </a:ext>
            </a:extLst>
          </p:cNvPr>
          <p:cNvCxnSpPr>
            <a:cxnSpLocks/>
          </p:cNvCxnSpPr>
          <p:nvPr/>
        </p:nvCxnSpPr>
        <p:spPr>
          <a:xfrm>
            <a:off x="10098002" y="3714367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A6BD71A-EF35-4273-B80C-A26AFB6E4673}"/>
              </a:ext>
            </a:extLst>
          </p:cNvPr>
          <p:cNvSpPr/>
          <p:nvPr/>
        </p:nvSpPr>
        <p:spPr>
          <a:xfrm>
            <a:off x="1226468" y="4900607"/>
            <a:ext cx="1552088" cy="261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Comparison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8634CE-FB78-41BA-82C4-9EBE16FDE6B0}"/>
              </a:ext>
            </a:extLst>
          </p:cNvPr>
          <p:cNvCxnSpPr>
            <a:cxnSpLocks/>
          </p:cNvCxnSpPr>
          <p:nvPr/>
        </p:nvCxnSpPr>
        <p:spPr>
          <a:xfrm rot="5400000">
            <a:off x="7529545" y="2960096"/>
            <a:ext cx="199370" cy="49375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2245C1-E56D-4B54-95E6-3678A622F3F6}"/>
              </a:ext>
            </a:extLst>
          </p:cNvPr>
          <p:cNvCxnSpPr>
            <a:cxnSpLocks/>
          </p:cNvCxnSpPr>
          <p:nvPr/>
        </p:nvCxnSpPr>
        <p:spPr>
          <a:xfrm flipH="1">
            <a:off x="5160459" y="4990418"/>
            <a:ext cx="8697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7F5119-D4CD-4DFC-ADC8-D82169A90C87}"/>
              </a:ext>
            </a:extLst>
          </p:cNvPr>
          <p:cNvCxnSpPr>
            <a:cxnSpLocks/>
          </p:cNvCxnSpPr>
          <p:nvPr/>
        </p:nvCxnSpPr>
        <p:spPr>
          <a:xfrm flipH="1">
            <a:off x="2855101" y="5031411"/>
            <a:ext cx="5760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8A59F-F70F-444C-8C60-B492B95F60E7}"/>
              </a:ext>
            </a:extLst>
          </p:cNvPr>
          <p:cNvCxnSpPr>
            <a:cxnSpLocks/>
          </p:cNvCxnSpPr>
          <p:nvPr/>
        </p:nvCxnSpPr>
        <p:spPr>
          <a:xfrm flipH="1">
            <a:off x="2855101" y="5528553"/>
            <a:ext cx="576064" cy="6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0C7AA27-96D0-454C-AD65-4FC90BEE451D}"/>
              </a:ext>
            </a:extLst>
          </p:cNvPr>
          <p:cNvSpPr txBox="1"/>
          <p:nvPr/>
        </p:nvSpPr>
        <p:spPr>
          <a:xfrm>
            <a:off x="4991389" y="6187741"/>
            <a:ext cx="207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Img3: Proposed Model</a:t>
            </a:r>
          </a:p>
        </p:txBody>
      </p:sp>
    </p:spTree>
    <p:extLst>
      <p:ext uri="{BB962C8B-B14F-4D97-AF65-F5344CB8AC3E}">
        <p14:creationId xmlns:p14="http://schemas.microsoft.com/office/powerpoint/2010/main" val="339806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FD1E26-1457-4FF8-ABB9-37AF1AD45E7F}"/>
              </a:ext>
            </a:extLst>
          </p:cNvPr>
          <p:cNvSpPr/>
          <p:nvPr/>
        </p:nvSpPr>
        <p:spPr>
          <a:xfrm>
            <a:off x="0" y="0"/>
            <a:ext cx="11134972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BF5DE-47DB-A271-5FCA-118CD9FFC66F}"/>
              </a:ext>
            </a:extLst>
          </p:cNvPr>
          <p:cNvSpPr/>
          <p:nvPr/>
        </p:nvSpPr>
        <p:spPr>
          <a:xfrm>
            <a:off x="11192068" y="84246"/>
            <a:ext cx="878007" cy="8470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65329D-F0C4-AD9F-A424-2C2A425C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324" y="469453"/>
            <a:ext cx="3142176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21358-46C7-4459-8B08-1007823F58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031" y="147736"/>
            <a:ext cx="720080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A9BFF-C307-4480-8EEB-7595D99C0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64" y="1776848"/>
            <a:ext cx="3142176" cy="330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4DD81-7A32-442D-88BB-2636010F0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591595"/>
            <a:ext cx="5701964" cy="16748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370B11-6A09-42C1-9115-A2AAE0997830}"/>
              </a:ext>
            </a:extLst>
          </p:cNvPr>
          <p:cNvSpPr txBox="1"/>
          <p:nvPr/>
        </p:nvSpPr>
        <p:spPr>
          <a:xfrm>
            <a:off x="2728741" y="4509120"/>
            <a:ext cx="2208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Img4: Preprocessed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9F2A9F-B8F5-4F51-B8E6-173AFC31054E}"/>
              </a:ext>
            </a:extLst>
          </p:cNvPr>
          <p:cNvSpPr txBox="1"/>
          <p:nvPr/>
        </p:nvSpPr>
        <p:spPr>
          <a:xfrm>
            <a:off x="6919387" y="5338912"/>
            <a:ext cx="4228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Img5: After Converting Binary Class to Multiclass</a:t>
            </a:r>
          </a:p>
        </p:txBody>
      </p:sp>
    </p:spTree>
    <p:extLst>
      <p:ext uri="{BB962C8B-B14F-4D97-AF65-F5344CB8AC3E}">
        <p14:creationId xmlns:p14="http://schemas.microsoft.com/office/powerpoint/2010/main" val="228772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177E45-06FB-4274-939B-289C81F7464F}"/>
              </a:ext>
            </a:extLst>
          </p:cNvPr>
          <p:cNvSpPr txBox="1">
            <a:spLocks/>
          </p:cNvSpPr>
          <p:nvPr/>
        </p:nvSpPr>
        <p:spPr>
          <a:xfrm>
            <a:off x="4036002" y="332656"/>
            <a:ext cx="411682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39A9B-0D21-48F1-A2F2-9D1B86A44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7" y="1268760"/>
            <a:ext cx="5646447" cy="3443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FE5FD4-5175-4413-A399-17FC16A8E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04" y="1268760"/>
            <a:ext cx="5680450" cy="34431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2E9A4F-C8E8-47F3-8FC5-CD7965FBB5C9}"/>
              </a:ext>
            </a:extLst>
          </p:cNvPr>
          <p:cNvSpPr/>
          <p:nvPr/>
        </p:nvSpPr>
        <p:spPr>
          <a:xfrm>
            <a:off x="1701924" y="4936920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Bangla-BERT worked best compared to other algorithms and achieved an accuracy of 89%.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with the FastText embedding technique performed better with an accuracy of 84%.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 gives better results than CNN and other ML models with an accuracy of 85%.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BI-gram and TRI-gram techniques provide almost the same results.</a:t>
            </a:r>
          </a:p>
        </p:txBody>
      </p:sp>
    </p:spTree>
    <p:extLst>
      <p:ext uri="{BB962C8B-B14F-4D97-AF65-F5344CB8AC3E}">
        <p14:creationId xmlns:p14="http://schemas.microsoft.com/office/powerpoint/2010/main" val="21779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7944</TotalTime>
  <Words>1178</Words>
  <Application>Microsoft Office PowerPoint</Application>
  <PresentationFormat>Custom</PresentationFormat>
  <Paragraphs>176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Wingdings</vt:lpstr>
      <vt:lpstr>Office Theme</vt:lpstr>
      <vt:lpstr>PowerPoint Presentation</vt:lpstr>
      <vt:lpstr>Outline</vt:lpstr>
      <vt:lpstr>Introduction</vt:lpstr>
      <vt:lpstr>PowerPoint Presentation</vt:lpstr>
      <vt:lpstr>PowerPoint Presentation</vt:lpstr>
      <vt:lpstr>Dataset Analysis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Misbahul Sheikh</cp:lastModifiedBy>
  <cp:revision>174</cp:revision>
  <dcterms:created xsi:type="dcterms:W3CDTF">2013-09-12T13:05:01Z</dcterms:created>
  <dcterms:modified xsi:type="dcterms:W3CDTF">2024-07-26T12:57:49Z</dcterms:modified>
</cp:coreProperties>
</file>