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F5CB-5862-C740-BB8C-FF7B75F0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8D76C-3DE4-844B-AE99-2CDD8CD9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81E3-8D54-FB44-9E3D-8873B715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98E5-9315-7544-A96D-170AFF82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3E15-5EB0-C74D-83FA-99C29307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368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0C3A-6BC6-AF42-91E3-02D08EAD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8F286-D592-AF40-A838-98C13E73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E50E-FE90-704D-ABED-03FBBF2C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BA79-DABF-A347-97B0-2B023A05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57BD-BCD0-7F42-95A9-8B57C16A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4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7AA71-CC9D-E54E-9F1C-01D126D56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D0062-A2B4-E94D-83E0-E41F6161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8EE-851D-BE4B-A73C-4D47E9E2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BBC6-8617-1943-A32C-EFBEC8C0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E808-9E25-8C49-95DC-3964E394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455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5831-216F-AD4D-8899-3B79F707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F4CD-9CCD-7F47-9FBA-A075E0B2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3B80-B510-734A-8C46-9D5DC9C0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63348-AC50-AD40-AEA6-4AE0B728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708A-6991-AD42-BA0F-79520FE1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97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B9A3-8F35-3A44-AB14-1FCA78AC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4E79F-093B-6243-B088-F61120E0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45967-D570-104C-B098-7012385C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E284-432A-D349-898E-B9C83BF0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3BE8-3994-AC4F-8837-425F558C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44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DB51-21D0-6742-B396-D4B8FE5E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99DE-57F5-1842-8E1C-E207CCE28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B3B89-CD08-B346-8DEC-8D2EB68BB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8EBD-E575-5942-9A38-3DCEBDAA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412E-C0A0-7742-A3DA-5E0170DC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3CBA-BCBA-474C-BD4D-93BD0D21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265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F73A-AF42-5248-A5C0-3E503711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68F-81E6-B84C-A5A7-FBCF45DB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5462-2EA3-3746-9D23-E40F5336C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D1784-28EE-6049-841C-5A9AC1FDE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61B67-3063-4D47-A6AE-A685E8E1B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2D930-30C9-6944-A2DD-63613DE6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F2285-D311-A34D-BA21-D83079AB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22F47-6F5D-B14F-B1D3-A236F580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69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156F-8300-A64A-AFBB-89AC39BE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03BEF-1D6B-C940-9B0A-886B97C1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E6A8D-4F68-084B-B97E-762E414C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4EFC8-D3CA-0E48-80D0-5DAB4F9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590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0BA63-35D8-D84C-9339-6297F5B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943CA-6DA8-8042-9857-174D1650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F5E4-54E7-6A4B-88E9-80FB66FC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27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8CD4-F7A1-4143-A95B-11914FC1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8A48-D429-3A4F-861D-25D78B25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91F1A-27E1-9848-ACCB-81D080A9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F38C9-8144-DD4F-B0FD-CFE2D225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49F0-FF5F-6C4F-9F4B-88A9D354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14B1-6174-4D42-A65E-838EE77C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4750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BDF6-EB87-6545-896B-7B54A314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178A0-3324-D440-9216-BF2975296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B2234-C7A0-684B-A30F-CE6A7F71A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DB27F-C996-0C47-BF57-F4B46590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88363-D872-8141-A06F-102A1ECD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4D01A-75FD-A84A-8C16-35C895DC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490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DBADA-FD03-CF4E-8D55-3B28C3EA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12BA-A740-AF4D-8923-A7FCE4DE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A7DA-C0B1-824E-A0F5-8C58E16B5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C333-EE5D-6649-9573-45BFACAE88FA}" type="datetimeFigureOut">
              <a:rPr lang="en-SE" smtClean="0"/>
              <a:t>2021-05-30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86B0-C904-1E44-A25B-8E23F9091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F1C-53C8-EF48-BBA7-6D90FDA12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035-AC27-E543-9D4E-F9A014DB589C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B7F29-8828-FB42-B20D-74464F32E6D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1575" y="6766560"/>
            <a:ext cx="696913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SE" sz="600">
                <a:solidFill>
                  <a:srgbClr val="E0E0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8342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reference/api/pyspark.sql.DataFrame.html#pyspark.sql.DataFrame" TargetMode="External"/><Relationship Id="rId2" Type="http://schemas.openxmlformats.org/officeDocument/2006/relationships/hyperlink" Target="https://spark.apache.org/docs/latest/api/python/_modules/pyspark/sql/dataframe.html#DataFrameNaFunctions.dr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api/python/reference/api/pyspark.sql.DataFrameNaFunctions.drop.html#pyspark.sql.DataFrameNaFunctions.drop" TargetMode="External"/><Relationship Id="rId4" Type="http://schemas.openxmlformats.org/officeDocument/2006/relationships/hyperlink" Target="https://spark.apache.org/docs/latest/api/python/reference/api/pyspark.sql.DataFrame.dropna.html#pyspark.sql.DataFrame.dropn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park.apache.org/docs/latest/api/python/reference/pyspark.resource.html" TargetMode="External"/><Relationship Id="rId3" Type="http://schemas.openxmlformats.org/officeDocument/2006/relationships/hyperlink" Target="https://spark.apache.org/docs/latest/api/python/reference/pyspark.ss.html" TargetMode="External"/><Relationship Id="rId7" Type="http://schemas.openxmlformats.org/officeDocument/2006/relationships/hyperlink" Target="https://spark.apache.org/docs/latest/api/python/reference/pyspark.html" TargetMode="External"/><Relationship Id="rId2" Type="http://schemas.openxmlformats.org/officeDocument/2006/relationships/hyperlink" Target="https://spark.apache.org/docs/latest/api/python/reference/pyspark.sq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reference/pyspark.mllib.html" TargetMode="External"/><Relationship Id="rId5" Type="http://schemas.openxmlformats.org/officeDocument/2006/relationships/hyperlink" Target="https://spark.apache.org/docs/latest/api/python/reference/pyspark.streaming.html" TargetMode="External"/><Relationship Id="rId4" Type="http://schemas.openxmlformats.org/officeDocument/2006/relationships/hyperlink" Target="https://spark.apache.org/docs/latest/api/python/reference/pyspark.ml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park.apache.org/docs/latest/api/python/reference/pyspark.sql.html#data-types" TargetMode="External"/><Relationship Id="rId3" Type="http://schemas.openxmlformats.org/officeDocument/2006/relationships/hyperlink" Target="https://spark.apache.org/docs/latest/api/python/reference/pyspark.sql.html#spark-session-apis" TargetMode="External"/><Relationship Id="rId7" Type="http://schemas.openxmlformats.org/officeDocument/2006/relationships/hyperlink" Target="https://spark.apache.org/docs/latest/api/python/reference/pyspark.sql.html#column-apis" TargetMode="External"/><Relationship Id="rId12" Type="http://schemas.openxmlformats.org/officeDocument/2006/relationships/hyperlink" Target="https://spark.apache.org/docs/latest/api/python/reference/pyspark.sql.html#grouping" TargetMode="External"/><Relationship Id="rId2" Type="http://schemas.openxmlformats.org/officeDocument/2006/relationships/hyperlink" Target="https://spark.apache.org/docs/latest/api/python/reference/pyspark.sql.html#core-clas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reference/pyspark.sql.html#dataframe-apis" TargetMode="External"/><Relationship Id="rId11" Type="http://schemas.openxmlformats.org/officeDocument/2006/relationships/hyperlink" Target="https://spark.apache.org/docs/latest/api/python/reference/pyspark.sql.html#window" TargetMode="External"/><Relationship Id="rId5" Type="http://schemas.openxmlformats.org/officeDocument/2006/relationships/hyperlink" Target="https://spark.apache.org/docs/latest/api/python/reference/pyspark.sql.html#input-and-output" TargetMode="External"/><Relationship Id="rId10" Type="http://schemas.openxmlformats.org/officeDocument/2006/relationships/hyperlink" Target="https://spark.apache.org/docs/latest/api/python/reference/pyspark.sql.html#functions" TargetMode="External"/><Relationship Id="rId4" Type="http://schemas.openxmlformats.org/officeDocument/2006/relationships/hyperlink" Target="https://spark.apache.org/docs/latest/api/python/reference/pyspark.sql.html#configuration" TargetMode="External"/><Relationship Id="rId9" Type="http://schemas.openxmlformats.org/officeDocument/2006/relationships/hyperlink" Target="https://spark.apache.org/docs/latest/api/python/reference/pyspark.sql.html#r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5882-C352-774F-82BF-3DE69A4A1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Spark Certification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9C714-F470-2D4A-9522-9FB777460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221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33FDF9-D210-0A4A-AD57-9DDAA08780E5}"/>
              </a:ext>
            </a:extLst>
          </p:cNvPr>
          <p:cNvSpPr txBox="1"/>
          <p:nvPr/>
        </p:nvSpPr>
        <p:spPr>
          <a:xfrm>
            <a:off x="465438" y="736182"/>
            <a:ext cx="11224054" cy="545083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55A8B6-B607-E242-86A2-A4488528359B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077465" y="736182"/>
            <a:ext cx="0" cy="5450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C7793-2E5F-D74C-94C4-E8A599D09E98}"/>
              </a:ext>
            </a:extLst>
          </p:cNvPr>
          <p:cNvSpPr/>
          <p:nvPr/>
        </p:nvSpPr>
        <p:spPr>
          <a:xfrm>
            <a:off x="848498" y="1145741"/>
            <a:ext cx="4639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Which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operation does not result in a shuffle?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filter()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orderBy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() 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distinct() 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repartition() 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sort()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CB22F-0D6A-AA4E-97AB-4F36468C99E1}"/>
              </a:ext>
            </a:extLst>
          </p:cNvPr>
          <p:cNvSpPr/>
          <p:nvPr/>
        </p:nvSpPr>
        <p:spPr>
          <a:xfrm>
            <a:off x="1066800" y="1832919"/>
            <a:ext cx="185351" cy="135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E04978-74A1-1742-8995-E239B22F1E30}"/>
              </a:ext>
            </a:extLst>
          </p:cNvPr>
          <p:cNvSpPr/>
          <p:nvPr/>
        </p:nvSpPr>
        <p:spPr>
          <a:xfrm>
            <a:off x="1070918" y="2096532"/>
            <a:ext cx="185351" cy="135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8BA64D-5F60-B44D-8DD9-E02846848F7C}"/>
              </a:ext>
            </a:extLst>
          </p:cNvPr>
          <p:cNvSpPr/>
          <p:nvPr/>
        </p:nvSpPr>
        <p:spPr>
          <a:xfrm>
            <a:off x="1075037" y="2372501"/>
            <a:ext cx="185351" cy="135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8A-43F6-F64E-9CD2-D49989A5C47E}"/>
              </a:ext>
            </a:extLst>
          </p:cNvPr>
          <p:cNvSpPr/>
          <p:nvPr/>
        </p:nvSpPr>
        <p:spPr>
          <a:xfrm>
            <a:off x="1075037" y="2648470"/>
            <a:ext cx="185351" cy="135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53DF0-E496-FB44-9742-E584F5ACD87D}"/>
              </a:ext>
            </a:extLst>
          </p:cNvPr>
          <p:cNvSpPr/>
          <p:nvPr/>
        </p:nvSpPr>
        <p:spPr>
          <a:xfrm>
            <a:off x="1075037" y="2919634"/>
            <a:ext cx="185351" cy="135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137BB6-9219-214D-BEC1-75A0DADA26CB}"/>
              </a:ext>
            </a:extLst>
          </p:cNvPr>
          <p:cNvSpPr/>
          <p:nvPr/>
        </p:nvSpPr>
        <p:spPr>
          <a:xfrm>
            <a:off x="2842053" y="3461601"/>
            <a:ext cx="976185" cy="4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Prev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3212EB-C5BC-2541-B5E3-D35A5D08DE59}"/>
              </a:ext>
            </a:extLst>
          </p:cNvPr>
          <p:cNvSpPr/>
          <p:nvPr/>
        </p:nvSpPr>
        <p:spPr>
          <a:xfrm>
            <a:off x="4003589" y="3461602"/>
            <a:ext cx="976185" cy="4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B9AB7-910F-F54C-B86A-3132C3C552A8}"/>
              </a:ext>
            </a:extLst>
          </p:cNvPr>
          <p:cNvSpPr/>
          <p:nvPr/>
        </p:nvSpPr>
        <p:spPr>
          <a:xfrm>
            <a:off x="1075037" y="3577291"/>
            <a:ext cx="185351" cy="135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98682-012D-8146-BAA2-1175A2073CFE}"/>
              </a:ext>
            </a:extLst>
          </p:cNvPr>
          <p:cNvSpPr txBox="1"/>
          <p:nvPr/>
        </p:nvSpPr>
        <p:spPr>
          <a:xfrm>
            <a:off x="1260388" y="3461601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10F1ED-5278-B44F-B14D-7DFB9BA38B0A}"/>
              </a:ext>
            </a:extLst>
          </p:cNvPr>
          <p:cNvSpPr txBox="1"/>
          <p:nvPr/>
        </p:nvSpPr>
        <p:spPr>
          <a:xfrm>
            <a:off x="6190733" y="5462925"/>
            <a:ext cx="4740878" cy="646331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E" dirty="0"/>
              <a:t>Write code here …</a:t>
            </a:r>
          </a:p>
          <a:p>
            <a:endParaRPr lang="en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33C72-1243-A944-9A81-BFD3D567F647}"/>
              </a:ext>
            </a:extLst>
          </p:cNvPr>
          <p:cNvSpPr txBox="1"/>
          <p:nvPr/>
        </p:nvSpPr>
        <p:spPr>
          <a:xfrm>
            <a:off x="6188675" y="1463587"/>
            <a:ext cx="2545492" cy="3693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E" dirty="0"/>
              <a:t>Spark 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3B413-D239-E943-90BA-EA9194649B18}"/>
              </a:ext>
            </a:extLst>
          </p:cNvPr>
          <p:cNvSpPr txBox="1"/>
          <p:nvPr/>
        </p:nvSpPr>
        <p:spPr>
          <a:xfrm>
            <a:off x="6188675" y="111553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API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DAB9C1-FBC1-B440-AE38-BA2D8561FDAA}"/>
              </a:ext>
            </a:extLst>
          </p:cNvPr>
          <p:cNvSpPr txBox="1"/>
          <p:nvPr/>
        </p:nvSpPr>
        <p:spPr>
          <a:xfrm>
            <a:off x="6188675" y="1968843"/>
            <a:ext cx="5340175" cy="3231654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/>
              <a:t>DataFrameNaFunctions.drop</a:t>
            </a:r>
            <a:r>
              <a:rPr lang="en-GB" sz="1200" dirty="0">
                <a:effectLst/>
              </a:rPr>
              <a:t>(</a:t>
            </a:r>
            <a:r>
              <a:rPr lang="en-GB" sz="1200" i="1" dirty="0">
                <a:effectLst/>
              </a:rPr>
              <a:t>how='any'</a:t>
            </a:r>
            <a:r>
              <a:rPr lang="en-GB" sz="1200" dirty="0"/>
              <a:t>, </a:t>
            </a:r>
            <a:r>
              <a:rPr lang="en-GB" sz="1200" i="1" dirty="0">
                <a:effectLst/>
              </a:rPr>
              <a:t>thresh=None</a:t>
            </a:r>
            <a:r>
              <a:rPr lang="en-GB" sz="1200" dirty="0"/>
              <a:t>, </a:t>
            </a:r>
            <a:r>
              <a:rPr lang="en-GB" sz="1200" i="1" dirty="0">
                <a:effectLst/>
              </a:rPr>
              <a:t>subset=None</a:t>
            </a:r>
            <a:r>
              <a:rPr lang="en-GB" sz="1200" dirty="0">
                <a:effectLst/>
              </a:rPr>
              <a:t>)</a:t>
            </a:r>
            <a:r>
              <a:rPr lang="en-GB" sz="1200" dirty="0">
                <a:hlinkClick r:id="rId2"/>
              </a:rPr>
              <a:t>[source]</a:t>
            </a:r>
            <a:endParaRPr lang="en-GB" sz="1200" dirty="0"/>
          </a:p>
          <a:p>
            <a:r>
              <a:rPr lang="en-GB" sz="1200" dirty="0">
                <a:effectLst/>
              </a:rPr>
              <a:t>Returns a new </a:t>
            </a:r>
            <a:r>
              <a:rPr lang="en-GB" sz="1200" dirty="0">
                <a:hlinkClick r:id="rId3" tooltip="pyspark.sql.DataFrame"/>
              </a:rPr>
              <a:t>DataFrame</a:t>
            </a:r>
            <a:r>
              <a:rPr lang="en-GB" sz="1200" dirty="0">
                <a:effectLst/>
              </a:rPr>
              <a:t> omitting rows with null values. </a:t>
            </a:r>
            <a:r>
              <a:rPr lang="en-GB" sz="1200" dirty="0">
                <a:hlinkClick r:id="rId4" tooltip="pyspark.sql.DataFrame.dropna"/>
              </a:rPr>
              <a:t>DataFrame.dropna()</a:t>
            </a:r>
            <a:r>
              <a:rPr lang="en-GB" sz="1200" dirty="0">
                <a:effectLst/>
              </a:rPr>
              <a:t> and </a:t>
            </a:r>
            <a:r>
              <a:rPr lang="en-GB" sz="1200" dirty="0">
                <a:hlinkClick r:id="rId5" tooltip="pyspark.sql.DataFrameNaFunctions.drop"/>
              </a:rPr>
              <a:t>DataFrameNaFunctions.drop()</a:t>
            </a:r>
            <a:r>
              <a:rPr lang="en-GB" sz="1200" dirty="0">
                <a:effectLst/>
              </a:rPr>
              <a:t> are aliases of each other.</a:t>
            </a:r>
          </a:p>
          <a:p>
            <a:endParaRPr lang="en-GB" sz="1200" i="1" dirty="0">
              <a:effectLst/>
            </a:endParaRPr>
          </a:p>
          <a:p>
            <a:r>
              <a:rPr lang="en-GB" sz="1200" i="1" dirty="0">
                <a:effectLst/>
              </a:rPr>
              <a:t>New in version 1.3.1.</a:t>
            </a:r>
            <a:endParaRPr lang="en-GB" sz="1200" dirty="0">
              <a:effectLst/>
            </a:endParaRPr>
          </a:p>
          <a:p>
            <a:endParaRPr lang="en-GB" sz="1200" dirty="0"/>
          </a:p>
          <a:p>
            <a:r>
              <a:rPr lang="en-GB" sz="1200" dirty="0"/>
              <a:t>Parameters: </a:t>
            </a:r>
            <a:r>
              <a:rPr lang="en-GB" sz="1200" b="1" dirty="0">
                <a:effectLst/>
              </a:rPr>
              <a:t>how : </a:t>
            </a:r>
            <a:r>
              <a:rPr lang="en-GB" sz="1200" i="1" dirty="0">
                <a:effectLst/>
              </a:rPr>
              <a:t>str, optional</a:t>
            </a:r>
          </a:p>
          <a:p>
            <a:r>
              <a:rPr lang="en-GB" sz="1200" i="1" dirty="0"/>
              <a:t>                             </a:t>
            </a:r>
            <a:r>
              <a:rPr lang="en-GB" sz="1200" dirty="0">
                <a:effectLst/>
              </a:rPr>
              <a:t>‘any’ or ‘all’. If ‘any’, drop a row if it contains any nulls. </a:t>
            </a:r>
          </a:p>
          <a:p>
            <a:r>
              <a:rPr lang="en-GB" sz="1200" b="1" dirty="0"/>
              <a:t>                       </a:t>
            </a:r>
            <a:r>
              <a:rPr lang="en-GB" sz="1200" b="1" dirty="0">
                <a:effectLst/>
              </a:rPr>
              <a:t>thresh : int, optional</a:t>
            </a:r>
          </a:p>
          <a:p>
            <a:r>
              <a:rPr lang="en-GB" sz="1200" b="1" dirty="0"/>
              <a:t>                             </a:t>
            </a:r>
            <a:r>
              <a:rPr lang="en-GB" sz="1200" dirty="0">
                <a:effectLst/>
              </a:rPr>
              <a:t>default None If specified, drop rows that have less     </a:t>
            </a:r>
          </a:p>
          <a:p>
            <a:r>
              <a:rPr lang="en-GB" sz="1200" dirty="0"/>
              <a:t>                             </a:t>
            </a:r>
            <a:r>
              <a:rPr lang="en-GB" sz="1200" dirty="0">
                <a:effectLst/>
              </a:rPr>
              <a:t>than </a:t>
            </a:r>
            <a:r>
              <a:rPr lang="en-GB" sz="1200" i="1" dirty="0">
                <a:effectLst/>
              </a:rPr>
              <a:t>thresh</a:t>
            </a:r>
            <a:r>
              <a:rPr lang="en-GB" sz="1200" dirty="0">
                <a:effectLst/>
              </a:rPr>
              <a:t> non-null values. This overwrites </a:t>
            </a:r>
          </a:p>
          <a:p>
            <a:r>
              <a:rPr lang="en-GB" sz="1200" dirty="0"/>
              <a:t>                             </a:t>
            </a:r>
            <a:r>
              <a:rPr lang="en-GB" sz="1200" dirty="0">
                <a:effectLst/>
              </a:rPr>
              <a:t>the </a:t>
            </a:r>
            <a:r>
              <a:rPr lang="en-GB" sz="1200" i="1" dirty="0">
                <a:effectLst/>
              </a:rPr>
              <a:t>how</a:t>
            </a:r>
            <a:r>
              <a:rPr lang="en-GB" sz="1200" dirty="0">
                <a:effectLst/>
              </a:rPr>
              <a:t> parameter.</a:t>
            </a:r>
          </a:p>
          <a:p>
            <a:r>
              <a:rPr lang="en-GB" sz="1200" b="1" dirty="0">
                <a:effectLst/>
              </a:rPr>
              <a:t>                       subset : </a:t>
            </a:r>
            <a:r>
              <a:rPr lang="en-GB" sz="1200" i="1" dirty="0">
                <a:effectLst/>
              </a:rPr>
              <a:t>str, tuple or list, optional</a:t>
            </a:r>
          </a:p>
          <a:p>
            <a:r>
              <a:rPr lang="en-GB" sz="1200" i="1" dirty="0"/>
              <a:t>                             </a:t>
            </a:r>
            <a:r>
              <a:rPr lang="en-GB" sz="1200" dirty="0">
                <a:effectLst/>
              </a:rPr>
              <a:t>optional list of column names to consider.</a:t>
            </a:r>
          </a:p>
          <a:p>
            <a:r>
              <a:rPr lang="en-GB" sz="1200" b="1" dirty="0">
                <a:effectLst/>
              </a:rPr>
              <a:t>Examples </a:t>
            </a:r>
          </a:p>
          <a:p>
            <a:r>
              <a:rPr lang="en-GB" sz="1200" dirty="0"/>
              <a:t>&gt;&gt;&gt;</a:t>
            </a:r>
            <a:r>
              <a:rPr lang="en-GB" sz="1200" b="1" dirty="0"/>
              <a:t> </a:t>
            </a:r>
            <a:r>
              <a:rPr lang="en-GB" sz="1200" dirty="0">
                <a:effectLst/>
              </a:rPr>
              <a:t>df4</a:t>
            </a:r>
            <a:r>
              <a:rPr lang="en-GB" sz="1200" dirty="0"/>
              <a:t>.</a:t>
            </a:r>
            <a:r>
              <a:rPr lang="en-GB" sz="1200" dirty="0">
                <a:effectLst/>
              </a:rPr>
              <a:t>na</a:t>
            </a:r>
            <a:r>
              <a:rPr lang="en-GB" sz="1200" dirty="0"/>
              <a:t>.</a:t>
            </a:r>
            <a:r>
              <a:rPr lang="en-GB" sz="1200" dirty="0">
                <a:effectLst/>
              </a:rPr>
              <a:t>drop()</a:t>
            </a:r>
            <a:r>
              <a:rPr lang="en-GB" sz="1200" dirty="0"/>
              <a:t>.</a:t>
            </a:r>
            <a:r>
              <a:rPr lang="en-GB" sz="1200" dirty="0">
                <a:effectLst/>
              </a:rPr>
              <a:t>show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1F5D2D-D0F8-0A4F-BF54-4207F8E5BF81}"/>
              </a:ext>
            </a:extLst>
          </p:cNvPr>
          <p:cNvSpPr txBox="1"/>
          <p:nvPr/>
        </p:nvSpPr>
        <p:spPr>
          <a:xfrm>
            <a:off x="11355856" y="1976737"/>
            <a:ext cx="172993" cy="322376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52C7422-A035-754E-B715-D608D4D0223F}"/>
              </a:ext>
            </a:extLst>
          </p:cNvPr>
          <p:cNvSpPr/>
          <p:nvPr/>
        </p:nvSpPr>
        <p:spPr>
          <a:xfrm>
            <a:off x="11368211" y="2432230"/>
            <a:ext cx="160638" cy="41189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Heptagon 1">
            <a:extLst>
              <a:ext uri="{FF2B5EF4-FFF2-40B4-BE49-F238E27FC236}">
                <a16:creationId xmlns:a16="http://schemas.microsoft.com/office/drawing/2014/main" id="{68DFFABD-F636-5F43-AC6E-9493254D3072}"/>
              </a:ext>
            </a:extLst>
          </p:cNvPr>
          <p:cNvSpPr/>
          <p:nvPr/>
        </p:nvSpPr>
        <p:spPr>
          <a:xfrm>
            <a:off x="2501462" y="4572000"/>
            <a:ext cx="1019504" cy="101950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1</a:t>
            </a:r>
          </a:p>
        </p:txBody>
      </p:sp>
      <p:sp>
        <p:nvSpPr>
          <p:cNvPr id="27" name="Heptagon 26">
            <a:extLst>
              <a:ext uri="{FF2B5EF4-FFF2-40B4-BE49-F238E27FC236}">
                <a16:creationId xmlns:a16="http://schemas.microsoft.com/office/drawing/2014/main" id="{A0221CDD-07EA-3F4B-B811-778D6195DAC3}"/>
              </a:ext>
            </a:extLst>
          </p:cNvPr>
          <p:cNvSpPr/>
          <p:nvPr/>
        </p:nvSpPr>
        <p:spPr>
          <a:xfrm>
            <a:off x="9018651" y="868744"/>
            <a:ext cx="1019504" cy="101950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2</a:t>
            </a:r>
          </a:p>
        </p:txBody>
      </p:sp>
      <p:sp>
        <p:nvSpPr>
          <p:cNvPr id="31" name="Heptagon 30">
            <a:extLst>
              <a:ext uri="{FF2B5EF4-FFF2-40B4-BE49-F238E27FC236}">
                <a16:creationId xmlns:a16="http://schemas.microsoft.com/office/drawing/2014/main" id="{2190542B-C9A9-F943-96BD-17DFA203FB4D}"/>
              </a:ext>
            </a:extLst>
          </p:cNvPr>
          <p:cNvSpPr/>
          <p:nvPr/>
        </p:nvSpPr>
        <p:spPr>
          <a:xfrm>
            <a:off x="10038155" y="2716432"/>
            <a:ext cx="1019504" cy="101950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3</a:t>
            </a:r>
          </a:p>
        </p:txBody>
      </p:sp>
      <p:sp>
        <p:nvSpPr>
          <p:cNvPr id="32" name="Heptagon 31">
            <a:extLst>
              <a:ext uri="{FF2B5EF4-FFF2-40B4-BE49-F238E27FC236}">
                <a16:creationId xmlns:a16="http://schemas.microsoft.com/office/drawing/2014/main" id="{60A4B126-5D3F-6748-8C34-80AA364BF18E}"/>
              </a:ext>
            </a:extLst>
          </p:cNvPr>
          <p:cNvSpPr/>
          <p:nvPr/>
        </p:nvSpPr>
        <p:spPr>
          <a:xfrm>
            <a:off x="9132993" y="5064427"/>
            <a:ext cx="1019504" cy="101950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3439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BCD5-4B49-C949-9AAF-35E67B4C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8524-EA0B-C146-92FA-2E895FA5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Spark SQL</a:t>
            </a:r>
            <a:endParaRPr lang="en-GB" dirty="0">
              <a:effectLst/>
            </a:endParaRPr>
          </a:p>
          <a:p>
            <a:r>
              <a:rPr lang="en-GB" u="none" strike="noStrike" dirty="0">
                <a:effectLst/>
                <a:hlinkClick r:id="rId3"/>
              </a:rPr>
              <a:t>Structured Streaming</a:t>
            </a:r>
            <a:endParaRPr lang="en-GB" dirty="0">
              <a:effectLst/>
            </a:endParaRPr>
          </a:p>
          <a:p>
            <a:r>
              <a:rPr lang="en-GB" u="none" strike="noStrike" dirty="0">
                <a:effectLst/>
                <a:hlinkClick r:id="rId4"/>
              </a:rPr>
              <a:t>MLlib (DataFrame-based)</a:t>
            </a:r>
            <a:endParaRPr lang="en-GB" dirty="0">
              <a:effectLst/>
            </a:endParaRPr>
          </a:p>
          <a:p>
            <a:r>
              <a:rPr lang="en-GB" u="none" strike="noStrike" dirty="0">
                <a:effectLst/>
                <a:hlinkClick r:id="rId5"/>
              </a:rPr>
              <a:t>Spark Streaming</a:t>
            </a:r>
            <a:endParaRPr lang="en-GB" dirty="0">
              <a:effectLst/>
            </a:endParaRPr>
          </a:p>
          <a:p>
            <a:r>
              <a:rPr lang="en-GB" u="none" strike="noStrike" dirty="0">
                <a:effectLst/>
                <a:hlinkClick r:id="rId6"/>
              </a:rPr>
              <a:t>MLlib (RDD-based)</a:t>
            </a:r>
            <a:endParaRPr lang="en-GB" dirty="0">
              <a:effectLst/>
            </a:endParaRPr>
          </a:p>
          <a:p>
            <a:r>
              <a:rPr lang="en-GB" u="none" strike="noStrike" dirty="0">
                <a:effectLst/>
                <a:hlinkClick r:id="rId7"/>
              </a:rPr>
              <a:t>Spark Core</a:t>
            </a:r>
            <a:endParaRPr lang="en-GB" dirty="0">
              <a:effectLst/>
            </a:endParaRPr>
          </a:p>
          <a:p>
            <a:r>
              <a:rPr lang="en-GB" u="none" strike="noStrike" dirty="0">
                <a:effectLst/>
                <a:hlinkClick r:id="rId8"/>
              </a:rPr>
              <a:t>Resource Management</a:t>
            </a:r>
            <a:endParaRPr lang="en-GB" u="none" strike="noStrike" dirty="0">
              <a:effectLst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effectLst/>
              </a:rPr>
              <a:t>Only study spark </a:t>
            </a:r>
            <a:r>
              <a:rPr lang="en-GB" dirty="0" err="1">
                <a:effectLst/>
              </a:rPr>
              <a:t>sql</a:t>
            </a:r>
            <a:r>
              <a:rPr lang="en-GB" dirty="0">
                <a:effectLst/>
              </a:rPr>
              <a:t>, skip the rest</a:t>
            </a:r>
          </a:p>
        </p:txBody>
      </p:sp>
    </p:spTree>
    <p:extLst>
      <p:ext uri="{BB962C8B-B14F-4D97-AF65-F5344CB8AC3E}">
        <p14:creationId xmlns:p14="http://schemas.microsoft.com/office/powerpoint/2010/main" val="6801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5F2D-5452-814D-8A85-07FADCB7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Spark SQL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FF79-A4D1-724E-9521-6C25F993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Core Classes</a:t>
            </a:r>
            <a:endParaRPr lang="en-GB" dirty="0"/>
          </a:p>
          <a:p>
            <a:r>
              <a:rPr lang="en-GB" dirty="0">
                <a:hlinkClick r:id="rId3"/>
              </a:rPr>
              <a:t>Spark Session APIs</a:t>
            </a:r>
            <a:endParaRPr lang="en-GB" dirty="0"/>
          </a:p>
          <a:p>
            <a:r>
              <a:rPr lang="en-GB" dirty="0">
                <a:hlinkClick r:id="rId4"/>
              </a:rPr>
              <a:t>Configuration</a:t>
            </a:r>
            <a:endParaRPr lang="en-GB" dirty="0"/>
          </a:p>
          <a:p>
            <a:r>
              <a:rPr lang="en-GB" dirty="0">
                <a:hlinkClick r:id="rId5"/>
              </a:rPr>
              <a:t>Input and Output</a:t>
            </a:r>
            <a:endParaRPr lang="en-GB" dirty="0"/>
          </a:p>
          <a:p>
            <a:r>
              <a:rPr lang="en-GB" dirty="0">
                <a:hlinkClick r:id="rId6"/>
              </a:rPr>
              <a:t>DataFrame APIs</a:t>
            </a:r>
            <a:endParaRPr lang="en-GB" dirty="0"/>
          </a:p>
          <a:p>
            <a:r>
              <a:rPr lang="en-GB" dirty="0">
                <a:hlinkClick r:id="rId7"/>
              </a:rPr>
              <a:t>Column APIs</a:t>
            </a:r>
            <a:endParaRPr lang="en-GB" dirty="0"/>
          </a:p>
          <a:p>
            <a:r>
              <a:rPr lang="en-GB" dirty="0">
                <a:hlinkClick r:id="rId8"/>
              </a:rPr>
              <a:t>Data Types</a:t>
            </a:r>
            <a:endParaRPr lang="en-GB" dirty="0"/>
          </a:p>
          <a:p>
            <a:r>
              <a:rPr lang="en-GB" dirty="0">
                <a:hlinkClick r:id="rId9"/>
              </a:rPr>
              <a:t>Row</a:t>
            </a:r>
            <a:endParaRPr lang="en-GB" dirty="0"/>
          </a:p>
          <a:p>
            <a:r>
              <a:rPr lang="en-GB" dirty="0">
                <a:hlinkClick r:id="rId10"/>
              </a:rPr>
              <a:t>Functions</a:t>
            </a:r>
            <a:endParaRPr lang="en-GB" dirty="0"/>
          </a:p>
          <a:p>
            <a:r>
              <a:rPr lang="en-GB" dirty="0">
                <a:hlinkClick r:id="rId11"/>
              </a:rPr>
              <a:t>Window</a:t>
            </a:r>
            <a:endParaRPr lang="en-GB" dirty="0"/>
          </a:p>
          <a:p>
            <a:r>
              <a:rPr lang="en-GB" dirty="0">
                <a:hlinkClick r:id="rId12"/>
              </a:rPr>
              <a:t>Grouping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94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220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Spark Certification Images</vt:lpstr>
      <vt:lpstr>PowerPoint Presentation</vt:lpstr>
      <vt:lpstr>APIs</vt:lpstr>
      <vt:lpstr>Spark SQL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Certification Images</dc:title>
  <dc:creator>Uddin Misbah (BT)</dc:creator>
  <cp:lastModifiedBy>Uddin Misbah (BT)</cp:lastModifiedBy>
  <cp:revision>7</cp:revision>
  <dcterms:created xsi:type="dcterms:W3CDTF">2021-05-14T17:46:16Z</dcterms:created>
  <dcterms:modified xsi:type="dcterms:W3CDTF">2021-05-30T11:27:47Z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195d52-774a-4071-ba32-61bcce4e05e8_Enabled">
    <vt:lpwstr>true</vt:lpwstr>
  </property>
  <property fmtid="{D5CDD505-2E9C-101B-9397-08002B2CF9AE}" pid="3" name="MSIP_Label_95195d52-774a-4071-ba32-61bcce4e05e8_SetDate">
    <vt:lpwstr>2021-05-14T17:46:16Z</vt:lpwstr>
  </property>
  <property fmtid="{D5CDD505-2E9C-101B-9397-08002B2CF9AE}" pid="4" name="MSIP_Label_95195d52-774a-4071-ba32-61bcce4e05e8_Method">
    <vt:lpwstr>Standard</vt:lpwstr>
  </property>
  <property fmtid="{D5CDD505-2E9C-101B-9397-08002B2CF9AE}" pid="5" name="MSIP_Label_95195d52-774a-4071-ba32-61bcce4e05e8_Name">
    <vt:lpwstr>95195d52-774a-4071-ba32-61bcce4e05e8</vt:lpwstr>
  </property>
  <property fmtid="{D5CDD505-2E9C-101B-9397-08002B2CF9AE}" pid="6" name="MSIP_Label_95195d52-774a-4071-ba32-61bcce4e05e8_SiteId">
    <vt:lpwstr>30f52344-4663-4c2e-bab3-61bf24ebbed8</vt:lpwstr>
  </property>
  <property fmtid="{D5CDD505-2E9C-101B-9397-08002B2CF9AE}" pid="7" name="MSIP_Label_95195d52-774a-4071-ba32-61bcce4e05e8_ActionId">
    <vt:lpwstr>d476125c-f09b-487d-ac7c-7a5f9800f9e7</vt:lpwstr>
  </property>
  <property fmtid="{D5CDD505-2E9C-101B-9397-08002B2CF9AE}" pid="8" name="MSIP_Label_95195d52-774a-4071-ba32-61bcce4e05e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Information</vt:lpwstr>
  </property>
</Properties>
</file>