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9" r:id="rId13"/>
    <p:sldId id="270" r:id="rId14"/>
    <p:sldId id="266" r:id="rId15"/>
  </p:sldIdLst>
  <p:sldSz cx="14630400" cy="8229600"/>
  <p:notesSz cx="8229600" cy="14630400"/>
  <p:embeddedFontLst>
    <p:embeddedFont>
      <p:font typeface="DejaVu Sans" panose="020B0603030804020204" pitchFamily="34" charset="0"/>
      <p:regular r:id="rId17"/>
    </p:embeddedFont>
    <p:embeddedFont>
      <p:font typeface="DM Sans Semi Bold" panose="020B0604020202020204" charset="0"/>
      <p:regular r:id="rId18"/>
    </p:embeddedFont>
    <p:embeddedFont>
      <p:font typeface="Inter Medium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548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45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7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135EC-C5DD-0AA3-2CA4-0C9EAB8CC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3702C-8CF0-2E0F-9BD8-8AB556697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E2876-471A-BD33-7348-47CA86539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B4814-B47C-2F81-E4F1-2D940EBE3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0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Galactico – Intelligent Project Tracking &amp; CI/CD Automation</a:t>
            </a:r>
            <a:endParaRPr lang="en-US" sz="44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Streamlining teamwork, commits, and deployments with smart integration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16048-0326-6166-E96C-4F62CC7E17EA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29682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Tech Stack</a:t>
            </a:r>
            <a:endParaRPr lang="en-US" sz="44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280190" y="2572583"/>
            <a:ext cx="214955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Backend &amp; Database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3508058"/>
            <a:ext cx="21495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Backend:</a:t>
            </a: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Java Spring Boot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4313158"/>
            <a:ext cx="21495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Database:</a:t>
            </a: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MySQL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990767" y="2572583"/>
            <a:ext cx="214955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Frontend &amp; Integration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990767" y="3508058"/>
            <a:ext cx="214955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Frontend:</a:t>
            </a: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React (optional) or HTML and integrated dashboard in VS Code extension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8990767" y="5881369"/>
            <a:ext cx="214955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Integration:</a:t>
            </a: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GitHub API, GitHub Actions, Webhooks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1701343" y="2572583"/>
            <a:ext cx="21495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Extensions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11701343" y="3153728"/>
            <a:ext cx="214955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VS Code:</a:t>
            </a: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Custom extension for automation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3D1773-1030-7592-1331-2E4E97A541CD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6" y="596146"/>
            <a:ext cx="8795980" cy="677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Development Plan (From Scratch)</a:t>
            </a:r>
            <a:endParaRPr lang="en-US" sz="42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58666" y="1707118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01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758666" y="2045137"/>
            <a:ext cx="4226481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5" name="Text 3"/>
          <p:cNvSpPr/>
          <p:nvPr/>
        </p:nvSpPr>
        <p:spPr>
          <a:xfrm>
            <a:off x="758666" y="2214443"/>
            <a:ext cx="3350657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Setup Core Infrastructure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8666" y="2683192"/>
            <a:ext cx="4226481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Setup Spring Boot backend &amp; MySQL database.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5201841" y="1707118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02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5201841" y="2045137"/>
            <a:ext cx="4226600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9" name="Text 7"/>
          <p:cNvSpPr/>
          <p:nvPr/>
        </p:nvSpPr>
        <p:spPr>
          <a:xfrm>
            <a:off x="5201841" y="2214443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User Authentication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201841" y="2683192"/>
            <a:ext cx="4226600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Build user authentication (with GitHub OAuth).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9645134" y="1707118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03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9645134" y="2045137"/>
            <a:ext cx="4226600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13" name="Text 11"/>
          <p:cNvSpPr/>
          <p:nvPr/>
        </p:nvSpPr>
        <p:spPr>
          <a:xfrm>
            <a:off x="9645134" y="2214443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Database Schema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9645134" y="2683192"/>
            <a:ext cx="4226600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Create database schema for users, tasks, commits, projects.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58666" y="3756065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04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58666" y="4094083"/>
            <a:ext cx="4226481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17" name="Text 15"/>
          <p:cNvSpPr/>
          <p:nvPr/>
        </p:nvSpPr>
        <p:spPr>
          <a:xfrm>
            <a:off x="758666" y="4263390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GitHub Integration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58666" y="4732139"/>
            <a:ext cx="4226481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Integrate GitHub API for contributor management &amp; listening.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5201841" y="3756065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05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5201841" y="4094083"/>
            <a:ext cx="4226600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21" name="Text 19"/>
          <p:cNvSpPr/>
          <p:nvPr/>
        </p:nvSpPr>
        <p:spPr>
          <a:xfrm>
            <a:off x="5201841" y="4263390"/>
            <a:ext cx="3316486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Commit Approval Module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2" name="Text 20"/>
          <p:cNvSpPr/>
          <p:nvPr/>
        </p:nvSpPr>
        <p:spPr>
          <a:xfrm>
            <a:off x="5201841" y="4732139"/>
            <a:ext cx="4226600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 commit approval module.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9645134" y="3756065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06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9645134" y="4094083"/>
            <a:ext cx="4226600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25" name="Text 23"/>
          <p:cNvSpPr/>
          <p:nvPr/>
        </p:nvSpPr>
        <p:spPr>
          <a:xfrm>
            <a:off x="9645134" y="4263390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CI/CD Generator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6" name="Text 24"/>
          <p:cNvSpPr/>
          <p:nvPr/>
        </p:nvSpPr>
        <p:spPr>
          <a:xfrm>
            <a:off x="9645134" y="4732139"/>
            <a:ext cx="4226600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Build CI/CD generator for GitHub Actions.</a:t>
            </a:r>
            <a:endParaRPr lang="en-US" sz="1700" dirty="0"/>
          </a:p>
        </p:txBody>
      </p:sp>
      <p:sp>
        <p:nvSpPr>
          <p:cNvPr id="27" name="Text 25"/>
          <p:cNvSpPr/>
          <p:nvPr/>
        </p:nvSpPr>
        <p:spPr>
          <a:xfrm>
            <a:off x="758666" y="5805011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07</a:t>
            </a:r>
            <a:endParaRPr lang="en-US" sz="1700" dirty="0"/>
          </a:p>
        </p:txBody>
      </p:sp>
      <p:sp>
        <p:nvSpPr>
          <p:cNvPr id="28" name="Shape 26"/>
          <p:cNvSpPr/>
          <p:nvPr/>
        </p:nvSpPr>
        <p:spPr>
          <a:xfrm>
            <a:off x="758666" y="6143030"/>
            <a:ext cx="4226481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29" name="Text 27"/>
          <p:cNvSpPr/>
          <p:nvPr/>
        </p:nvSpPr>
        <p:spPr>
          <a:xfrm>
            <a:off x="758666" y="6312337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Kanban &amp; Tracker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0" name="Text 28"/>
          <p:cNvSpPr/>
          <p:nvPr/>
        </p:nvSpPr>
        <p:spPr>
          <a:xfrm>
            <a:off x="758666" y="6781086"/>
            <a:ext cx="4226481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Create Kanban board &amp; contribution tracker.</a:t>
            </a:r>
            <a:endParaRPr lang="en-US" sz="1700" dirty="0"/>
          </a:p>
        </p:txBody>
      </p:sp>
      <p:sp>
        <p:nvSpPr>
          <p:cNvPr id="31" name="Text 29"/>
          <p:cNvSpPr/>
          <p:nvPr/>
        </p:nvSpPr>
        <p:spPr>
          <a:xfrm>
            <a:off x="5201841" y="5805011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08</a:t>
            </a:r>
            <a:endParaRPr lang="en-US" sz="1700" dirty="0"/>
          </a:p>
        </p:txBody>
      </p:sp>
      <p:sp>
        <p:nvSpPr>
          <p:cNvPr id="32" name="Shape 30"/>
          <p:cNvSpPr/>
          <p:nvPr/>
        </p:nvSpPr>
        <p:spPr>
          <a:xfrm>
            <a:off x="5201841" y="6143030"/>
            <a:ext cx="4226600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33" name="Text 31"/>
          <p:cNvSpPr/>
          <p:nvPr/>
        </p:nvSpPr>
        <p:spPr>
          <a:xfrm>
            <a:off x="5201841" y="6312337"/>
            <a:ext cx="2709863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VS Code Extension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4" name="Text 32"/>
          <p:cNvSpPr/>
          <p:nvPr/>
        </p:nvSpPr>
        <p:spPr>
          <a:xfrm>
            <a:off x="5201841" y="6781086"/>
            <a:ext cx="4226600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 VS Code extension for Git automation.</a:t>
            </a:r>
            <a:endParaRPr lang="en-US" sz="1700" dirty="0"/>
          </a:p>
        </p:txBody>
      </p:sp>
      <p:sp>
        <p:nvSpPr>
          <p:cNvPr id="35" name="Text 33"/>
          <p:cNvSpPr/>
          <p:nvPr/>
        </p:nvSpPr>
        <p:spPr>
          <a:xfrm>
            <a:off x="9645134" y="5805011"/>
            <a:ext cx="216694" cy="270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/>
              <a:t>09</a:t>
            </a:r>
            <a:endParaRPr lang="en-US" sz="1700" dirty="0"/>
          </a:p>
        </p:txBody>
      </p:sp>
      <p:sp>
        <p:nvSpPr>
          <p:cNvPr id="36" name="Shape 34"/>
          <p:cNvSpPr/>
          <p:nvPr/>
        </p:nvSpPr>
        <p:spPr>
          <a:xfrm>
            <a:off x="9645134" y="6143030"/>
            <a:ext cx="4226600" cy="30480"/>
          </a:xfrm>
          <a:prstGeom prst="rect">
            <a:avLst/>
          </a:prstGeom>
          <a:solidFill>
            <a:schemeClr val="tx2"/>
          </a:solidFill>
          <a:ln/>
        </p:spPr>
      </p:sp>
      <p:sp>
        <p:nvSpPr>
          <p:cNvPr id="37" name="Text 35"/>
          <p:cNvSpPr/>
          <p:nvPr/>
        </p:nvSpPr>
        <p:spPr>
          <a:xfrm>
            <a:off x="9645134" y="6312337"/>
            <a:ext cx="2874169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Testing &amp; Deployment</a:t>
            </a:r>
            <a:endParaRPr lang="en-US" sz="2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8" name="Text 36"/>
          <p:cNvSpPr/>
          <p:nvPr/>
        </p:nvSpPr>
        <p:spPr>
          <a:xfrm>
            <a:off x="9645134" y="6781086"/>
            <a:ext cx="4226600" cy="6936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Final testing and deployment of the platform.</a:t>
            </a:r>
            <a:endParaRPr lang="en-US" sz="17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0E94EFF-0AD8-49FD-6D62-D12166C019D5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281" y="699254"/>
            <a:ext cx="5188148" cy="648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Team &amp; Roles</a:t>
            </a:r>
            <a:endParaRPr lang="en-US" sz="4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6281" y="1762839"/>
            <a:ext cx="13177837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Our dedicated team brings diverse expertise to ensure Galactico's successful development and deployment: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1" y="2328148"/>
            <a:ext cx="518755" cy="51875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04355" y="2451259"/>
            <a:ext cx="2594015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Backend Developer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04355" y="2899886"/>
            <a:ext cx="3441621" cy="1659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Drives core backend development, APIs for team, project, and task management, GitHub OAuth, and MySQL database integration.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93" y="2328148"/>
            <a:ext cx="518755" cy="51875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983367" y="2451259"/>
            <a:ext cx="3441621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GitHub Integration &amp; CI/CD Specialist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983367" y="3224093"/>
            <a:ext cx="3441621" cy="1659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Manages GitHub API integration, develops auto CI/CD workflow generation, and handles all webhook processing for commits and merges.</a:t>
            </a:r>
            <a:endParaRPr lang="en-US" sz="16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306" y="2328148"/>
            <a:ext cx="518755" cy="51875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462379" y="2451259"/>
            <a:ext cx="3441740" cy="6484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VS Code Extension Developer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2" name="Text 7"/>
          <p:cNvSpPr/>
          <p:nvPr/>
        </p:nvSpPr>
        <p:spPr>
          <a:xfrm>
            <a:off x="10462379" y="3224093"/>
            <a:ext cx="3441740" cy="13277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Builds the VS Code extension for Git automation, integrating with backend APIs to display tasks and contribution stats in-editor.</a:t>
            </a:r>
            <a:endParaRPr lang="en-US" sz="16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281" y="5298877"/>
            <a:ext cx="518755" cy="51875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04355" y="5421987"/>
            <a:ext cx="2594015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Frontend Developer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504355" y="5870615"/>
            <a:ext cx="3441621" cy="1659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Develops the web dashboard for team and project oversight, including the interactive Kanban board and real-time status displays.</a:t>
            </a:r>
            <a:endParaRPr lang="en-US" sz="16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5293" y="5298877"/>
            <a:ext cx="518755" cy="51875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983367" y="5421987"/>
            <a:ext cx="3238619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QA &amp; Integration Engineer</a:t>
            </a:r>
            <a:endParaRPr lang="en-US" sz="20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 11"/>
          <p:cNvSpPr/>
          <p:nvPr/>
        </p:nvSpPr>
        <p:spPr>
          <a:xfrm>
            <a:off x="5983367" y="5870615"/>
            <a:ext cx="3441621" cy="1659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Ensures smooth integration across all modules, performs comprehensive testing, documents APIs and usage, and manages deployment.</a:t>
            </a:r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1DC3DF-A3D1-E6DD-B28D-8D71B50F3FCC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3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51854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Development Plan (Phased Approach)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Our development strategy is divided into six distinct phases, ensuring structured and efficient progression towards a fully functional Galactico platform.</a:t>
            </a:r>
            <a:endParaRPr lang="en-US" sz="850" dirty="0"/>
          </a:p>
        </p:txBody>
      </p:sp>
      <p:sp>
        <p:nvSpPr>
          <p:cNvPr id="5" name="Shape 3"/>
          <p:cNvSpPr/>
          <p:nvPr/>
        </p:nvSpPr>
        <p:spPr>
          <a:xfrm>
            <a:off x="466606" y="1996797"/>
            <a:ext cx="340162" cy="1524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6" name="Shape 4"/>
          <p:cNvSpPr/>
          <p:nvPr/>
        </p:nvSpPr>
        <p:spPr>
          <a:xfrm>
            <a:off x="439341" y="1961912"/>
            <a:ext cx="85011" cy="85011"/>
          </a:xfrm>
          <a:prstGeom prst="roundRect">
            <a:avLst>
              <a:gd name="adj" fmla="val 537813"/>
            </a:avLst>
          </a:prstGeom>
          <a:solidFill>
            <a:srgbClr val="1C9770"/>
          </a:solidFill>
          <a:ln/>
        </p:spPr>
      </p:sp>
      <p:sp>
        <p:nvSpPr>
          <p:cNvPr id="7" name="Shape 5"/>
          <p:cNvSpPr/>
          <p:nvPr/>
        </p:nvSpPr>
        <p:spPr>
          <a:xfrm>
            <a:off x="822127" y="1240869"/>
            <a:ext cx="6489094" cy="1566029"/>
          </a:xfrm>
          <a:prstGeom prst="roundRect">
            <a:avLst>
              <a:gd name="adj" fmla="val 1086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935474" y="1354217"/>
            <a:ext cx="2515195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Phase 1: Planning &amp; Setup (Week 1–2)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35474" y="1599367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All Members</a:t>
            </a:r>
            <a:endParaRPr lang="en-US" sz="850" dirty="0"/>
          </a:p>
        </p:txBody>
      </p:sp>
      <p:sp>
        <p:nvSpPr>
          <p:cNvPr id="10" name="Text 8"/>
          <p:cNvSpPr/>
          <p:nvPr/>
        </p:nvSpPr>
        <p:spPr>
          <a:xfrm>
            <a:off x="935474" y="1848803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Define requirements &amp; architecture.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935474" y="2069902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Finalize tech stack: Spring Boot, MySQL, GitHub API, VS Code, Web.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935474" y="2291001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Create GitHub repos for all components.</a:t>
            </a:r>
            <a:endParaRPr lang="en-US" sz="850" dirty="0"/>
          </a:p>
        </p:txBody>
      </p:sp>
      <p:sp>
        <p:nvSpPr>
          <p:cNvPr id="13" name="Text 11"/>
          <p:cNvSpPr/>
          <p:nvPr/>
        </p:nvSpPr>
        <p:spPr>
          <a:xfrm>
            <a:off x="935474" y="2512100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Set up CI/CD for Galactico.</a:t>
            </a:r>
            <a:endParaRPr lang="en-US" sz="850" dirty="0"/>
          </a:p>
        </p:txBody>
      </p:sp>
      <p:sp>
        <p:nvSpPr>
          <p:cNvPr id="14" name="Shape 12"/>
          <p:cNvSpPr/>
          <p:nvPr/>
        </p:nvSpPr>
        <p:spPr>
          <a:xfrm>
            <a:off x="466606" y="3607475"/>
            <a:ext cx="340162" cy="1524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5" name="Shape 13"/>
          <p:cNvSpPr/>
          <p:nvPr/>
        </p:nvSpPr>
        <p:spPr>
          <a:xfrm>
            <a:off x="439341" y="3572589"/>
            <a:ext cx="85011" cy="85011"/>
          </a:xfrm>
          <a:prstGeom prst="roundRect">
            <a:avLst>
              <a:gd name="adj" fmla="val 537813"/>
            </a:avLst>
          </a:prstGeom>
          <a:solidFill>
            <a:srgbClr val="1C9770"/>
          </a:solidFill>
          <a:ln/>
        </p:spPr>
      </p:sp>
      <p:sp>
        <p:nvSpPr>
          <p:cNvPr id="16" name="Shape 14"/>
          <p:cNvSpPr/>
          <p:nvPr/>
        </p:nvSpPr>
        <p:spPr>
          <a:xfrm>
            <a:off x="822127" y="3072646"/>
            <a:ext cx="6489094" cy="1123831"/>
          </a:xfrm>
          <a:prstGeom prst="roundRect">
            <a:avLst>
              <a:gd name="adj" fmla="val 1514"/>
            </a:avLst>
          </a:prstGeom>
          <a:solidFill>
            <a:srgbClr val="F2EEEE"/>
          </a:solidFill>
          <a:ln/>
        </p:spPr>
      </p:sp>
      <p:sp>
        <p:nvSpPr>
          <p:cNvPr id="17" name="Text 15"/>
          <p:cNvSpPr/>
          <p:nvPr/>
        </p:nvSpPr>
        <p:spPr>
          <a:xfrm>
            <a:off x="935474" y="3185993"/>
            <a:ext cx="321087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Phase 2: Core Backend &amp; Database (Week 3–4)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35474" y="3431143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Backend Developer, GitHub Integration</a:t>
            </a:r>
            <a:endParaRPr lang="en-US" sz="850" dirty="0"/>
          </a:p>
        </p:txBody>
      </p:sp>
      <p:sp>
        <p:nvSpPr>
          <p:cNvPr id="19" name="Text 17"/>
          <p:cNvSpPr/>
          <p:nvPr/>
        </p:nvSpPr>
        <p:spPr>
          <a:xfrm>
            <a:off x="935474" y="3680579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Backend Lead: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Build Spring Boot, implement core APIs (users, teams, projects, tasks), set up MySQL, basic auth.</a:t>
            </a:r>
            <a:endParaRPr lang="en-US" sz="850" dirty="0"/>
          </a:p>
        </p:txBody>
      </p:sp>
      <p:sp>
        <p:nvSpPr>
          <p:cNvPr id="20" name="Text 18"/>
          <p:cNvSpPr/>
          <p:nvPr/>
        </p:nvSpPr>
        <p:spPr>
          <a:xfrm>
            <a:off x="935474" y="3901678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GitHub Integration: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Develop GitHub OAuth, create API for repos/commits/PRs, store commits.</a:t>
            </a:r>
            <a:endParaRPr lang="en-US" sz="850" dirty="0"/>
          </a:p>
        </p:txBody>
      </p:sp>
      <p:sp>
        <p:nvSpPr>
          <p:cNvPr id="21" name="Shape 19"/>
          <p:cNvSpPr/>
          <p:nvPr/>
        </p:nvSpPr>
        <p:spPr>
          <a:xfrm>
            <a:off x="466606" y="5107543"/>
            <a:ext cx="340162" cy="1524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22" name="Shape 20"/>
          <p:cNvSpPr/>
          <p:nvPr/>
        </p:nvSpPr>
        <p:spPr>
          <a:xfrm>
            <a:off x="439341" y="5072658"/>
            <a:ext cx="85011" cy="85011"/>
          </a:xfrm>
          <a:prstGeom prst="roundRect">
            <a:avLst>
              <a:gd name="adj" fmla="val 537813"/>
            </a:avLst>
          </a:prstGeom>
          <a:solidFill>
            <a:srgbClr val="1C9770"/>
          </a:solidFill>
          <a:ln/>
        </p:spPr>
      </p:sp>
      <p:sp>
        <p:nvSpPr>
          <p:cNvPr id="23" name="Shape 21"/>
          <p:cNvSpPr/>
          <p:nvPr/>
        </p:nvSpPr>
        <p:spPr>
          <a:xfrm>
            <a:off x="822127" y="4462224"/>
            <a:ext cx="6489094" cy="1344930"/>
          </a:xfrm>
          <a:prstGeom prst="roundRect">
            <a:avLst>
              <a:gd name="adj" fmla="val 1265"/>
            </a:avLst>
          </a:prstGeom>
          <a:solidFill>
            <a:srgbClr val="F2EEEE"/>
          </a:solidFill>
          <a:ln/>
        </p:spPr>
      </p:sp>
      <p:sp>
        <p:nvSpPr>
          <p:cNvPr id="24" name="Text 22"/>
          <p:cNvSpPr/>
          <p:nvPr/>
        </p:nvSpPr>
        <p:spPr>
          <a:xfrm>
            <a:off x="935474" y="4575572"/>
            <a:ext cx="4037171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Phase 3: GitHub Webhooks &amp; Commit Approval (Week 5–6)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5" name="Text 23"/>
          <p:cNvSpPr/>
          <p:nvPr/>
        </p:nvSpPr>
        <p:spPr>
          <a:xfrm>
            <a:off x="935474" y="4820722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GitHub Integration, Backend, VS Code Extension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935474" y="5070158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GitHub Integration: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Implement webhook listener; store pending commits.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935474" y="5291257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Backend: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Create commit approval API; update DB status.</a:t>
            </a:r>
            <a:endParaRPr lang="en-US" sz="850" dirty="0"/>
          </a:p>
        </p:txBody>
      </p:sp>
      <p:sp>
        <p:nvSpPr>
          <p:cNvPr id="28" name="Text 26"/>
          <p:cNvSpPr/>
          <p:nvPr/>
        </p:nvSpPr>
        <p:spPr>
          <a:xfrm>
            <a:off x="935474" y="5512356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VS Code Extension: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Show pending approvals; add Approve/Reject buttons; trigger GitHub merge on approval.</a:t>
            </a:r>
            <a:endParaRPr lang="en-US" sz="850" dirty="0"/>
          </a:p>
        </p:txBody>
      </p:sp>
      <p:sp>
        <p:nvSpPr>
          <p:cNvPr id="29" name="Shape 27"/>
          <p:cNvSpPr/>
          <p:nvPr/>
        </p:nvSpPr>
        <p:spPr>
          <a:xfrm>
            <a:off x="466606" y="6607731"/>
            <a:ext cx="340162" cy="1524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30" name="Shape 28"/>
          <p:cNvSpPr/>
          <p:nvPr/>
        </p:nvSpPr>
        <p:spPr>
          <a:xfrm>
            <a:off x="439341" y="6572845"/>
            <a:ext cx="85011" cy="85011"/>
          </a:xfrm>
          <a:prstGeom prst="roundRect">
            <a:avLst>
              <a:gd name="adj" fmla="val 537813"/>
            </a:avLst>
          </a:prstGeom>
          <a:solidFill>
            <a:srgbClr val="1C9770"/>
          </a:solidFill>
          <a:ln/>
        </p:spPr>
      </p:sp>
      <p:sp>
        <p:nvSpPr>
          <p:cNvPr id="31" name="Shape 29"/>
          <p:cNvSpPr/>
          <p:nvPr/>
        </p:nvSpPr>
        <p:spPr>
          <a:xfrm>
            <a:off x="822127" y="6072902"/>
            <a:ext cx="6486560" cy="1191219"/>
          </a:xfrm>
          <a:prstGeom prst="roundRect">
            <a:avLst>
              <a:gd name="adj" fmla="val 1514"/>
            </a:avLst>
          </a:prstGeom>
          <a:solidFill>
            <a:srgbClr val="F2EEEE"/>
          </a:solidFill>
          <a:ln/>
        </p:spPr>
      </p:sp>
      <p:sp>
        <p:nvSpPr>
          <p:cNvPr id="32" name="Text 30"/>
          <p:cNvSpPr/>
          <p:nvPr/>
        </p:nvSpPr>
        <p:spPr>
          <a:xfrm>
            <a:off x="935474" y="6186249"/>
            <a:ext cx="473487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Phase 4: CI/CD Auto Generator &amp; VS Code Extension Core (Week 7–8)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33" name="Text 31"/>
          <p:cNvSpPr/>
          <p:nvPr/>
        </p:nvSpPr>
        <p:spPr>
          <a:xfrm>
            <a:off x="935474" y="6431399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CI/CD Specialist, Extension Developer</a:t>
            </a:r>
            <a:endParaRPr lang="en-US" sz="850" dirty="0"/>
          </a:p>
        </p:txBody>
      </p:sp>
      <p:sp>
        <p:nvSpPr>
          <p:cNvPr id="34" name="Text 32"/>
          <p:cNvSpPr/>
          <p:nvPr/>
        </p:nvSpPr>
        <p:spPr>
          <a:xfrm>
            <a:off x="935474" y="6680835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CI/CD Specialist: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Create dynamic CI/CD YAML generator; push workflow files to project repos.</a:t>
            </a:r>
            <a:endParaRPr lang="en-US" sz="850" dirty="0"/>
          </a:p>
        </p:txBody>
      </p:sp>
      <p:sp>
        <p:nvSpPr>
          <p:cNvPr id="35" name="Text 33"/>
          <p:cNvSpPr/>
          <p:nvPr/>
        </p:nvSpPr>
        <p:spPr>
          <a:xfrm>
            <a:off x="935474" y="6901934"/>
            <a:ext cx="13184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Extension Developer: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Automate add→commit→push; show tasks, due time, and contribution stats in sidebar; sync</a:t>
            </a:r>
          </a:p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with backend.</a:t>
            </a:r>
            <a:endParaRPr lang="en-US" sz="850" dirty="0"/>
          </a:p>
        </p:txBody>
      </p:sp>
      <p:sp>
        <p:nvSpPr>
          <p:cNvPr id="36" name="Shape 34"/>
          <p:cNvSpPr/>
          <p:nvPr/>
        </p:nvSpPr>
        <p:spPr>
          <a:xfrm>
            <a:off x="7451832" y="1775698"/>
            <a:ext cx="199030" cy="1524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37" name="Shape 35"/>
          <p:cNvSpPr/>
          <p:nvPr/>
        </p:nvSpPr>
        <p:spPr>
          <a:xfrm>
            <a:off x="7446870" y="1740813"/>
            <a:ext cx="49740" cy="85011"/>
          </a:xfrm>
          <a:prstGeom prst="roundRect">
            <a:avLst>
              <a:gd name="adj" fmla="val 537813"/>
            </a:avLst>
          </a:prstGeom>
          <a:solidFill>
            <a:srgbClr val="1C9770"/>
          </a:solidFill>
          <a:ln/>
        </p:spPr>
      </p:sp>
      <p:sp>
        <p:nvSpPr>
          <p:cNvPr id="38" name="Shape 36"/>
          <p:cNvSpPr/>
          <p:nvPr/>
        </p:nvSpPr>
        <p:spPr>
          <a:xfrm>
            <a:off x="7807354" y="1240869"/>
            <a:ext cx="6582702" cy="1566029"/>
          </a:xfrm>
          <a:prstGeom prst="roundRect">
            <a:avLst>
              <a:gd name="adj" fmla="val 1514"/>
            </a:avLst>
          </a:prstGeom>
          <a:solidFill>
            <a:srgbClr val="F2EEEE"/>
          </a:solidFill>
          <a:ln/>
        </p:spPr>
      </p:sp>
      <p:sp>
        <p:nvSpPr>
          <p:cNvPr id="39" name="Text 37"/>
          <p:cNvSpPr/>
          <p:nvPr/>
        </p:nvSpPr>
        <p:spPr>
          <a:xfrm>
            <a:off x="7920700" y="1354217"/>
            <a:ext cx="217002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Phase 5: Web Dashboard &amp; Kanban Board (Week 9–10)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0" name="Text 38"/>
          <p:cNvSpPr/>
          <p:nvPr/>
        </p:nvSpPr>
        <p:spPr>
          <a:xfrm>
            <a:off x="7920701" y="1599367"/>
            <a:ext cx="771443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Frontend Developer, QA &amp; Integration Engineer</a:t>
            </a:r>
            <a:endParaRPr lang="en-US" sz="850" dirty="0"/>
          </a:p>
        </p:txBody>
      </p:sp>
      <p:sp>
        <p:nvSpPr>
          <p:cNvPr id="41" name="Text 39"/>
          <p:cNvSpPr/>
          <p:nvPr/>
        </p:nvSpPr>
        <p:spPr>
          <a:xfrm>
            <a:off x="7920701" y="1848802"/>
            <a:ext cx="771443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Frontend Developer: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Build web dashboard (team/project/task management); create Kanban with drag-and-drop;</a:t>
            </a:r>
          </a:p>
          <a:p>
            <a:pPr algn="l">
              <a:lnSpc>
                <a:spcPts val="1400"/>
              </a:lnSpc>
              <a:buSzPct val="100000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          display approvals, leaderboard, CI/CD status.</a:t>
            </a:r>
            <a:endParaRPr lang="en-US" sz="850" dirty="0"/>
          </a:p>
        </p:txBody>
      </p:sp>
      <p:sp>
        <p:nvSpPr>
          <p:cNvPr id="42" name="Text 40"/>
          <p:cNvSpPr/>
          <p:nvPr/>
        </p:nvSpPr>
        <p:spPr>
          <a:xfrm>
            <a:off x="7920700" y="2215039"/>
            <a:ext cx="771443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QA &amp; Integration Engineer: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Test backend APIs &amp; frontend integration; identify issues.</a:t>
            </a:r>
            <a:endParaRPr lang="en-US" sz="850" dirty="0"/>
          </a:p>
        </p:txBody>
      </p:sp>
      <p:sp>
        <p:nvSpPr>
          <p:cNvPr id="43" name="Shape 41"/>
          <p:cNvSpPr/>
          <p:nvPr/>
        </p:nvSpPr>
        <p:spPr>
          <a:xfrm>
            <a:off x="7451833" y="3831372"/>
            <a:ext cx="164522" cy="1524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44" name="Shape 42"/>
          <p:cNvSpPr/>
          <p:nvPr/>
        </p:nvSpPr>
        <p:spPr>
          <a:xfrm>
            <a:off x="7446870" y="3796486"/>
            <a:ext cx="45719" cy="85011"/>
          </a:xfrm>
          <a:prstGeom prst="roundRect">
            <a:avLst>
              <a:gd name="adj" fmla="val 537813"/>
            </a:avLst>
          </a:prstGeom>
          <a:solidFill>
            <a:srgbClr val="1C9770"/>
          </a:solidFill>
          <a:ln/>
        </p:spPr>
      </p:sp>
      <p:sp>
        <p:nvSpPr>
          <p:cNvPr id="45" name="Shape 43"/>
          <p:cNvSpPr/>
          <p:nvPr/>
        </p:nvSpPr>
        <p:spPr>
          <a:xfrm>
            <a:off x="7807354" y="3075444"/>
            <a:ext cx="6582702" cy="1566029"/>
          </a:xfrm>
          <a:prstGeom prst="roundRect">
            <a:avLst>
              <a:gd name="adj" fmla="val 1086"/>
            </a:avLst>
          </a:prstGeom>
          <a:solidFill>
            <a:srgbClr val="F2EEEE"/>
          </a:solidFill>
          <a:ln/>
        </p:spPr>
      </p:sp>
      <p:sp>
        <p:nvSpPr>
          <p:cNvPr id="46" name="Text 44"/>
          <p:cNvSpPr/>
          <p:nvPr/>
        </p:nvSpPr>
        <p:spPr>
          <a:xfrm>
            <a:off x="7920701" y="3188791"/>
            <a:ext cx="2014979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Phase 6: Final Integration, Testing &amp; Deployment (Week 11–12)</a:t>
            </a:r>
            <a:endParaRPr lang="en-US" sz="1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7" name="Text 45"/>
          <p:cNvSpPr/>
          <p:nvPr/>
        </p:nvSpPr>
        <p:spPr>
          <a:xfrm>
            <a:off x="7920701" y="3433941"/>
            <a:ext cx="637691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Team:</a:t>
            </a: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All Members</a:t>
            </a:r>
            <a:endParaRPr lang="en-US" sz="850" dirty="0"/>
          </a:p>
        </p:txBody>
      </p:sp>
      <p:sp>
        <p:nvSpPr>
          <p:cNvPr id="48" name="Text 46"/>
          <p:cNvSpPr/>
          <p:nvPr/>
        </p:nvSpPr>
        <p:spPr>
          <a:xfrm>
            <a:off x="7920701" y="3683377"/>
            <a:ext cx="637691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Merge all components into a unified system.</a:t>
            </a:r>
            <a:endParaRPr lang="en-US" sz="850" dirty="0"/>
          </a:p>
        </p:txBody>
      </p:sp>
      <p:sp>
        <p:nvSpPr>
          <p:cNvPr id="49" name="Text 47"/>
          <p:cNvSpPr/>
          <p:nvPr/>
        </p:nvSpPr>
        <p:spPr>
          <a:xfrm>
            <a:off x="7920701" y="3904476"/>
            <a:ext cx="637691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Deploy backend &amp; frontend to production.</a:t>
            </a:r>
            <a:endParaRPr lang="en-US" sz="850" dirty="0"/>
          </a:p>
        </p:txBody>
      </p:sp>
      <p:sp>
        <p:nvSpPr>
          <p:cNvPr id="50" name="Text 48"/>
          <p:cNvSpPr/>
          <p:nvPr/>
        </p:nvSpPr>
        <p:spPr>
          <a:xfrm>
            <a:off x="7920701" y="4125575"/>
            <a:ext cx="637691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Conduct final end-to-end testing with real GitHub repos.</a:t>
            </a:r>
            <a:endParaRPr lang="en-US" sz="850" dirty="0"/>
          </a:p>
        </p:txBody>
      </p:sp>
      <p:sp>
        <p:nvSpPr>
          <p:cNvPr id="51" name="Text 49"/>
          <p:cNvSpPr/>
          <p:nvPr/>
        </p:nvSpPr>
        <p:spPr>
          <a:xfrm>
            <a:off x="7920701" y="4346674"/>
            <a:ext cx="637691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Prepare final presentation and documentation.</a:t>
            </a:r>
            <a:endParaRPr lang="en-US" sz="85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E6D754-6D28-61B5-2B94-88BBF6AE0DB4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35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1" grpId="0" animBg="1"/>
      <p:bldP spid="42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5E843D-3707-36D0-8084-F82C352F692E}"/>
              </a:ext>
            </a:extLst>
          </p:cNvPr>
          <p:cNvSpPr txBox="1"/>
          <p:nvPr/>
        </p:nvSpPr>
        <p:spPr>
          <a:xfrm>
            <a:off x="5045927" y="2761705"/>
            <a:ext cx="453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/>
              <a:t>Thank You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67801-E661-D320-01C1-228EBB805941}"/>
              </a:ext>
            </a:extLst>
          </p:cNvPr>
          <p:cNvSpPr txBox="1"/>
          <p:nvPr/>
        </p:nvSpPr>
        <p:spPr>
          <a:xfrm>
            <a:off x="4124120" y="4387335"/>
            <a:ext cx="63821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We appreciate your time and interest in Galactico. If you have any further questions, please don't hesitate to reach out.</a:t>
            </a:r>
            <a:endParaRPr lang="en-GB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3524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D53F9-C393-6C4F-7509-FC0373926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DA41A3C-15F4-8A17-8860-BF0EB4B7ABFA}"/>
              </a:ext>
            </a:extLst>
          </p:cNvPr>
          <p:cNvSpPr/>
          <p:nvPr/>
        </p:nvSpPr>
        <p:spPr>
          <a:xfrm>
            <a:off x="1170823" y="1074404"/>
            <a:ext cx="6732270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4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Our Team</a:t>
            </a: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5A19CAD-4A39-FEAE-39DF-7BEF164575E8}"/>
              </a:ext>
            </a:extLst>
          </p:cNvPr>
          <p:cNvSpPr/>
          <p:nvPr/>
        </p:nvSpPr>
        <p:spPr>
          <a:xfrm>
            <a:off x="1734741" y="3466505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2722ECB-22C2-4F2F-8902-347CCC11978E}"/>
              </a:ext>
            </a:extLst>
          </p:cNvPr>
          <p:cNvSpPr/>
          <p:nvPr/>
        </p:nvSpPr>
        <p:spPr>
          <a:xfrm>
            <a:off x="1734741" y="7318058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7604CF-FBEA-3E52-FFEB-D52D8A540C15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FC5625-3C14-62C5-7462-11F391E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194818"/>
              </p:ext>
            </p:extLst>
          </p:nvPr>
        </p:nvGraphicFramePr>
        <p:xfrm>
          <a:off x="2470484" y="2672311"/>
          <a:ext cx="9689432" cy="4210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2632">
                  <a:extLst>
                    <a:ext uri="{9D8B030D-6E8A-4147-A177-3AD203B41FA5}">
                      <a16:colId xmlns:a16="http://schemas.microsoft.com/office/drawing/2014/main" val="326819556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42905806"/>
                    </a:ext>
                  </a:extLst>
                </a:gridCol>
              </a:tblGrid>
              <a:tr h="7017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310639"/>
                  </a:ext>
                </a:extLst>
              </a:tr>
              <a:tr h="701773"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MD. Habibullah Misba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011221373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950773"/>
                  </a:ext>
                </a:extLst>
              </a:tr>
              <a:tr h="701773"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Syed </a:t>
                      </a:r>
                      <a:r>
                        <a:rPr lang="en-US" sz="20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Mahiul</a:t>
                      </a:r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Ahsan 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4143375" algn="l"/>
                        </a:tabLst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011221021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extLst>
                  <a:ext uri="{0D108BD9-81ED-4DB2-BD59-A6C34878D82A}">
                    <a16:rowId xmlns:a16="http://schemas.microsoft.com/office/drawing/2014/main" val="133323163"/>
                  </a:ext>
                </a:extLst>
              </a:tr>
              <a:tr h="70177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  <a:tabLst>
                          <a:tab pos="4143375" algn="l"/>
                        </a:tabLst>
                      </a:pPr>
                      <a:r>
                        <a:rPr lang="en-US" sz="2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Rakibul Hasan      </a:t>
                      </a:r>
                      <a:endParaRPr lang="en-US" sz="20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0112330362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859029"/>
                  </a:ext>
                </a:extLst>
              </a:tr>
              <a:tr h="70177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Rabab Bin Karim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011221227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1171"/>
                  </a:ext>
                </a:extLst>
              </a:tr>
              <a:tr h="701773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/>
                        <a:t>Mahathir Mohammad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0112230889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34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027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93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1785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851785"/>
            <a:ext cx="121920" cy="1730812"/>
          </a:xfrm>
          <a:prstGeom prst="roundRect">
            <a:avLst>
              <a:gd name="adj" fmla="val 27907"/>
            </a:avLst>
          </a:prstGeom>
          <a:solidFill>
            <a:schemeClr val="tx2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109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Integrated Platform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142524" y="3599497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Web-based platform for team-based project tracking, integrated with GitHub.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851785"/>
            <a:ext cx="6408063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8067" y="2851785"/>
            <a:ext cx="121920" cy="1730812"/>
          </a:xfrm>
          <a:prstGeom prst="roundRect">
            <a:avLst>
              <a:gd name="adj" fmla="val 27907"/>
            </a:avLst>
          </a:prstGeom>
          <a:solidFill>
            <a:schemeClr val="tx2"/>
          </a:solidFill>
          <a:ln/>
        </p:spPr>
      </p:sp>
      <p:sp>
        <p:nvSpPr>
          <p:cNvPr id="9" name="Text 7"/>
          <p:cNvSpPr/>
          <p:nvPr/>
        </p:nvSpPr>
        <p:spPr>
          <a:xfrm>
            <a:off x="7777282" y="3109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Unified Management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777282" y="3599497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Manages tasks, commits, and contributions in one centralized place.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809411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63310" y="4809411"/>
            <a:ext cx="121920" cy="1730812"/>
          </a:xfrm>
          <a:prstGeom prst="roundRect">
            <a:avLst>
              <a:gd name="adj" fmla="val 27907"/>
            </a:avLst>
          </a:prstGeom>
          <a:solidFill>
            <a:schemeClr val="tx2"/>
          </a:solidFill>
          <a:ln/>
        </p:spPr>
      </p:sp>
      <p:sp>
        <p:nvSpPr>
          <p:cNvPr id="13" name="Text 11"/>
          <p:cNvSpPr/>
          <p:nvPr/>
        </p:nvSpPr>
        <p:spPr>
          <a:xfrm>
            <a:off x="1142524" y="5066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Automated CI/CD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142524" y="5557123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Automates CI/CD pipeline generation for every new project.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809411"/>
            <a:ext cx="6408063" cy="1730812"/>
          </a:xfrm>
          <a:prstGeom prst="roundRect">
            <a:avLst>
              <a:gd name="adj" fmla="val 845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398067" y="4809411"/>
            <a:ext cx="121920" cy="1730812"/>
          </a:xfrm>
          <a:prstGeom prst="roundRect">
            <a:avLst>
              <a:gd name="adj" fmla="val 27907"/>
            </a:avLst>
          </a:prstGeom>
          <a:solidFill>
            <a:schemeClr val="tx2"/>
          </a:solidFill>
          <a:ln/>
        </p:spPr>
      </p:sp>
      <p:sp>
        <p:nvSpPr>
          <p:cNvPr id="17" name="Text 15"/>
          <p:cNvSpPr/>
          <p:nvPr/>
        </p:nvSpPr>
        <p:spPr>
          <a:xfrm>
            <a:off x="7777282" y="50667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VS Code Extension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777282" y="5557123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Provides a VS Code extension for one-click commit, push, and branch handling.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40C572-6E4F-CBD2-D2CB-BAFACBB8B781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3" grpId="0" animBg="1"/>
      <p:bldP spid="1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50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Core Features</a:t>
            </a:r>
            <a:endParaRPr lang="en-US" sz="44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97442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532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Team Management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644253" y="3022521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Add, remove, and assign members with role-based access.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397442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2532102"/>
            <a:ext cx="28422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Project Management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07348" y="3022521"/>
            <a:ext cx="55292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Create, track, and update multiple projects per team.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20195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44253" y="4336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VS Code Extension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644253" y="4827032"/>
            <a:ext cx="5529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Automates git add, commit, and push with custom formats.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20195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07348" y="4336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Commit Approval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8307348" y="4827032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Team leads approve/reject commits before merge.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006465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644253" y="61411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Kanban Board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644253" y="6631543"/>
            <a:ext cx="5529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Visual task tracking and progress monitoring.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6884" y="6006465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8307348" y="6141125"/>
            <a:ext cx="29822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Contribution Tracking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0" name="Text 12"/>
          <p:cNvSpPr/>
          <p:nvPr/>
        </p:nvSpPr>
        <p:spPr>
          <a:xfrm>
            <a:off x="8307348" y="6631543"/>
            <a:ext cx="55292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Measure each member’s contributions in real-time.</a:t>
            </a:r>
            <a:endParaRPr lang="en-US" sz="175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164F22-8D3E-5429-B3B9-F2FD4FA0E19C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058" y="2608263"/>
            <a:ext cx="5347854" cy="301307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13194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VS Code Extension Features</a:t>
            </a:r>
            <a:endParaRPr lang="en-US" sz="44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6280190" y="3281243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AutoTrack VS Code extension simplifies Git operations: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457402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One-click add, commit, push without manual commands.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5379125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Automates commit format.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280190" y="5821323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Asks for branch name to avoid main branch conflicts.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0342721" y="3281243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It also enhances in-editor visibility: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10342721" y="4211122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Displays task list, timers, and contribution status inside VS Code.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0342721" y="5379125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Pushes branches for review instead of direct main merges, preventing conflicts.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C06582-14B5-4CBC-BC45-C4C7FCC3247C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78168"/>
            <a:ext cx="6732270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CI/CD Pipeline Automation</a:t>
            </a:r>
            <a:endParaRPr lang="en-US" sz="41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870704" y="1880711"/>
            <a:ext cx="420529" cy="22860"/>
          </a:xfrm>
          <a:prstGeom prst="roundRect">
            <a:avLst>
              <a:gd name="adj" fmla="val 137978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814745" y="1813322"/>
            <a:ext cx="157639" cy="157639"/>
          </a:xfrm>
          <a:prstGeom prst="roundRect">
            <a:avLst>
              <a:gd name="adj" fmla="val 290030"/>
            </a:avLst>
          </a:prstGeom>
          <a:solidFill>
            <a:srgbClr val="1C9770"/>
          </a:solidFill>
          <a:ln/>
        </p:spPr>
      </p:sp>
      <p:sp>
        <p:nvSpPr>
          <p:cNvPr id="6" name="Text 4"/>
          <p:cNvSpPr/>
          <p:nvPr/>
        </p:nvSpPr>
        <p:spPr>
          <a:xfrm>
            <a:off x="1734741" y="1727954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Auto-Generation</a:t>
            </a:r>
            <a:endParaRPr lang="en-US" sz="2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1734741" y="2182654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Auto-generates GitHub Actions CI/CD workflow files for every project.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870704" y="3164562"/>
            <a:ext cx="420529" cy="22860"/>
          </a:xfrm>
          <a:prstGeom prst="roundRect">
            <a:avLst>
              <a:gd name="adj" fmla="val 137978"/>
            </a:avLst>
          </a:prstGeom>
          <a:solidFill>
            <a:srgbClr val="D8D4D4"/>
          </a:solidFill>
          <a:ln/>
        </p:spPr>
      </p:sp>
      <p:sp>
        <p:nvSpPr>
          <p:cNvPr id="9" name="Shape 7"/>
          <p:cNvSpPr/>
          <p:nvPr/>
        </p:nvSpPr>
        <p:spPr>
          <a:xfrm>
            <a:off x="814745" y="3097173"/>
            <a:ext cx="157639" cy="157639"/>
          </a:xfrm>
          <a:prstGeom prst="roundRect">
            <a:avLst>
              <a:gd name="adj" fmla="val 290030"/>
            </a:avLst>
          </a:prstGeom>
          <a:solidFill>
            <a:srgbClr val="1C9770"/>
          </a:solidFill>
          <a:ln/>
        </p:spPr>
      </p:sp>
      <p:sp>
        <p:nvSpPr>
          <p:cNvPr id="10" name="Text 8"/>
          <p:cNvSpPr/>
          <p:nvPr/>
        </p:nvSpPr>
        <p:spPr>
          <a:xfrm>
            <a:off x="1734741" y="3011805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Default Support</a:t>
            </a:r>
            <a:endParaRPr lang="en-US" sz="2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734741" y="3466505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Supports Java Spring Boot + MySQL builds by default.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870704" y="4448413"/>
            <a:ext cx="420529" cy="22860"/>
          </a:xfrm>
          <a:prstGeom prst="roundRect">
            <a:avLst>
              <a:gd name="adj" fmla="val 137978"/>
            </a:avLst>
          </a:prstGeom>
          <a:solidFill>
            <a:srgbClr val="D8D4D4"/>
          </a:solidFill>
          <a:ln/>
        </p:spPr>
      </p:sp>
      <p:sp>
        <p:nvSpPr>
          <p:cNvPr id="13" name="Shape 11"/>
          <p:cNvSpPr/>
          <p:nvPr/>
        </p:nvSpPr>
        <p:spPr>
          <a:xfrm>
            <a:off x="814745" y="4381024"/>
            <a:ext cx="157639" cy="157639"/>
          </a:xfrm>
          <a:prstGeom prst="roundRect">
            <a:avLst>
              <a:gd name="adj" fmla="val 290030"/>
            </a:avLst>
          </a:prstGeom>
          <a:solidFill>
            <a:srgbClr val="1C9770"/>
          </a:solidFill>
          <a:ln/>
        </p:spPr>
      </p:sp>
      <p:sp>
        <p:nvSpPr>
          <p:cNvPr id="14" name="Text 12"/>
          <p:cNvSpPr/>
          <p:nvPr/>
        </p:nvSpPr>
        <p:spPr>
          <a:xfrm>
            <a:off x="1734741" y="4295656"/>
            <a:ext cx="304085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Automated Deployment</a:t>
            </a:r>
            <a:endParaRPr lang="en-US" sz="2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1734741" y="4750356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Runs tests, builds artifacts, and deploys automatically after approval.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870704" y="5732264"/>
            <a:ext cx="420529" cy="22860"/>
          </a:xfrm>
          <a:prstGeom prst="roundRect">
            <a:avLst>
              <a:gd name="adj" fmla="val 137978"/>
            </a:avLst>
          </a:prstGeom>
          <a:solidFill>
            <a:srgbClr val="D8D4D4"/>
          </a:solidFill>
          <a:ln/>
        </p:spPr>
      </p:sp>
      <p:sp>
        <p:nvSpPr>
          <p:cNvPr id="17" name="Shape 15"/>
          <p:cNvSpPr/>
          <p:nvPr/>
        </p:nvSpPr>
        <p:spPr>
          <a:xfrm>
            <a:off x="814745" y="5664875"/>
            <a:ext cx="157639" cy="157639"/>
          </a:xfrm>
          <a:prstGeom prst="roundRect">
            <a:avLst>
              <a:gd name="adj" fmla="val 290030"/>
            </a:avLst>
          </a:prstGeom>
          <a:solidFill>
            <a:srgbClr val="1C9770"/>
          </a:solidFill>
          <a:ln/>
        </p:spPr>
      </p:sp>
      <p:sp>
        <p:nvSpPr>
          <p:cNvPr id="18" name="Text 16"/>
          <p:cNvSpPr/>
          <p:nvPr/>
        </p:nvSpPr>
        <p:spPr>
          <a:xfrm>
            <a:off x="1734741" y="5579507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Customization</a:t>
            </a:r>
            <a:endParaRPr lang="en-US" sz="2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1734741" y="6034207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Can be customized per project based on environment needs.</a:t>
            </a:r>
            <a:endParaRPr lang="en-US" sz="1650" dirty="0"/>
          </a:p>
        </p:txBody>
      </p:sp>
      <p:sp>
        <p:nvSpPr>
          <p:cNvPr id="20" name="Shape 18"/>
          <p:cNvSpPr/>
          <p:nvPr/>
        </p:nvSpPr>
        <p:spPr>
          <a:xfrm>
            <a:off x="870704" y="7016115"/>
            <a:ext cx="420529" cy="22860"/>
          </a:xfrm>
          <a:prstGeom prst="roundRect">
            <a:avLst>
              <a:gd name="adj" fmla="val 137978"/>
            </a:avLst>
          </a:prstGeom>
          <a:solidFill>
            <a:srgbClr val="D8D4D4"/>
          </a:solidFill>
          <a:ln/>
        </p:spPr>
      </p:sp>
      <p:sp>
        <p:nvSpPr>
          <p:cNvPr id="21" name="Shape 19"/>
          <p:cNvSpPr/>
          <p:nvPr/>
        </p:nvSpPr>
        <p:spPr>
          <a:xfrm>
            <a:off x="814745" y="6948726"/>
            <a:ext cx="157639" cy="157639"/>
          </a:xfrm>
          <a:prstGeom prst="roundRect">
            <a:avLst>
              <a:gd name="adj" fmla="val 290030"/>
            </a:avLst>
          </a:prstGeom>
          <a:solidFill>
            <a:srgbClr val="1C9770"/>
          </a:solidFill>
          <a:ln/>
        </p:spPr>
      </p:sp>
      <p:sp>
        <p:nvSpPr>
          <p:cNvPr id="22" name="Text 20"/>
          <p:cNvSpPr/>
          <p:nvPr/>
        </p:nvSpPr>
        <p:spPr>
          <a:xfrm>
            <a:off x="1734741" y="6863358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Continuous Flow</a:t>
            </a:r>
            <a:endParaRPr lang="en-US" sz="2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734741" y="7318058"/>
            <a:ext cx="12159734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Enables continuous integration and continuous deployment without manual setup.</a:t>
            </a:r>
            <a:endParaRPr lang="en-US" sz="16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66BDB3-5626-F69B-500D-002C1D6F7E19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22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Kanban Board</a:t>
            </a:r>
            <a:endParaRPr lang="en-US" sz="4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8" y="1752481"/>
            <a:ext cx="6342102" cy="63421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4280" y="170604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The Kanban board provides a visual representation of tasks, enhancing project oversight: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574280" y="2551390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Visual representation of </a:t>
            </a:r>
            <a:r>
              <a:rPr lang="en-US" sz="1600" b="1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To-Do, In Progress, Bug, Review and Done</a:t>
            </a: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 tasks.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574280" y="328338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Drag-and-drop functionality for easy task updates.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574280" y="3685461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Time tracking for each task to monitor effort.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574280" y="4087535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Integrated with contribution logs for comprehensive performance evaluation.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208D88-C702-B74C-6C7F-A44EF08B871C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4617"/>
            <a:ext cx="74751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Commit Approval Workflow</a:t>
            </a:r>
            <a:endParaRPr lang="en-US" sz="44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87" y="1907024"/>
            <a:ext cx="12935307" cy="557795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17942" y="6427193"/>
            <a:ext cx="3203564" cy="36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Merge &amp; Record Points</a:t>
            </a:r>
            <a:endParaRPr lang="en-US" sz="13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717942" y="5135986"/>
            <a:ext cx="2934563" cy="36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Review &amp; Approval</a:t>
            </a:r>
            <a:endParaRPr lang="en-US" sz="13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717942" y="3857821"/>
            <a:ext cx="2934563" cy="36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Push to GitHub</a:t>
            </a:r>
            <a:endParaRPr lang="en-US" sz="13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717942" y="2566614"/>
            <a:ext cx="2946790" cy="366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Push to Local Branch</a:t>
            </a:r>
            <a:endParaRPr lang="en-US" sz="13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7EDE2-4573-9ECE-2992-1ED07209658F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217" y="910724"/>
            <a:ext cx="10611506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030303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Contribution Tracking inside Galactico</a:t>
            </a:r>
            <a:endParaRPr lang="en-US" sz="44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0218" y="2731532"/>
            <a:ext cx="4199453" cy="2030849"/>
          </a:xfrm>
          <a:prstGeom prst="roundRect">
            <a:avLst>
              <a:gd name="adj" fmla="val 7204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790218" y="2701052"/>
            <a:ext cx="4199453" cy="121920"/>
          </a:xfrm>
          <a:prstGeom prst="roundRect">
            <a:avLst>
              <a:gd name="adj" fmla="val 27778"/>
            </a:avLst>
          </a:prstGeom>
          <a:solidFill>
            <a:schemeClr val="tx2"/>
          </a:solidFill>
          <a:ln/>
        </p:spPr>
      </p:sp>
      <p:sp>
        <p:nvSpPr>
          <p:cNvPr id="6" name="Shape 4"/>
          <p:cNvSpPr/>
          <p:nvPr/>
        </p:nvSpPr>
        <p:spPr>
          <a:xfrm>
            <a:off x="2551212" y="2392918"/>
            <a:ext cx="677347" cy="677347"/>
          </a:xfrm>
          <a:prstGeom prst="roundRect">
            <a:avLst>
              <a:gd name="adj" fmla="val 134997"/>
            </a:avLst>
          </a:prstGeom>
          <a:solidFill>
            <a:schemeClr val="tx2"/>
          </a:solidFill>
          <a:ln/>
        </p:spPr>
      </p:sp>
      <p:sp>
        <p:nvSpPr>
          <p:cNvPr id="7" name="Text 5"/>
          <p:cNvSpPr/>
          <p:nvPr/>
        </p:nvSpPr>
        <p:spPr>
          <a:xfrm>
            <a:off x="1478756" y="3295888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Number of Commits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46440" y="3783925"/>
            <a:ext cx="368700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Tracks all individual code submissions.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5414" y="2731532"/>
            <a:ext cx="4199453" cy="2030849"/>
          </a:xfrm>
          <a:prstGeom prst="roundRect">
            <a:avLst>
              <a:gd name="adj" fmla="val 7204"/>
            </a:avLst>
          </a:prstGeom>
          <a:solidFill>
            <a:srgbClr val="FFFFFF"/>
          </a:solidFill>
          <a:ln/>
        </p:spPr>
      </p:sp>
      <p:sp>
        <p:nvSpPr>
          <p:cNvPr id="10" name="Shape 8"/>
          <p:cNvSpPr/>
          <p:nvPr/>
        </p:nvSpPr>
        <p:spPr>
          <a:xfrm>
            <a:off x="5215414" y="2701052"/>
            <a:ext cx="4199453" cy="121920"/>
          </a:xfrm>
          <a:prstGeom prst="roundRect">
            <a:avLst>
              <a:gd name="adj" fmla="val 27778"/>
            </a:avLst>
          </a:prstGeom>
          <a:solidFill>
            <a:schemeClr val="tx2"/>
          </a:solidFill>
          <a:ln/>
        </p:spPr>
      </p:sp>
      <p:sp>
        <p:nvSpPr>
          <p:cNvPr id="11" name="Shape 9"/>
          <p:cNvSpPr/>
          <p:nvPr/>
        </p:nvSpPr>
        <p:spPr>
          <a:xfrm>
            <a:off x="6976408" y="2392918"/>
            <a:ext cx="677347" cy="677347"/>
          </a:xfrm>
          <a:prstGeom prst="roundRect">
            <a:avLst>
              <a:gd name="adj" fmla="val 134997"/>
            </a:avLst>
          </a:prstGeom>
          <a:solidFill>
            <a:schemeClr val="tx2"/>
          </a:solidFill>
          <a:ln/>
        </p:spPr>
      </p:sp>
      <p:sp>
        <p:nvSpPr>
          <p:cNvPr id="12" name="Text 10"/>
          <p:cNvSpPr/>
          <p:nvPr/>
        </p:nvSpPr>
        <p:spPr>
          <a:xfrm>
            <a:off x="5903952" y="3295888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Merged Branches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471636" y="3783925"/>
            <a:ext cx="368700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Monitors successful branch merges.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610" y="2731532"/>
            <a:ext cx="4199573" cy="2030849"/>
          </a:xfrm>
          <a:prstGeom prst="roundRect">
            <a:avLst>
              <a:gd name="adj" fmla="val 7204"/>
            </a:avLst>
          </a:prstGeom>
          <a:solidFill>
            <a:srgbClr val="FFFFFF"/>
          </a:solidFill>
          <a:ln/>
        </p:spPr>
      </p:sp>
      <p:sp>
        <p:nvSpPr>
          <p:cNvPr id="15" name="Shape 13"/>
          <p:cNvSpPr/>
          <p:nvPr/>
        </p:nvSpPr>
        <p:spPr>
          <a:xfrm>
            <a:off x="9640610" y="2701052"/>
            <a:ext cx="4199573" cy="121920"/>
          </a:xfrm>
          <a:prstGeom prst="roundRect">
            <a:avLst>
              <a:gd name="adj" fmla="val 27778"/>
            </a:avLst>
          </a:prstGeom>
          <a:solidFill>
            <a:schemeClr val="tx2"/>
          </a:solidFill>
          <a:ln/>
        </p:spPr>
      </p:sp>
      <p:sp>
        <p:nvSpPr>
          <p:cNvPr id="16" name="Shape 14"/>
          <p:cNvSpPr/>
          <p:nvPr/>
        </p:nvSpPr>
        <p:spPr>
          <a:xfrm>
            <a:off x="11401723" y="2392918"/>
            <a:ext cx="677347" cy="677347"/>
          </a:xfrm>
          <a:prstGeom prst="roundRect">
            <a:avLst>
              <a:gd name="adj" fmla="val 134997"/>
            </a:avLst>
          </a:prstGeom>
          <a:solidFill>
            <a:schemeClr val="tx2"/>
          </a:solidFill>
          <a:ln/>
        </p:spPr>
      </p:sp>
      <p:sp>
        <p:nvSpPr>
          <p:cNvPr id="17" name="Text 15"/>
          <p:cNvSpPr/>
          <p:nvPr/>
        </p:nvSpPr>
        <p:spPr>
          <a:xfrm>
            <a:off x="10329267" y="3295888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Approved Work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896832" y="3783925"/>
            <a:ext cx="3687128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Records all work approved by team leads.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0218" y="5326737"/>
            <a:ext cx="13049964" cy="1669732"/>
          </a:xfrm>
          <a:prstGeom prst="roundRect">
            <a:avLst>
              <a:gd name="adj" fmla="val 8762"/>
            </a:avLst>
          </a:prstGeom>
          <a:solidFill>
            <a:srgbClr val="FFFFFF"/>
          </a:solidFill>
          <a:ln/>
        </p:spPr>
      </p:sp>
      <p:sp>
        <p:nvSpPr>
          <p:cNvPr id="20" name="Shape 18"/>
          <p:cNvSpPr/>
          <p:nvPr/>
        </p:nvSpPr>
        <p:spPr>
          <a:xfrm>
            <a:off x="790218" y="5296257"/>
            <a:ext cx="13049964" cy="121920"/>
          </a:xfrm>
          <a:prstGeom prst="roundRect">
            <a:avLst>
              <a:gd name="adj" fmla="val 27778"/>
            </a:avLst>
          </a:prstGeom>
          <a:solidFill>
            <a:schemeClr val="tx2"/>
          </a:solidFill>
          <a:ln/>
        </p:spPr>
      </p:sp>
      <p:sp>
        <p:nvSpPr>
          <p:cNvPr id="21" name="Shape 19"/>
          <p:cNvSpPr/>
          <p:nvPr/>
        </p:nvSpPr>
        <p:spPr>
          <a:xfrm>
            <a:off x="6976527" y="4988123"/>
            <a:ext cx="677347" cy="677347"/>
          </a:xfrm>
          <a:prstGeom prst="roundRect">
            <a:avLst>
              <a:gd name="adj" fmla="val 134997"/>
            </a:avLst>
          </a:prstGeom>
          <a:solidFill>
            <a:schemeClr val="tx2"/>
          </a:solidFill>
          <a:ln/>
        </p:spPr>
      </p:sp>
      <p:sp>
        <p:nvSpPr>
          <p:cNvPr id="22" name="Text 20"/>
          <p:cNvSpPr/>
          <p:nvPr/>
        </p:nvSpPr>
        <p:spPr>
          <a:xfrm>
            <a:off x="5904071" y="589109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Task Completion</a:t>
            </a:r>
            <a:endParaRPr lang="en-US" sz="220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1046440" y="6379131"/>
            <a:ext cx="1253751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Integrates with task completion percentages.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90218" y="7250430"/>
            <a:ext cx="13049964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All contribution logs are available for current and past projects, offering comprehensive performance data.</a:t>
            </a:r>
            <a:endParaRPr lang="en-US" sz="17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E355D9-7E8A-1BDE-8E28-026B8344BAD7}"/>
              </a:ext>
            </a:extLst>
          </p:cNvPr>
          <p:cNvSpPr/>
          <p:nvPr/>
        </p:nvSpPr>
        <p:spPr>
          <a:xfrm>
            <a:off x="12756995" y="7538224"/>
            <a:ext cx="1750742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7" grpId="0" animBg="1"/>
      <p:bldP spid="18" grpId="0" animBg="1"/>
      <p:bldP spid="22" grpId="0" animBg="1"/>
      <p:bldP spid="23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FF85DA-37D8-4236-9045-8E5C5E576B8B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1175</Words>
  <Application>Microsoft Office PowerPoint</Application>
  <PresentationFormat>Custom</PresentationFormat>
  <Paragraphs>174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DejaVu Sans</vt:lpstr>
      <vt:lpstr>DM Sans Semi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lastModifiedBy>Md. Habibulla Misba</cp:lastModifiedBy>
  <cp:revision>11</cp:revision>
  <dcterms:created xsi:type="dcterms:W3CDTF">2025-08-08T12:50:38Z</dcterms:created>
  <dcterms:modified xsi:type="dcterms:W3CDTF">2025-08-08T18:41:05Z</dcterms:modified>
</cp:coreProperties>
</file>