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3"/>
    <p:sldId id="291" r:id="rId4"/>
    <p:sldId id="292" r:id="rId5"/>
    <p:sldId id="296" r:id="rId6"/>
    <p:sldId id="297" r:id="rId7"/>
    <p:sldId id="298" r:id="rId8"/>
    <p:sldId id="299" r:id="rId9"/>
    <p:sldId id="300" r:id="rId10"/>
    <p:sldId id="293" r:id="rId11"/>
    <p:sldId id="295" r:id="rId12"/>
    <p:sldId id="294" r:id="rId13"/>
    <p:sldId id="302" r:id="rId14"/>
    <p:sldId id="301" r:id="rId15"/>
    <p:sldId id="272" r:id="rId16"/>
    <p:sldId id="256" r:id="rId17"/>
    <p:sldId id="303" r:id="rId18"/>
    <p:sldId id="330" r:id="rId19"/>
    <p:sldId id="257" r:id="rId20"/>
    <p:sldId id="258" r:id="rId21"/>
    <p:sldId id="259" r:id="rId22"/>
    <p:sldId id="260" r:id="rId23"/>
    <p:sldId id="261" r:id="rId24"/>
    <p:sldId id="262" r:id="rId25"/>
    <p:sldId id="263" r:id="rId26"/>
    <p:sldId id="333" r:id="rId27"/>
    <p:sldId id="264" r:id="rId28"/>
    <p:sldId id="353" r:id="rId29"/>
    <p:sldId id="329" r:id="rId30"/>
    <p:sldId id="367" r:id="rId31"/>
    <p:sldId id="368" r:id="rId32"/>
    <p:sldId id="336" r:id="rId33"/>
    <p:sldId id="268" r:id="rId34"/>
    <p:sldId id="328" r:id="rId35"/>
    <p:sldId id="322" r:id="rId36"/>
    <p:sldId id="323" r:id="rId37"/>
    <p:sldId id="324" r:id="rId38"/>
    <p:sldId id="325" r:id="rId39"/>
    <p:sldId id="326" r:id="rId40"/>
    <p:sldId id="327" r:id="rId41"/>
    <p:sldId id="337" r:id="rId42"/>
    <p:sldId id="335" r:id="rId43"/>
    <p:sldId id="33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6E9DEC-419B-4CC5-A080-3B06BD5A829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6E9DEC-419B-4CC5-A080-3B06BD5A829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6E9DEC-419B-4CC5-A080-3B06BD5A829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9D6E9DEC-419B-4CC5-A080-3B06BD5A829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9D6E9DEC-419B-4CC5-A080-3B06BD5A829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jpe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hyperlink" Target="https://monkeylearn.com/blog/natural-language-understanding/" TargetMode="External"/><Relationship Id="rId3" Type="http://schemas.openxmlformats.org/officeDocument/2006/relationships/hyperlink" Target="https://builtin.com/artificial-intelligence" TargetMode="External"/><Relationship Id="rId2" Type="http://schemas.openxmlformats.org/officeDocument/2006/relationships/hyperlink" Target="https://monkeylearn.com/blog/social-media-sentiment-analysis/" TargetMode="External"/><Relationship Id="rId1" Type="http://schemas.openxmlformats.org/officeDocument/2006/relationships/hyperlink" Target="https://monkeylearn.com/blog/definitive-guide-natural-language-processing/"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hyperlink" Target="https://docs.python.org/3/glossary.html#term-bytes-like-object" TargetMode="External"/><Relationship Id="rId2" Type="http://schemas.openxmlformats.org/officeDocument/2006/relationships/hyperlink" Target="https://docs.python.org/3/glossary.html#term-binary-file" TargetMode="External"/><Relationship Id="rId1" Type="http://schemas.openxmlformats.org/officeDocument/2006/relationships/hyperlink" Target="https://docs.python.org/3/library/pickle.html#module-pickle" TargetMode="Externa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docs.python.org/3/library/pickle.html#pickle-inst" TargetMode="External"/><Relationship Id="rId4" Type="http://schemas.openxmlformats.org/officeDocument/2006/relationships/hyperlink" Target="https://docs.python.org/3/library/pickle.html#object.__getstate__" TargetMode="External"/><Relationship Id="rId3" Type="http://schemas.openxmlformats.org/officeDocument/2006/relationships/hyperlink" Target="https://docs.python.org/3/library/stdtypes.html#object.__dict__" TargetMode="External"/><Relationship Id="rId2" Type="http://schemas.openxmlformats.org/officeDocument/2006/relationships/hyperlink" Target="https://docs.python.org/3/reference/expressions.html#lambda" TargetMode="External"/><Relationship Id="rId1" Type="http://schemas.openxmlformats.org/officeDocument/2006/relationships/hyperlink" Target="https://docs.python.org/3/reference/compound_stmts.html#de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hyperlink" Target="https://flask.palletsprojects.com/en/1.0.x/api/#flask.Flask"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www.geeksforgeeks.org/newspaper-article-scraping-curation-python/"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hyperlink" Target="https://en.wikipedia.org/wiki/Proportionality_(mathematic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FAKE NEWS DETECTION SYSTEM USING MACHINE LEARNING</a:t>
            </a:r>
            <a:endParaRPr lang="en-IN" dirty="0"/>
          </a:p>
        </p:txBody>
      </p:sp>
      <p:sp>
        <p:nvSpPr>
          <p:cNvPr id="4" name="TextBox 3"/>
          <p:cNvSpPr txBox="1"/>
          <p:nvPr/>
        </p:nvSpPr>
        <p:spPr>
          <a:xfrm>
            <a:off x="0" y="2044841"/>
            <a:ext cx="7739270" cy="187743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IN" sz="3200" u="sng" dirty="0">
                <a:solidFill>
                  <a:schemeClr val="accent2">
                    <a:lumMod val="60000"/>
                    <a:lumOff val="40000"/>
                  </a:schemeClr>
                </a:solidFill>
                <a:latin typeface="Algerian" panose="04020705040A02060702" pitchFamily="82" charset="0"/>
              </a:rPr>
              <a:t>GROUP MEMBERS :-</a:t>
            </a:r>
            <a:endParaRPr lang="en-IN" sz="3200" u="sng" dirty="0">
              <a:solidFill>
                <a:schemeClr val="accent2">
                  <a:lumMod val="60000"/>
                  <a:lumOff val="40000"/>
                </a:schemeClr>
              </a:solidFill>
              <a:latin typeface="Algerian" panose="04020705040A02060702" pitchFamily="82" charset="0"/>
            </a:endParaRPr>
          </a:p>
          <a:p>
            <a:r>
              <a:rPr lang="en-IN" sz="2800" dirty="0">
                <a:solidFill>
                  <a:schemeClr val="bg1"/>
                </a:solidFill>
                <a:latin typeface="Algerian" panose="04020705040A02060702" pitchFamily="82" charset="0"/>
              </a:rPr>
              <a:t>SYED SAIFUDDIN         CSE-A     160317733018</a:t>
            </a:r>
            <a:endParaRPr lang="en-IN" sz="2800" dirty="0">
              <a:solidFill>
                <a:schemeClr val="bg1"/>
              </a:solidFill>
              <a:latin typeface="Algerian" panose="04020705040A02060702" pitchFamily="82" charset="0"/>
            </a:endParaRPr>
          </a:p>
          <a:p>
            <a:r>
              <a:rPr lang="en-IN" sz="2800" dirty="0">
                <a:solidFill>
                  <a:schemeClr val="bg1"/>
                </a:solidFill>
                <a:latin typeface="Algerian" panose="04020705040A02060702" pitchFamily="82" charset="0"/>
              </a:rPr>
              <a:t>ATIF ALI KHAN           CSE-A     160317733025</a:t>
            </a:r>
            <a:endParaRPr lang="en-IN" sz="2800" dirty="0">
              <a:solidFill>
                <a:schemeClr val="bg1"/>
              </a:solidFill>
              <a:latin typeface="Algerian" panose="04020705040A02060702" pitchFamily="82" charset="0"/>
            </a:endParaRPr>
          </a:p>
          <a:p>
            <a:r>
              <a:rPr lang="en-IN" sz="2800" dirty="0">
                <a:solidFill>
                  <a:schemeClr val="bg1"/>
                </a:solidFill>
                <a:latin typeface="Algerian" panose="04020705040A02060702" pitchFamily="82" charset="0"/>
              </a:rPr>
              <a:t>MOHD MISBAH UDDIN CSE-A     160317733036</a:t>
            </a:r>
            <a:endParaRPr lang="en-IN" sz="2800" dirty="0">
              <a:solidFill>
                <a:schemeClr val="bg1"/>
              </a:solidFill>
              <a:latin typeface="Algerian" panose="04020705040A02060702" pitchFamily="82" charset="0"/>
            </a:endParaRPr>
          </a:p>
        </p:txBody>
      </p:sp>
      <p:pic>
        <p:nvPicPr>
          <p:cNvPr id="6" name="Picture 5"/>
          <p:cNvPicPr>
            <a:picLocks noChangeAspect="1"/>
          </p:cNvPicPr>
          <p:nvPr/>
        </p:nvPicPr>
        <p:blipFill>
          <a:blip r:embed="rId1"/>
          <a:stretch>
            <a:fillRect/>
          </a:stretch>
        </p:blipFill>
        <p:spPr>
          <a:xfrm>
            <a:off x="7056089" y="4143302"/>
            <a:ext cx="3800902" cy="2539676"/>
          </a:xfrm>
          <a:prstGeom prst="rect">
            <a:avLst/>
          </a:prstGeom>
        </p:spPr>
      </p:pic>
      <p:pic>
        <p:nvPicPr>
          <p:cNvPr id="8" name="Picture 7"/>
          <p:cNvPicPr>
            <a:picLocks noChangeAspect="1"/>
          </p:cNvPicPr>
          <p:nvPr/>
        </p:nvPicPr>
        <p:blipFill>
          <a:blip r:embed="rId2"/>
          <a:stretch>
            <a:fillRect/>
          </a:stretch>
        </p:blipFill>
        <p:spPr>
          <a:xfrm>
            <a:off x="1171686" y="4153651"/>
            <a:ext cx="3800902" cy="2529327"/>
          </a:xfrm>
          <a:prstGeom prst="rect">
            <a:avLst/>
          </a:prstGeom>
          <a:effectLst>
            <a:outerShdw blurRad="50800" dist="50800" dir="180000" algn="ctr" rotWithShape="0">
              <a:srgbClr val="000000">
                <a:alpha val="43000"/>
              </a:srgbClr>
            </a:outerShdw>
          </a:effectLst>
        </p:spPr>
      </p:pic>
      <p:sp>
        <p:nvSpPr>
          <p:cNvPr id="3" name="TextBox 2"/>
          <p:cNvSpPr txBox="1"/>
          <p:nvPr/>
        </p:nvSpPr>
        <p:spPr>
          <a:xfrm>
            <a:off x="8253347" y="2055190"/>
            <a:ext cx="4081669" cy="1292662"/>
          </a:xfrm>
          <a:prstGeom prst="rect">
            <a:avLst/>
          </a:prstGeom>
          <a:noFill/>
        </p:spPr>
        <p:txBody>
          <a:bodyPr wrap="square" rtlCol="0">
            <a:spAutoFit/>
          </a:bodyPr>
          <a:lstStyle/>
          <a:p>
            <a:r>
              <a:rPr lang="en-IN" sz="3200" u="sng" dirty="0">
                <a:solidFill>
                  <a:schemeClr val="accent2">
                    <a:lumMod val="60000"/>
                    <a:lumOff val="40000"/>
                  </a:schemeClr>
                </a:solidFill>
                <a:latin typeface="Algerian" panose="04020705040A02060702" pitchFamily="82" charset="0"/>
              </a:rPr>
              <a:t>Guide:-</a:t>
            </a:r>
            <a:endParaRPr lang="en-IN" sz="3200" u="sng" dirty="0">
              <a:solidFill>
                <a:schemeClr val="accent2">
                  <a:lumMod val="60000"/>
                  <a:lumOff val="40000"/>
                </a:schemeClr>
              </a:solidFill>
              <a:latin typeface="Algerian" panose="04020705040A02060702" pitchFamily="82" charset="0"/>
            </a:endParaRPr>
          </a:p>
          <a:p>
            <a:r>
              <a:rPr lang="en-IN" sz="2800" dirty="0">
                <a:solidFill>
                  <a:schemeClr val="bg1"/>
                </a:solidFill>
                <a:latin typeface="Algerian" panose="04020705040A02060702" pitchFamily="82" charset="0"/>
              </a:rPr>
              <a:t>Mr. Yasar Ahmed</a:t>
            </a:r>
            <a:endParaRPr lang="en-IN" sz="2800" dirty="0">
              <a:solidFill>
                <a:schemeClr val="bg1"/>
              </a:solidFill>
              <a:latin typeface="Algerian" panose="04020705040A02060702" pitchFamily="82" charset="0"/>
            </a:endParaRPr>
          </a:p>
          <a:p>
            <a:endParaRPr lang="en-IN" sz="1800" u="sng" dirty="0">
              <a:solidFill>
                <a:schemeClr val="accent2">
                  <a:lumMod val="60000"/>
                  <a:lumOff val="40000"/>
                </a:schemeClr>
              </a:solidFill>
              <a:latin typeface="Algerian" panose="04020705040A02060702" pitchFamily="82"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3"/>
      <p:bldP spid="2" grpId="4"/>
      <p:bldP spid="4"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082145" cy="430887"/>
          </a:xfrm>
          <a:prstGeom prst="rect">
            <a:avLst/>
          </a:prstGeom>
          <a:noFill/>
        </p:spPr>
        <p:txBody>
          <a:bodyPr wrap="square" rtlCol="0">
            <a:spAutoFit/>
          </a:bodyPr>
          <a:lstStyle/>
          <a:p>
            <a:pPr marL="285750" indent="-285750">
              <a:buFont typeface="Arial" panose="020B0604020202020204" pitchFamily="34" charset="0"/>
              <a:buChar char="•"/>
            </a:pPr>
            <a:endParaRPr lang="en-US" sz="2200" dirty="0"/>
          </a:p>
        </p:txBody>
      </p:sp>
      <p:pic>
        <p:nvPicPr>
          <p:cNvPr id="4" name="Picture 3"/>
          <p:cNvPicPr>
            <a:picLocks noChangeAspect="1"/>
          </p:cNvPicPr>
          <p:nvPr/>
        </p:nvPicPr>
        <p:blipFill>
          <a:blip r:embed="rId1"/>
          <a:stretch>
            <a:fillRect/>
          </a:stretch>
        </p:blipFill>
        <p:spPr>
          <a:xfrm>
            <a:off x="675861" y="97336"/>
            <a:ext cx="9660835" cy="66633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05" y="4735830"/>
            <a:ext cx="11816715" cy="939800"/>
          </a:xfrm>
        </p:spPr>
        <p:txBody>
          <a:bodyPr>
            <a:noAutofit/>
          </a:bodyPr>
          <a:lstStyle/>
          <a:p>
            <a:r>
              <a:rPr lang="en-US" sz="4000">
                <a:ln w="9525">
                  <a:solidFill>
                    <a:schemeClr val="bg1"/>
                  </a:solidFill>
                  <a:prstDash val="solid"/>
                </a:ln>
                <a:solidFill>
                  <a:schemeClr val="tx1"/>
                </a:solidFill>
                <a:effectLst>
                  <a:outerShdw blurRad="12700" dist="38100" dir="2700000" algn="tl" rotWithShape="0">
                    <a:schemeClr val="bg1">
                      <a:lumMod val="50000"/>
                    </a:schemeClr>
                  </a:outerShdw>
                </a:effectLst>
              </a:rPr>
              <a:t>Different approaches to fake news detection</a:t>
            </a:r>
            <a:endParaRPr lang="en-US" sz="40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Picture Placeholder 4" descr="Fake news approaches"/>
          <p:cNvPicPr>
            <a:picLocks noGrp="1" noChangeAspect="1"/>
          </p:cNvPicPr>
          <p:nvPr>
            <p:ph type="pic" idx="1"/>
          </p:nvPr>
        </p:nvPicPr>
        <p:blipFill>
          <a:blip r:embed="rId1"/>
          <a:stretch>
            <a:fillRect/>
          </a:stretch>
        </p:blipFill>
        <p:spPr>
          <a:xfrm>
            <a:off x="167640" y="120650"/>
            <a:ext cx="11709400" cy="42945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eq"/>
          <p:cNvPicPr>
            <a:picLocks noChangeAspect="1"/>
          </p:cNvPicPr>
          <p:nvPr/>
        </p:nvPicPr>
        <p:blipFill>
          <a:blip r:embed="rId1"/>
          <a:stretch>
            <a:fillRect/>
          </a:stretch>
        </p:blipFill>
        <p:spPr>
          <a:xfrm>
            <a:off x="333816" y="791431"/>
            <a:ext cx="11524367" cy="5619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1461125" y="225287"/>
            <a:ext cx="6282489" cy="1200329"/>
          </a:xfrm>
          <a:prstGeom prst="rect">
            <a:avLst/>
          </a:prstGeom>
          <a:noFill/>
          <a:ln>
            <a:noFill/>
          </a:ln>
        </p:spPr>
        <p:txBody>
          <a:bodyPr wrap="none" rtlCol="0" anchor="t">
            <a:spAutoFit/>
          </a:bodyPr>
          <a:lstStyle/>
          <a:p>
            <a:pPr algn="ctr"/>
            <a:r>
              <a:rPr lang="en-US" altLang="zh-CN" sz="72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Condensed" panose="020B0502040204020203" pitchFamily="34" charset="0"/>
              </a:rPr>
              <a:t>Problem Statement:</a:t>
            </a:r>
            <a:endParaRPr lang="en-US" altLang="zh-CN" sz="72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Condensed" panose="020B0502040204020203" pitchFamily="34" charset="0"/>
            </a:endParaRPr>
          </a:p>
        </p:txBody>
      </p:sp>
      <p:sp>
        <p:nvSpPr>
          <p:cNvPr id="5" name="TextBox 4"/>
          <p:cNvSpPr txBox="1"/>
          <p:nvPr/>
        </p:nvSpPr>
        <p:spPr>
          <a:xfrm>
            <a:off x="0" y="1447154"/>
            <a:ext cx="12351026" cy="3170099"/>
          </a:xfrm>
          <a:prstGeom prst="rect">
            <a:avLst/>
          </a:prstGeom>
          <a:noFill/>
        </p:spPr>
        <p:txBody>
          <a:bodyPr wrap="square">
            <a:spAutoFit/>
          </a:bodyPr>
          <a:lstStyle/>
          <a:p>
            <a:pPr marL="342900" indent="-342900">
              <a:buFont typeface="Wingdings" panose="05000000000000000000" pitchFamily="2" charset="2"/>
              <a:buChar char="q"/>
            </a:pPr>
            <a:r>
              <a:rPr lang="en-US" sz="2000" dirty="0"/>
              <a:t>Social media and the internet for news consumption is a double-edged sword. </a:t>
            </a:r>
            <a:endParaRPr lang="en-US" sz="2000" dirty="0"/>
          </a:p>
          <a:p>
            <a:pPr marL="342900" indent="-342900">
              <a:buFont typeface="Wingdings" panose="05000000000000000000" pitchFamily="2" charset="2"/>
              <a:buChar char="q"/>
            </a:pPr>
            <a:r>
              <a:rPr lang="en-US" sz="2000" dirty="0"/>
              <a:t>On the one hand, it is low cost, easy to access, and its rapid dissemination of information leads people to seek out and consume news from social media.</a:t>
            </a:r>
            <a:endParaRPr lang="en-US" sz="2000" dirty="0"/>
          </a:p>
          <a:p>
            <a:pPr marL="342900" indent="-342900">
              <a:buFont typeface="Wingdings" panose="05000000000000000000" pitchFamily="2" charset="2"/>
              <a:buChar char="q"/>
            </a:pPr>
            <a:r>
              <a:rPr lang="en-US" sz="2000" dirty="0"/>
              <a:t> On the other hand, it enables the wide spread of “fake news”, i.e., low quality news with intentionally false information.</a:t>
            </a:r>
            <a:endParaRPr lang="en-US" sz="2000" dirty="0"/>
          </a:p>
          <a:p>
            <a:pPr marL="342900" indent="-342900">
              <a:buFont typeface="Wingdings" panose="05000000000000000000" pitchFamily="2" charset="2"/>
              <a:buChar char="q"/>
            </a:pPr>
            <a:r>
              <a:rPr lang="en-US" sz="2000" dirty="0"/>
              <a:t> The extensive spread of fake news has the potential for extremely negative impacts on individuals and society. Therefore, fake news detection on social media and the internet has recently become an emerging research that is attracting tremendous attention.</a:t>
            </a:r>
            <a:endParaRPr lang="en-US" sz="2000" dirty="0"/>
          </a:p>
          <a:p>
            <a:pPr marL="342900" indent="-342900">
              <a:buFont typeface="Wingdings" panose="05000000000000000000" pitchFamily="2" charset="2"/>
              <a:buChar char="q"/>
            </a:pPr>
            <a:r>
              <a:rPr lang="en-US" sz="2000" dirty="0"/>
              <a:t> Fake news detection on social media presents unique characteristics and challenges that make existing detection algorithms from traditional news media ineffective or not applicable</a:t>
            </a:r>
            <a:endParaRPr lang="en-IN" sz="2000" dirty="0"/>
          </a:p>
        </p:txBody>
      </p:sp>
      <p:pic>
        <p:nvPicPr>
          <p:cNvPr id="1026" name="Picture 2" descr="954 Fake News Illustrations, Royalty-Free Vector Graphics &amp; Clip Art -  iStock"/>
          <p:cNvPicPr>
            <a:picLocks noChangeAspect="1" noChangeArrowheads="1"/>
          </p:cNvPicPr>
          <p:nvPr/>
        </p:nvPicPr>
        <p:blipFill rotWithShape="1">
          <a:blip r:embed="rId1">
            <a:extLst>
              <a:ext uri="{28A0092B-C50C-407E-A947-70E740481C1C}">
                <a14:useLocalDpi xmlns:a14="http://schemas.microsoft.com/office/drawing/2010/main" val="0"/>
              </a:ext>
            </a:extLst>
          </a:blip>
          <a:srcRect l="-986" t="8006" r="986" b="8069"/>
          <a:stretch>
            <a:fillRect/>
          </a:stretch>
        </p:blipFill>
        <p:spPr bwMode="auto">
          <a:xfrm>
            <a:off x="1315351" y="4625009"/>
            <a:ext cx="2963602" cy="2190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8 Ways to Detect Fake News on Social Media – S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638791"/>
            <a:ext cx="4205688" cy="2176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wipe(down)">
                                      <p:cBhvr>
                                        <p:cTn id="14" dur="500"/>
                                        <p:tgtEl>
                                          <p:spTgt spid="5">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607" y="197630"/>
            <a:ext cx="7965962" cy="830997"/>
          </a:xfrm>
          <a:prstGeom prst="rect">
            <a:avLst/>
          </a:prstGeom>
          <a:noFill/>
        </p:spPr>
        <p:txBody>
          <a:bodyPr wrap="none" lIns="91440" tIns="45720" rIns="91440" bIns="45720">
            <a:spAutoFit/>
          </a:bodyPr>
          <a:lstStyle/>
          <a:p>
            <a:pPr algn="ctr"/>
            <a:r>
              <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HARDWARE REQUIREMENTS</a:t>
            </a:r>
            <a:endPar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
        <p:nvSpPr>
          <p:cNvPr id="6" name="TextBox 5"/>
          <p:cNvSpPr txBox="1"/>
          <p:nvPr/>
        </p:nvSpPr>
        <p:spPr>
          <a:xfrm>
            <a:off x="206607" y="1230573"/>
            <a:ext cx="10508974" cy="2831544"/>
          </a:xfrm>
          <a:prstGeom prst="rect">
            <a:avLst/>
          </a:prstGeom>
          <a:noFill/>
        </p:spPr>
        <p:txBody>
          <a:bodyPr wrap="square">
            <a:spAutoFit/>
          </a:bodyPr>
          <a:lstStyle/>
          <a:p>
            <a:pPr marL="342900" indent="-342900" algn="l">
              <a:buFont typeface="Wingdings" panose="05000000000000000000" pitchFamily="2" charset="2"/>
              <a:buChar char="v"/>
            </a:pPr>
            <a:r>
              <a:rPr lang="en-US" sz="2200" b="0" i="0" dirty="0">
                <a:effectLst/>
                <a:latin typeface="+mj-lt"/>
              </a:rPr>
              <a:t>Physical server or virtual machine.</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CPU: 2 x 64-bit, 2.8 GHz, 8.00 GT/s CPUs or better. </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Memory: minimum RAM size of 32 GB, or 16 GB RAM with </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1600 MHz DDR3 installed, for a typical installation with 50 regular users </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Storage: Recommended minimum of 100 GB, or 300 GB </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Internet access to download the files</a:t>
            </a:r>
            <a:endParaRPr lang="en-US" sz="2200" b="0" i="0" dirty="0">
              <a:effectLst/>
              <a:latin typeface="+mj-lt"/>
            </a:endParaRPr>
          </a:p>
          <a:p>
            <a:pPr marL="342900" indent="-342900">
              <a:buFont typeface="Wingdings" panose="05000000000000000000" pitchFamily="2" charset="2"/>
              <a:buChar char="v"/>
            </a:pPr>
            <a:endParaRPr lang="en-US" sz="2200" b="0" i="0" dirty="0">
              <a:effectLst/>
              <a:latin typeface="+mj-lt"/>
            </a:endParaRPr>
          </a:p>
          <a:p>
            <a:pPr marL="342900" indent="-342900" algn="l">
              <a:buFont typeface="Wingdings" panose="05000000000000000000" pitchFamily="2" charset="2"/>
              <a:buChar char="v"/>
            </a:pPr>
            <a:endParaRPr lang="en-US" sz="2200" b="0" i="0" dirty="0">
              <a:effectLst/>
              <a:latin typeface="+mj-lt"/>
            </a:endParaRPr>
          </a:p>
        </p:txBody>
      </p:sp>
      <p:sp>
        <p:nvSpPr>
          <p:cNvPr id="9" name="Rectangle 8"/>
          <p:cNvSpPr/>
          <p:nvPr/>
        </p:nvSpPr>
        <p:spPr>
          <a:xfrm>
            <a:off x="-368402" y="3458026"/>
            <a:ext cx="8830624" cy="830997"/>
          </a:xfrm>
          <a:prstGeom prst="rect">
            <a:avLst/>
          </a:prstGeom>
          <a:noFill/>
        </p:spPr>
        <p:txBody>
          <a:bodyPr wrap="square" lIns="91440" tIns="45720" rIns="91440" bIns="45720">
            <a:spAutoFit/>
          </a:bodyPr>
          <a:lstStyle/>
          <a:p>
            <a:pPr algn="ctr"/>
            <a:r>
              <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SOFTWARE REQUIREMENTS</a:t>
            </a:r>
            <a:endPar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
        <p:nvSpPr>
          <p:cNvPr id="10" name="TextBox 9"/>
          <p:cNvSpPr txBox="1"/>
          <p:nvPr/>
        </p:nvSpPr>
        <p:spPr>
          <a:xfrm>
            <a:off x="206607" y="4445622"/>
            <a:ext cx="8984974" cy="2462213"/>
          </a:xfrm>
          <a:prstGeom prst="rect">
            <a:avLst/>
          </a:prstGeom>
          <a:noFill/>
        </p:spPr>
        <p:txBody>
          <a:bodyPr wrap="square" rtlCol="0">
            <a:spAutoFit/>
          </a:bodyPr>
          <a:lstStyle/>
          <a:p>
            <a:pPr marL="342900" indent="-342900">
              <a:buFont typeface="Wingdings" panose="05000000000000000000" pitchFamily="2" charset="2"/>
              <a:buChar char="v"/>
            </a:pPr>
            <a:r>
              <a:rPr lang="en-IN" sz="2200" dirty="0"/>
              <a:t>Python (Minimum version 3.7.x)</a:t>
            </a:r>
            <a:endParaRPr lang="en-IN" sz="2200" dirty="0"/>
          </a:p>
          <a:p>
            <a:pPr marL="342900" indent="-342900">
              <a:buFont typeface="Wingdings" panose="05000000000000000000" pitchFamily="2" charset="2"/>
              <a:buChar char="v"/>
            </a:pPr>
            <a:r>
              <a:rPr lang="en-IN" sz="2200" dirty="0"/>
              <a:t>Anaconda Package</a:t>
            </a:r>
            <a:endParaRPr lang="en-IN" sz="2200" dirty="0"/>
          </a:p>
          <a:p>
            <a:pPr marL="342900" indent="-342900">
              <a:buFont typeface="Wingdings" panose="05000000000000000000" pitchFamily="2" charset="2"/>
              <a:buChar char="v"/>
            </a:pPr>
            <a:r>
              <a:rPr lang="en-IN" sz="2200" dirty="0"/>
              <a:t>Google Chrome</a:t>
            </a:r>
            <a:endParaRPr lang="en-IN" sz="2200" dirty="0"/>
          </a:p>
          <a:p>
            <a:pPr marL="342900" indent="-342900">
              <a:buFont typeface="Wingdings" panose="05000000000000000000" pitchFamily="2" charset="2"/>
              <a:buChar char="v"/>
            </a:pPr>
            <a:r>
              <a:rPr lang="en-IN" sz="2200" dirty="0" err="1"/>
              <a:t>Xampp</a:t>
            </a:r>
            <a:r>
              <a:rPr lang="en-IN" sz="2200" dirty="0"/>
              <a:t> (For executing PHP files)</a:t>
            </a:r>
            <a:endParaRPr lang="en-IN" sz="2200" dirty="0"/>
          </a:p>
          <a:p>
            <a:pPr marL="342900" indent="-342900">
              <a:buFont typeface="Wingdings" panose="05000000000000000000" pitchFamily="2" charset="2"/>
              <a:buChar char="v"/>
            </a:pPr>
            <a:r>
              <a:rPr lang="en-IN" sz="2200" dirty="0"/>
              <a:t>HTML5</a:t>
            </a:r>
            <a:endParaRPr lang="en-IN" sz="2200" dirty="0"/>
          </a:p>
          <a:p>
            <a:pPr marL="342900" indent="-342900">
              <a:buFont typeface="Wingdings" panose="05000000000000000000" pitchFamily="2" charset="2"/>
              <a:buChar char="v"/>
            </a:pPr>
            <a:r>
              <a:rPr lang="en-US" sz="2200" b="1" i="0" dirty="0">
                <a:effectLst/>
                <a:latin typeface="+mj-lt"/>
              </a:rPr>
              <a:t>Operating systems</a:t>
            </a:r>
            <a:r>
              <a:rPr lang="en-US" sz="2200" b="0" i="0" dirty="0">
                <a:effectLst/>
                <a:latin typeface="+mj-lt"/>
              </a:rPr>
              <a:t>: Windows* 7 or later, macOS, and </a:t>
            </a:r>
            <a:r>
              <a:rPr lang="en-US" sz="2200" b="1" i="0" dirty="0">
                <a:effectLst/>
                <a:latin typeface="+mj-lt"/>
              </a:rPr>
              <a:t>Linux</a:t>
            </a:r>
            <a:endParaRPr lang="en-IN" sz="2200" dirty="0"/>
          </a:p>
          <a:p>
            <a:pPr marL="342900" indent="-342900">
              <a:buFont typeface="Wingdings" panose="05000000000000000000" pitchFamily="2" charset="2"/>
              <a:buChar char="v"/>
            </a:pPr>
            <a:endParaRPr lang="en-IN" sz="2200" dirty="0"/>
          </a:p>
        </p:txBody>
      </p:sp>
      <p:pic>
        <p:nvPicPr>
          <p:cNvPr id="12" name="Picture 11"/>
          <p:cNvPicPr>
            <a:picLocks noChangeAspect="1"/>
          </p:cNvPicPr>
          <p:nvPr/>
        </p:nvPicPr>
        <p:blipFill>
          <a:blip r:embed="rId1"/>
          <a:stretch>
            <a:fillRect/>
          </a:stretch>
        </p:blipFill>
        <p:spPr>
          <a:xfrm>
            <a:off x="9700591" y="552058"/>
            <a:ext cx="2491409" cy="2491409"/>
          </a:xfrm>
          <a:prstGeom prst="rect">
            <a:avLst/>
          </a:prstGeom>
        </p:spPr>
      </p:pic>
      <p:pic>
        <p:nvPicPr>
          <p:cNvPr id="14" name="Picture 13"/>
          <p:cNvPicPr>
            <a:picLocks noChangeAspect="1"/>
          </p:cNvPicPr>
          <p:nvPr/>
        </p:nvPicPr>
        <p:blipFill>
          <a:blip r:embed="rId2"/>
          <a:stretch>
            <a:fillRect/>
          </a:stretch>
        </p:blipFill>
        <p:spPr>
          <a:xfrm>
            <a:off x="9104244" y="4289023"/>
            <a:ext cx="2676939" cy="24914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9" grpId="0"/>
      <p:bldP spid="9" grpId="1"/>
      <p:bldP spid="10" grpId="0"/>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PROPOSED SYSTEM</a:t>
            </a:r>
            <a:endParaRPr lang="en-IN" sz="4000" dirty="0"/>
          </a:p>
        </p:txBody>
      </p:sp>
      <p:sp>
        <p:nvSpPr>
          <p:cNvPr id="4" name="TextBox 3"/>
          <p:cNvSpPr txBox="1"/>
          <p:nvPr>
            <p:custDataLst>
              <p:tags r:id="rId1"/>
            </p:custDataLst>
          </p:nvPr>
        </p:nvSpPr>
        <p:spPr>
          <a:xfrm>
            <a:off x="357809" y="2126495"/>
            <a:ext cx="8269356" cy="6308725"/>
          </a:xfrm>
          <a:prstGeom prst="rect">
            <a:avLst/>
          </a:prstGeom>
          <a:noFill/>
        </p:spPr>
        <p:txBody>
          <a:bodyPr wrap="square" rtlCol="0">
            <a:spAutoFit/>
          </a:bodyPr>
          <a:lstStyle/>
          <a:p>
            <a:r>
              <a:rPr lang="en-US" sz="3200" i="1" dirty="0">
                <a:latin typeface="+mj-lt"/>
              </a:rPr>
              <a:t>The proposed system will make use of the following algorithms and modules :-</a:t>
            </a:r>
            <a:endParaRPr lang="en-US" sz="3200" i="1" dirty="0">
              <a:latin typeface="+mj-lt"/>
            </a:endParaRPr>
          </a:p>
          <a:p>
            <a:pPr marL="457200" indent="-457200">
              <a:buFont typeface="Wingdings" panose="05000000000000000000" pitchFamily="2" charset="2"/>
              <a:buChar char="q"/>
            </a:pPr>
            <a:r>
              <a:rPr lang="en-US" sz="3200" i="1" dirty="0">
                <a:latin typeface="+mj-lt"/>
              </a:rPr>
              <a:t>NLP(Natural Language Processing)</a:t>
            </a:r>
            <a:endParaRPr lang="en-US" sz="3200" i="1" dirty="0">
              <a:latin typeface="+mj-lt"/>
            </a:endParaRPr>
          </a:p>
          <a:p>
            <a:pPr marL="457200" indent="-457200">
              <a:buFont typeface="Wingdings" panose="05000000000000000000" pitchFamily="2" charset="2"/>
              <a:buChar char="q"/>
            </a:pPr>
            <a:r>
              <a:rPr lang="en-US" sz="3200" i="1" dirty="0"/>
              <a:t>Pickle</a:t>
            </a:r>
            <a:endParaRPr lang="en-US" sz="3200" i="1" dirty="0"/>
          </a:p>
          <a:p>
            <a:pPr marL="457200" indent="-457200">
              <a:buFont typeface="Wingdings" panose="05000000000000000000" pitchFamily="2" charset="2"/>
              <a:buChar char="q"/>
            </a:pPr>
            <a:r>
              <a:rPr lang="en-US" sz="3200" i="1" dirty="0"/>
              <a:t>Maximum Entropy Classifier</a:t>
            </a:r>
            <a:endParaRPr lang="en-US" sz="3200" i="1" dirty="0"/>
          </a:p>
          <a:p>
            <a:pPr marL="457200" indent="-457200">
              <a:buFont typeface="Wingdings" panose="05000000000000000000" pitchFamily="2" charset="2"/>
              <a:buChar char="q"/>
            </a:pPr>
            <a:r>
              <a:rPr lang="en-US" sz="3200" i="1" dirty="0">
                <a:latin typeface="+mj-lt"/>
              </a:rPr>
              <a:t>Flask App</a:t>
            </a:r>
            <a:endParaRPr lang="en-US" sz="3200" i="1" dirty="0">
              <a:latin typeface="+mj-lt"/>
            </a:endParaRPr>
          </a:p>
          <a:p>
            <a:pPr marL="457200" indent="-457200">
              <a:buFont typeface="Wingdings" panose="05000000000000000000" pitchFamily="2" charset="2"/>
              <a:buChar char="q"/>
            </a:pPr>
            <a:r>
              <a:rPr lang="en-US" sz="3200" i="1" dirty="0">
                <a:latin typeface="+mj-lt"/>
              </a:rPr>
              <a:t>Newspaper3K Library</a:t>
            </a:r>
            <a:endParaRPr lang="en-US" sz="3200" i="1" dirty="0">
              <a:latin typeface="+mj-lt"/>
            </a:endParaRPr>
          </a:p>
          <a:p>
            <a:pPr marL="457200" indent="-457200">
              <a:buFont typeface="Wingdings" panose="05000000000000000000" pitchFamily="2" charset="2"/>
              <a:buChar char="q"/>
            </a:pPr>
            <a:r>
              <a:rPr lang="en-US" sz="3200" i="1" dirty="0">
                <a:latin typeface="+mj-lt"/>
              </a:rPr>
              <a:t>TF-IDF</a:t>
            </a:r>
            <a:endParaRPr lang="en-US" sz="3200" i="1" dirty="0">
              <a:latin typeface="+mj-lt"/>
            </a:endParaRPr>
          </a:p>
          <a:p>
            <a:pPr marL="457200" indent="-457200">
              <a:buFont typeface="Wingdings" panose="05000000000000000000" pitchFamily="2" charset="2"/>
              <a:buChar char="q"/>
            </a:pPr>
            <a:r>
              <a:rPr lang="en-US" sz="3200" i="1" dirty="0">
                <a:latin typeface="+mj-lt"/>
              </a:rPr>
              <a:t>Multinomial Naïve </a:t>
            </a:r>
            <a:r>
              <a:rPr lang="en-US" sz="3200" i="1" dirty="0" err="1">
                <a:latin typeface="+mj-lt"/>
              </a:rPr>
              <a:t>Baiyes</a:t>
            </a:r>
            <a:endParaRPr lang="en-US" sz="3200" i="1" dirty="0">
              <a:latin typeface="+mj-lt"/>
            </a:endParaRPr>
          </a:p>
          <a:p>
            <a:endParaRPr lang="en-US" sz="3200" i="1" dirty="0">
              <a:latin typeface="+mj-lt"/>
            </a:endParaRPr>
          </a:p>
          <a:p>
            <a:endParaRPr lang="en-US" sz="2800" i="1" dirty="0">
              <a:latin typeface="+mj-lt"/>
            </a:endParaRPr>
          </a:p>
          <a:p>
            <a:endParaRPr lang="en-US" sz="2800" i="1" dirty="0">
              <a:latin typeface="+mj-lt"/>
            </a:endParaRPr>
          </a:p>
          <a:p>
            <a:endParaRPr lang="en-IN" sz="2800" i="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NLP (Natural Language Processing)</a:t>
            </a:r>
            <a:endParaRPr lang="en-IN" dirty="0"/>
          </a:p>
        </p:txBody>
      </p:sp>
      <p:sp>
        <p:nvSpPr>
          <p:cNvPr id="3" name="Content Placeholder 2"/>
          <p:cNvSpPr>
            <a:spLocks noGrp="1"/>
          </p:cNvSpPr>
          <p:nvPr>
            <p:ph idx="1"/>
          </p:nvPr>
        </p:nvSpPr>
        <p:spPr>
          <a:xfrm>
            <a:off x="428528" y="2098332"/>
            <a:ext cx="10398497" cy="4620520"/>
          </a:xfrm>
        </p:spPr>
        <p:txBody>
          <a:bodyPr>
            <a:normAutofit fontScale="92500" lnSpcReduction="10000"/>
          </a:bodyPr>
          <a:lstStyle/>
          <a:p>
            <a:r>
              <a:rPr lang="en-US" b="0" i="0" strike="noStrike" dirty="0">
                <a:effectLst/>
                <a:latin typeface="+mj-lt"/>
                <a:hlinkClick r:id="rId1"/>
              </a:rPr>
              <a:t>Natural Language Processing (NLP)</a:t>
            </a:r>
            <a:r>
              <a:rPr lang="en-US" b="0" i="0" dirty="0">
                <a:effectLst/>
                <a:latin typeface="+mj-lt"/>
              </a:rPr>
              <a:t> allows machines to break down and interpret human language. </a:t>
            </a:r>
            <a:endParaRPr lang="en-US" b="0" i="0" dirty="0">
              <a:effectLst/>
              <a:latin typeface="+mj-lt"/>
            </a:endParaRPr>
          </a:p>
          <a:p>
            <a:r>
              <a:rPr lang="en-US" b="0" i="0" dirty="0">
                <a:effectLst/>
                <a:latin typeface="+mj-lt"/>
              </a:rPr>
              <a:t>It’s at the core of tools we use every day – from translation software, chatbots, spam filters, and search engines, to grammar correction software, voice assistants, and </a:t>
            </a:r>
            <a:r>
              <a:rPr lang="en-US" b="0" i="0" strike="noStrike" dirty="0">
                <a:effectLst/>
                <a:latin typeface="+mj-lt"/>
                <a:hlinkClick r:id="rId2"/>
              </a:rPr>
              <a:t>social media monitoring tools</a:t>
            </a:r>
            <a:r>
              <a:rPr lang="en-US" b="0" i="0" dirty="0">
                <a:effectLst/>
                <a:latin typeface="+mj-lt"/>
              </a:rPr>
              <a:t>.</a:t>
            </a:r>
            <a:endParaRPr lang="en-US" dirty="0">
              <a:latin typeface="+mj-lt"/>
            </a:endParaRPr>
          </a:p>
          <a:p>
            <a:r>
              <a:rPr lang="en-US" b="0" i="0" dirty="0">
                <a:effectLst/>
                <a:latin typeface="+mj-lt"/>
              </a:rPr>
              <a:t>Natural Language Processing (NLP) is a field of </a:t>
            </a:r>
            <a:r>
              <a:rPr lang="en-US" b="0" i="0" strike="noStrike" dirty="0">
                <a:effectLst/>
                <a:latin typeface="+mj-lt"/>
                <a:hlinkClick r:id="rId3"/>
              </a:rPr>
              <a:t>Artificial Intelligence (AI)</a:t>
            </a:r>
            <a:r>
              <a:rPr lang="en-US" b="0" i="0" dirty="0">
                <a:effectLst/>
                <a:latin typeface="+mj-lt"/>
              </a:rPr>
              <a:t> that makes human language intelligible to machines.</a:t>
            </a:r>
            <a:endParaRPr lang="en-US" b="0" i="0" dirty="0">
              <a:effectLst/>
              <a:latin typeface="+mj-lt"/>
            </a:endParaRPr>
          </a:p>
          <a:p>
            <a:r>
              <a:rPr lang="en-US" b="0" i="0" dirty="0">
                <a:effectLst/>
                <a:latin typeface="+mj-lt"/>
              </a:rPr>
              <a:t>NLP combines the power of linguistics and computer science to study the rules and structure of language, and create intelligent systems (run on machine learning and NLP algorithms) capable of understanding, analyzing, and extracting meaning from text and speech</a:t>
            </a:r>
            <a:endParaRPr lang="en-US" b="0" i="0" dirty="0">
              <a:effectLst/>
              <a:latin typeface="+mj-lt"/>
            </a:endParaRPr>
          </a:p>
          <a:p>
            <a:r>
              <a:rPr lang="en-US" b="0" i="0" strike="noStrike" dirty="0">
                <a:effectLst/>
                <a:latin typeface="+mj-lt"/>
                <a:hlinkClick r:id="rId4"/>
              </a:rPr>
              <a:t>Natural language understanding (NLU)</a:t>
            </a:r>
            <a:r>
              <a:rPr lang="en-US" b="0" i="0" dirty="0">
                <a:effectLst/>
                <a:latin typeface="+mj-lt"/>
              </a:rPr>
              <a:t> is used to understand the structure and meaning of human language by analyzing different aspects like syntax, semantics, pragmatics, and morphology. </a:t>
            </a:r>
            <a:endParaRPr lang="en-IN" dirty="0">
              <a:latin typeface="+mj-lt"/>
            </a:endParaRPr>
          </a:p>
        </p:txBody>
      </p:sp>
      <p:pic>
        <p:nvPicPr>
          <p:cNvPr id="2050" name="Picture 2" descr="Natural Language Processing – Talking In A Way Machines Can Understand -  Utility Analytics Institu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8749" y="0"/>
            <a:ext cx="2677975" cy="2005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 (Part Of Speech) Tagging</a:t>
            </a:r>
            <a:endParaRPr lang="en-IN" dirty="0"/>
          </a:p>
        </p:txBody>
      </p:sp>
      <p:pic>
        <p:nvPicPr>
          <p:cNvPr id="5" name="Picture 4"/>
          <p:cNvPicPr>
            <a:picLocks noChangeAspect="1"/>
          </p:cNvPicPr>
          <p:nvPr/>
        </p:nvPicPr>
        <p:blipFill>
          <a:blip r:embed="rId1"/>
          <a:stretch>
            <a:fillRect/>
          </a:stretch>
        </p:blipFill>
        <p:spPr>
          <a:xfrm>
            <a:off x="1368653" y="2580972"/>
            <a:ext cx="8511713" cy="3523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PICKLE</a:t>
            </a:r>
            <a:endParaRPr lang="en-IN" dirty="0"/>
          </a:p>
        </p:txBody>
      </p:sp>
      <p:sp>
        <p:nvSpPr>
          <p:cNvPr id="9" name="TextBox 8"/>
          <p:cNvSpPr txBox="1"/>
          <p:nvPr/>
        </p:nvSpPr>
        <p:spPr>
          <a:xfrm>
            <a:off x="680321" y="2342322"/>
            <a:ext cx="10322593" cy="3231654"/>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rPr>
              <a:t>The </a:t>
            </a:r>
            <a:r>
              <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hlinkClick r:id="rId1" tooltip="pickle: Convert Python objects to streams of bytes and back."/>
              </a:rPr>
              <a:t>pickle</a:t>
            </a:r>
            <a:r>
              <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rPr>
              <a:t> module implements binary protocols for serializing and de-serializing a Python object structure. </a:t>
            </a:r>
            <a:endPar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US" sz="2400" b="0" i="1" dirty="0">
                <a:effectLst/>
                <a:latin typeface="Eras Demi ITC" panose="020B0805030504020804" pitchFamily="34" charset="0"/>
                <a:ea typeface="DejaVu Serif Condensed" panose="02060606050605020204" pitchFamily="18" charset="0"/>
                <a:cs typeface="DejaVu Serif Condensed" panose="02060606050605020204" pitchFamily="18" charset="0"/>
              </a:rPr>
              <a:t>Pickling”</a:t>
            </a:r>
            <a:r>
              <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is the process whereby a Python object hierarchy is converted into a byte stream, and </a:t>
            </a:r>
            <a:r>
              <a:rPr lang="en-US" sz="2400" b="0" i="1" dirty="0">
                <a:effectLst/>
                <a:latin typeface="Eras Demi ITC" panose="020B0805030504020804" pitchFamily="34" charset="0"/>
                <a:ea typeface="DejaVu Serif Condensed" panose="02060606050605020204" pitchFamily="18" charset="0"/>
                <a:cs typeface="DejaVu Serif Condensed" panose="02060606050605020204" pitchFamily="18" charset="0"/>
              </a:rPr>
              <a:t>“unpickling”</a:t>
            </a:r>
            <a:r>
              <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is the inverse operation, whereby a byte stream (from a </a:t>
            </a:r>
            <a:r>
              <a:rPr lang="en-US" sz="2400" b="0" i="0" u="none" strike="noStrike" dirty="0">
                <a:effectLst/>
                <a:latin typeface="Eras Demi ITC" panose="020B0805030504020804" pitchFamily="34" charset="0"/>
                <a:ea typeface="DejaVu Serif Condensed" panose="02060606050605020204" pitchFamily="18" charset="0"/>
                <a:cs typeface="DejaVu Serif Condensed" panose="02060606050605020204" pitchFamily="18" charset="0"/>
                <a:hlinkClick r:id="rId2"/>
              </a:rPr>
              <a:t>binary file</a:t>
            </a:r>
            <a:r>
              <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or </a:t>
            </a:r>
            <a:r>
              <a:rPr lang="en-US" sz="2400" b="0" i="0" u="none" strike="noStrike" dirty="0">
                <a:effectLst/>
                <a:latin typeface="Eras Demi ITC" panose="020B0805030504020804" pitchFamily="34" charset="0"/>
                <a:ea typeface="DejaVu Serif Condensed" panose="02060606050605020204" pitchFamily="18" charset="0"/>
                <a:cs typeface="DejaVu Serif Condensed" panose="02060606050605020204" pitchFamily="18" charset="0"/>
                <a:hlinkClick r:id="rId3"/>
              </a:rPr>
              <a:t>bytes-like object</a:t>
            </a:r>
            <a:r>
              <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is converted back into an object hierarchy.</a:t>
            </a:r>
            <a:endPar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u="none" strike="noStrike" cap="none" normalizeH="0" baseline="0" dirty="0">
              <a:ln>
                <a:noFill/>
              </a:ln>
              <a:latin typeface="DejaVu Serif Condensed" panose="02060606050605020204" pitchFamily="18"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b="0" i="0" u="none" strike="noStrike" cap="none" normalizeH="0" baseline="0" dirty="0">
              <a:ln>
                <a:noFill/>
              </a:ln>
              <a:effectLst/>
              <a:latin typeface="DejaVu Serif Condensed" panose="02060606050605020204" pitchFamily="18" charset="0"/>
              <a:ea typeface="DejaVu Serif Condensed" panose="02060606050605020204" pitchFamily="18" charset="0"/>
              <a:cs typeface="DejaVu Serif Condensed" panose="02060606050605020204" pitchFamily="18" charset="0"/>
            </a:endParaRPr>
          </a:p>
        </p:txBody>
      </p:sp>
      <p:sp>
        <p:nvSpPr>
          <p:cNvPr id="10" name="TextBox 9"/>
          <p:cNvSpPr txBox="1"/>
          <p:nvPr/>
        </p:nvSpPr>
        <p:spPr>
          <a:xfrm>
            <a:off x="463825" y="4982707"/>
            <a:ext cx="11516140" cy="169277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400" i="0" u="none" strike="noStrike" cap="none" normalizeH="0" baseline="0" dirty="0">
                <a:ln>
                  <a:noFill/>
                </a:ln>
                <a:solidFill>
                  <a:srgbClr val="FF0000"/>
                </a:solidFill>
                <a:effectLst/>
                <a:latin typeface="Bahnschrift" panose="020B0502040204020203" pitchFamily="34" charset="0"/>
              </a:rPr>
              <a:t>Warning</a:t>
            </a:r>
            <a:endParaRPr kumimoji="0" lang="en-US" altLang="en-US" sz="2400" i="0" u="none" strike="noStrike" cap="none" normalizeH="0" baseline="0" dirty="0">
              <a:ln>
                <a:noFill/>
              </a:ln>
              <a:solidFill>
                <a:srgbClr val="FF0000"/>
              </a:solidFill>
              <a:effectLst/>
              <a:latin typeface="Bahnschrift"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Bahnschrift" panose="020B0502040204020203" pitchFamily="34" charset="0"/>
              </a:rPr>
              <a:t> The </a:t>
            </a:r>
            <a:r>
              <a:rPr kumimoji="0" lang="en-US" altLang="en-US" sz="2000" b="0" i="0" u="none" strike="noStrike" cap="none" normalizeH="0" baseline="0" dirty="0">
                <a:ln>
                  <a:noFill/>
                </a:ln>
                <a:effectLst/>
                <a:latin typeface="Bahnschrift" panose="020B0502040204020203" pitchFamily="34" charset="0"/>
                <a:cs typeface="Courier New" panose="02070309020205020404" pitchFamily="49" charset="0"/>
              </a:rPr>
              <a:t>pickle</a:t>
            </a:r>
            <a:r>
              <a:rPr kumimoji="0" lang="en-US" altLang="en-US" sz="2000" b="0" i="0" u="none" strike="noStrike" cap="none" normalizeH="0" baseline="0" dirty="0">
                <a:ln>
                  <a:noFill/>
                </a:ln>
                <a:effectLst/>
                <a:latin typeface="Bahnschrift" panose="020B0502040204020203" pitchFamily="34" charset="0"/>
              </a:rPr>
              <a:t> module </a:t>
            </a:r>
            <a:r>
              <a:rPr kumimoji="0" lang="en-US" altLang="en-US" sz="2000" b="1" i="0" u="none" strike="noStrike" cap="none" normalizeH="0" baseline="0" dirty="0">
                <a:ln>
                  <a:noFill/>
                </a:ln>
                <a:effectLst/>
                <a:latin typeface="Bahnschrift" panose="020B0502040204020203" pitchFamily="34" charset="0"/>
              </a:rPr>
              <a:t>is not secure</a:t>
            </a:r>
            <a:r>
              <a:rPr kumimoji="0" lang="en-US" altLang="en-US" sz="2000" b="0" i="0" u="none" strike="noStrike" cap="none" normalizeH="0" baseline="0" dirty="0">
                <a:ln>
                  <a:noFill/>
                </a:ln>
                <a:effectLst/>
                <a:latin typeface="Bahnschrift" panose="020B0502040204020203" pitchFamily="34" charset="0"/>
              </a:rPr>
              <a:t>. Only unpickle data you trust.</a:t>
            </a:r>
            <a:endParaRPr kumimoji="0" lang="en-US" altLang="en-US" sz="2000" b="0" i="0" u="none" strike="noStrike" cap="none" normalizeH="0" baseline="0" dirty="0">
              <a:ln>
                <a:noFill/>
              </a:ln>
              <a:effectLst/>
              <a:latin typeface="Bahnschrift"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Bahnschrift" panose="020B0502040204020203" pitchFamily="34" charset="0"/>
              </a:rPr>
              <a:t>It is possible to construct malicious pickle data which will </a:t>
            </a:r>
            <a:r>
              <a:rPr kumimoji="0" lang="en-US" altLang="en-US" sz="2000" b="1" i="0" u="none" strike="noStrike" cap="none" normalizeH="0" baseline="0" dirty="0">
                <a:ln>
                  <a:noFill/>
                </a:ln>
                <a:effectLst/>
                <a:latin typeface="Bahnschrift" panose="020B0502040204020203" pitchFamily="34" charset="0"/>
              </a:rPr>
              <a:t>execute arbitrary code during unpickling</a:t>
            </a:r>
            <a:r>
              <a:rPr kumimoji="0" lang="en-US" altLang="en-US" sz="2000" b="0" i="0" u="none" strike="noStrike" cap="none" normalizeH="0" baseline="0" dirty="0">
                <a:ln>
                  <a:noFill/>
                </a:ln>
                <a:effectLst/>
                <a:latin typeface="Bahnschrift" panose="020B0502040204020203" pitchFamily="34" charset="0"/>
              </a:rPr>
              <a:t>. Never unpickle data that could have come from an untrusted source, or that could have been tampered with.</a:t>
            </a:r>
            <a:endParaRPr kumimoji="0" lang="en-US" altLang="en-US" sz="2000" b="0" i="0" u="none" strike="noStrike" cap="none" normalizeH="0" baseline="0" dirty="0">
              <a:ln>
                <a:noFill/>
              </a:ln>
              <a:effectLst/>
              <a:latin typeface="Bahnschrift" panose="020B0502040204020203" pitchFamily="34" charset="0"/>
            </a:endParaRPr>
          </a:p>
        </p:txBody>
      </p:sp>
      <p:pic>
        <p:nvPicPr>
          <p:cNvPr id="4" name="Picture 3"/>
          <p:cNvPicPr>
            <a:picLocks noChangeAspect="1"/>
          </p:cNvPicPr>
          <p:nvPr/>
        </p:nvPicPr>
        <p:blipFill>
          <a:blip r:embed="rId4"/>
          <a:stretch>
            <a:fillRect/>
          </a:stretch>
        </p:blipFill>
        <p:spPr>
          <a:xfrm>
            <a:off x="7544213" y="784717"/>
            <a:ext cx="4286250" cy="106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heckerboard(across)">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p:bldP spid="9" grpId="1"/>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9113" y="410817"/>
            <a:ext cx="9846365" cy="67403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1" i="0" u="sng" strike="noStrike" cap="none" normalizeH="0" baseline="0" dirty="0">
                <a:ln>
                  <a:noFill/>
                </a:ln>
                <a:solidFill>
                  <a:srgbClr val="1A1A1A"/>
                </a:solidFill>
                <a:effectLst/>
                <a:latin typeface="Elephant" panose="02020904090505020303" pitchFamily="18" charset="0"/>
              </a:rPr>
              <a:t>What can be pickled and unpickled?</a:t>
            </a:r>
            <a:endParaRPr kumimoji="0" lang="en-US" altLang="en-US" sz="3200" b="1" i="0" u="sng" strike="noStrike" cap="none" normalizeH="0" baseline="0" dirty="0">
              <a:ln>
                <a:noFill/>
              </a:ln>
              <a:solidFill>
                <a:srgbClr val="1A1A1A"/>
              </a:solidFill>
              <a:effectLst/>
              <a:latin typeface="Elephant" panose="0202090409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rgbClr val="222222"/>
              </a:solidFill>
              <a:effectLst/>
              <a:latin typeface="Lucida Grande"/>
            </a:endParaRPr>
          </a:p>
          <a:p>
            <a:pPr marR="0" lvl="0" algn="l"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effectLst/>
              <a:latin typeface="Sitka Text" panose="02000505000000020004" pitchFamily="2" charset="0"/>
            </a:endParaRPr>
          </a:p>
          <a:p>
            <a:pPr marR="0" lvl="0" algn="l"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effectLst/>
                <a:latin typeface="Sitka Text" panose="02000505000000020004" pitchFamily="2" charset="0"/>
              </a:rPr>
              <a:t>The following types can be pickled:</a:t>
            </a:r>
            <a:endParaRPr kumimoji="0" lang="en-US" altLang="en-US" sz="2200" b="1" i="0" u="none" strike="noStrike" cap="none" normalizeH="0" baseline="0" dirty="0">
              <a:ln>
                <a:noFill/>
              </a:ln>
              <a:effectLst/>
              <a:latin typeface="Sitka Text" panose="02000505000000020004" pitchFamily="2" charset="0"/>
            </a:endParaRPr>
          </a:p>
          <a:p>
            <a:pPr marR="0" lvl="0" algn="l" defTabSz="914400" rtl="0" eaLnBrk="0" fontAlgn="base" latinLnBrk="0" hangingPunct="0">
              <a:lnSpc>
                <a:spcPct val="100000"/>
              </a:lnSpc>
              <a:spcBef>
                <a:spcPct val="0"/>
              </a:spcBef>
              <a:spcAft>
                <a:spcPct val="0"/>
              </a:spcAft>
              <a:buClrTx/>
              <a:buSzTx/>
            </a:pP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rPr>
              <a:t>None</a:t>
            </a:r>
            <a:r>
              <a:rPr kumimoji="0" lang="en-US" altLang="en-US" sz="2200" b="1" i="0" u="none" strike="noStrike" cap="none" normalizeH="0" baseline="0" dirty="0">
                <a:ln>
                  <a:noFill/>
                </a:ln>
                <a:effectLst/>
                <a:latin typeface="Sitka Text" panose="02000505000000020004" pitchFamily="2" charset="0"/>
              </a:rPr>
              <a:t>,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rPr>
              <a:t>True</a:t>
            </a:r>
            <a:r>
              <a:rPr kumimoji="0" lang="en-US" altLang="en-US" sz="2200" b="1" i="0" u="none" strike="noStrike" cap="none" normalizeH="0" baseline="0" dirty="0">
                <a:ln>
                  <a:noFill/>
                </a:ln>
                <a:effectLst/>
                <a:latin typeface="Sitka Text" panose="02000505000000020004" pitchFamily="2" charset="0"/>
              </a:rPr>
              <a:t>, and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rPr>
              <a:t>False</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integers, floating point numbers, complex numbers</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strings, bytes, </a:t>
            </a:r>
            <a:r>
              <a:rPr kumimoji="0" lang="en-US" altLang="en-US" sz="2200" b="1" i="0" u="none" strike="noStrike" cap="none" normalizeH="0" baseline="0" dirty="0" err="1">
                <a:ln>
                  <a:noFill/>
                </a:ln>
                <a:effectLst/>
                <a:latin typeface="Sitka Text" panose="02000505000000020004" pitchFamily="2" charset="0"/>
              </a:rPr>
              <a:t>bytearrays</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tuples, lists, sets, and dictionaries containing only </a:t>
            </a:r>
            <a:r>
              <a:rPr kumimoji="0" lang="en-US" altLang="en-US" sz="2200" b="1" i="0" u="none" strike="noStrike" cap="none" normalizeH="0" baseline="0" dirty="0" err="1">
                <a:ln>
                  <a:noFill/>
                </a:ln>
                <a:effectLst/>
                <a:latin typeface="Sitka Text" panose="02000505000000020004" pitchFamily="2" charset="0"/>
              </a:rPr>
              <a:t>picklable</a:t>
            </a:r>
            <a:r>
              <a:rPr kumimoji="0" lang="en-US" altLang="en-US" sz="2200" b="1" i="0" u="none" strike="noStrike" cap="none" normalizeH="0" baseline="0" dirty="0">
                <a:ln>
                  <a:noFill/>
                </a:ln>
                <a:effectLst/>
                <a:latin typeface="Sitka Text" panose="02000505000000020004" pitchFamily="2" charset="0"/>
              </a:rPr>
              <a:t> objects</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functions defined at the top level of a module (using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1"/>
              </a:rPr>
              <a:t>def</a:t>
            </a:r>
            <a:r>
              <a:rPr kumimoji="0" lang="en-US" altLang="en-US" sz="2200" b="1" i="0" u="none" strike="noStrike" cap="none" normalizeH="0" baseline="0" dirty="0">
                <a:ln>
                  <a:noFill/>
                </a:ln>
                <a:effectLst/>
                <a:latin typeface="Sitka Text" panose="02000505000000020004" pitchFamily="2" charset="0"/>
              </a:rPr>
              <a:t>, not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2"/>
              </a:rPr>
              <a:t>lambda</a:t>
            </a:r>
            <a:r>
              <a:rPr kumimoji="0" lang="en-US" altLang="en-US" sz="2200" b="1" i="0" u="none" strike="noStrike" cap="none" normalizeH="0" baseline="0" dirty="0">
                <a:ln>
                  <a:noFill/>
                </a:ln>
                <a:effectLst/>
                <a:latin typeface="Sitka Text" panose="02000505000000020004" pitchFamily="2" charset="0"/>
              </a:rPr>
              <a:t>)</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built-in functions defined at the top level of a module</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classes that are defined at the top level of a module</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instances of such classes whose </a:t>
            </a:r>
            <a:r>
              <a:rPr kumimoji="0" lang="en-US" altLang="en-US" sz="2200" b="1" i="0" u="none" strike="noStrike" cap="none" normalizeH="0" baseline="0" dirty="0">
                <a:ln>
                  <a:noFill/>
                </a:ln>
                <a:solidFill>
                  <a:srgbClr val="FFAE3E"/>
                </a:solidFill>
                <a:effectLst/>
                <a:latin typeface="Sitka Text" panose="02000505000000020004" pitchFamily="2" charset="0"/>
                <a:cs typeface="Courier New" panose="02070309020205020404" pitchFamily="49" charset="0"/>
                <a:hlinkClick r:id="rId3" tooltip="object.__dict__"/>
              </a:rPr>
              <a:t>__</a:t>
            </a:r>
            <a:r>
              <a:rPr kumimoji="0" lang="en-US" altLang="en-US" sz="2200" b="1" i="0" u="none" strike="noStrike" cap="none" normalizeH="0" baseline="0" dirty="0" err="1">
                <a:ln>
                  <a:noFill/>
                </a:ln>
                <a:solidFill>
                  <a:srgbClr val="FFAE3E"/>
                </a:solidFill>
                <a:effectLst/>
                <a:latin typeface="Sitka Text" panose="02000505000000020004" pitchFamily="2" charset="0"/>
                <a:cs typeface="Courier New" panose="02070309020205020404" pitchFamily="49" charset="0"/>
                <a:hlinkClick r:id="rId3" tooltip="object.__dict__"/>
              </a:rPr>
              <a:t>dict</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3" tooltip="object.__dict__"/>
              </a:rPr>
              <a:t>__</a:t>
            </a:r>
            <a:r>
              <a:rPr kumimoji="0" lang="en-US" altLang="en-US" sz="2200" b="1" i="0" u="none" strike="noStrike" cap="none" normalizeH="0" baseline="0" dirty="0">
                <a:ln>
                  <a:noFill/>
                </a:ln>
                <a:effectLst/>
                <a:latin typeface="Sitka Text" panose="02000505000000020004" pitchFamily="2" charset="0"/>
              </a:rPr>
              <a:t> or the result of calling </a:t>
            </a:r>
            <a:r>
              <a:rPr kumimoji="0" lang="en-US" altLang="en-US" sz="2200" b="1" i="0" u="none" strike="noStrike" cap="none" normalizeH="0" baseline="0" dirty="0">
                <a:ln>
                  <a:noFill/>
                </a:ln>
                <a:solidFill>
                  <a:srgbClr val="FFAE3E"/>
                </a:solidFill>
                <a:effectLst/>
                <a:latin typeface="Sitka Text" panose="02000505000000020004" pitchFamily="2" charset="0"/>
                <a:cs typeface="Courier New" panose="02070309020205020404" pitchFamily="49" charset="0"/>
                <a:hlinkClick r:id="rId4" tooltip="object.__getstate__"/>
              </a:rPr>
              <a:t>__</a:t>
            </a:r>
            <a:r>
              <a:rPr kumimoji="0" lang="en-US" altLang="en-US" sz="2200" b="1" i="0" u="none" strike="noStrike" cap="none" normalizeH="0" baseline="0" dirty="0" err="1">
                <a:ln>
                  <a:noFill/>
                </a:ln>
                <a:solidFill>
                  <a:srgbClr val="FFAE3E"/>
                </a:solidFill>
                <a:effectLst/>
                <a:latin typeface="Sitka Text" panose="02000505000000020004" pitchFamily="2" charset="0"/>
                <a:cs typeface="Courier New" panose="02070309020205020404" pitchFamily="49" charset="0"/>
                <a:hlinkClick r:id="rId4" tooltip="object.__getstate__"/>
              </a:rPr>
              <a:t>getstate</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4" tooltip="object.__getstate__"/>
              </a:rPr>
              <a:t>__()</a:t>
            </a:r>
            <a:r>
              <a:rPr kumimoji="0" lang="en-US" altLang="en-US" sz="2200" b="1" i="0" u="none" strike="noStrike" cap="none" normalizeH="0" baseline="0" dirty="0">
                <a:ln>
                  <a:noFill/>
                </a:ln>
                <a:effectLst/>
                <a:latin typeface="Sitka Text" panose="02000505000000020004" pitchFamily="2" charset="0"/>
              </a:rPr>
              <a:t> is </a:t>
            </a:r>
            <a:r>
              <a:rPr kumimoji="0" lang="en-US" altLang="en-US" sz="2200" b="1" i="0" u="none" strike="noStrike" cap="none" normalizeH="0" baseline="0" dirty="0" err="1">
                <a:ln>
                  <a:noFill/>
                </a:ln>
                <a:effectLst/>
                <a:latin typeface="Sitka Text" panose="02000505000000020004" pitchFamily="2" charset="0"/>
              </a:rPr>
              <a:t>picklable</a:t>
            </a:r>
            <a:r>
              <a:rPr kumimoji="0" lang="en-US" altLang="en-US" sz="2200" b="1" i="0" u="none" strike="noStrike" cap="none" normalizeH="0" baseline="0" dirty="0">
                <a:ln>
                  <a:noFill/>
                </a:ln>
                <a:effectLst/>
                <a:latin typeface="Sitka Text" panose="02000505000000020004" pitchFamily="2" charset="0"/>
              </a:rPr>
              <a:t> (see section </a:t>
            </a:r>
            <a:r>
              <a:rPr kumimoji="0" lang="en-US" altLang="en-US" sz="2200" b="1" i="0" u="none" strike="noStrike" cap="none" normalizeH="0" baseline="0" dirty="0">
                <a:ln>
                  <a:noFill/>
                </a:ln>
                <a:effectLst/>
                <a:latin typeface="Sitka Text" panose="02000505000000020004" pitchFamily="2" charset="0"/>
                <a:hlinkClick r:id="rId5"/>
              </a:rPr>
              <a:t>Pickling Class Instances</a:t>
            </a:r>
            <a:r>
              <a:rPr kumimoji="0" lang="en-US" altLang="en-US" sz="2200" b="1" i="0" u="none" strike="noStrike" cap="none" normalizeH="0" baseline="0" dirty="0">
                <a:ln>
                  <a:noFill/>
                </a:ln>
                <a:effectLst/>
                <a:latin typeface="Sitka Text" panose="02000505000000020004" pitchFamily="2" charset="0"/>
              </a:rPr>
              <a:t> for details).</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endParaRPr kumimoji="0" lang="en-US" altLang="en-US" sz="2000" b="0" i="0" u="none" strike="noStrike" cap="none" normalizeH="0" baseline="0" dirty="0">
              <a:ln>
                <a:noFill/>
              </a:ln>
              <a:solidFill>
                <a:schemeClr val="tx1"/>
              </a:solidFill>
              <a:effectLst/>
              <a:latin typeface="Sitka Text" panose="02000505000000020004" pitchFamily="2"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grpId="0" nodeType="clickEffect">
                                  <p:stCondLst>
                                    <p:cond delay="0"/>
                                  </p:stCondLst>
                                  <p:childTnLst>
                                    <p:animEffect transition="out" filter="diamond(out)">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55" y="666115"/>
            <a:ext cx="2928620" cy="1080770"/>
          </a:xfrm>
        </p:spPr>
        <p:txBody>
          <a:bodyPr/>
          <a:lstStyle/>
          <a:p>
            <a:r>
              <a:rPr lang="en-US" dirty="0"/>
              <a:t>Introduction:</a:t>
            </a:r>
            <a:endParaRPr lang="en-US" dirty="0"/>
          </a:p>
        </p:txBody>
      </p:sp>
      <p:sp>
        <p:nvSpPr>
          <p:cNvPr id="4" name="Text Box 3"/>
          <p:cNvSpPr txBox="1"/>
          <p:nvPr/>
        </p:nvSpPr>
        <p:spPr>
          <a:xfrm>
            <a:off x="0" y="1567733"/>
            <a:ext cx="11741785"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sym typeface="+mn-ea"/>
              </a:rPr>
              <a:t>Fake news is where individuals or </a:t>
            </a:r>
            <a:r>
              <a:rPr lang="en-US" sz="2800" dirty="0" err="1">
                <a:sym typeface="+mn-ea"/>
              </a:rPr>
              <a:t>organisations</a:t>
            </a:r>
            <a:r>
              <a:rPr lang="en-US" sz="2800" dirty="0">
                <a:sym typeface="+mn-ea"/>
              </a:rPr>
              <a:t> intentionally publish hoaxes, propaganda and other misinformation and present it as factual.</a:t>
            </a:r>
            <a:endParaRPr lang="en-US" sz="2800" dirty="0"/>
          </a:p>
          <a:p>
            <a:pPr marL="457200" indent="-457200">
              <a:buFont typeface="Arial" panose="020B0604020202020204" pitchFamily="34" charset="0"/>
              <a:buChar char="•"/>
            </a:pPr>
            <a:r>
              <a:rPr lang="en-US" sz="2800" dirty="0">
                <a:sym typeface="+mn-ea"/>
              </a:rPr>
              <a:t>This can include blog and social media posts and fake online media releases.</a:t>
            </a:r>
            <a:endParaRPr lang="en-US" sz="2800" dirty="0"/>
          </a:p>
          <a:p>
            <a:pPr marL="457200" indent="-457200">
              <a:buFont typeface="Arial" panose="020B0604020202020204" pitchFamily="34" charset="0"/>
              <a:buChar char="•"/>
            </a:pPr>
            <a:r>
              <a:rPr lang="en-US" sz="2800" dirty="0">
                <a:sym typeface="+mn-ea"/>
              </a:rPr>
              <a:t>It also </a:t>
            </a:r>
            <a:r>
              <a:rPr lang="en-US" sz="2800" dirty="0">
                <a:solidFill>
                  <a:schemeClr val="tx1"/>
                </a:solidFill>
                <a:sym typeface="+mn-ea"/>
              </a:rPr>
              <a:t>does not include articles that are written from the perspective of a particular opinion or editorial standpoint</a:t>
            </a:r>
            <a:r>
              <a:rPr lang="en-US" sz="2800" dirty="0">
                <a:sym typeface="+mn-ea"/>
              </a:rPr>
              <a:t>, provided the information included is factually correct.</a:t>
            </a:r>
            <a:endParaRPr lang="en-US" sz="2800" dirty="0">
              <a:sym typeface="+mn-ea"/>
            </a:endParaRPr>
          </a:p>
          <a:p>
            <a:pPr marL="457200" indent="-457200">
              <a:buFont typeface="Arial" panose="020B0604020202020204" pitchFamily="34" charset="0"/>
              <a:buChar char="•"/>
            </a:pPr>
            <a:r>
              <a:rPr lang="en-US" sz="2800" dirty="0"/>
              <a:t>Fake news and lack of trust in the media are growing problems with huge ramifications in our society.</a:t>
            </a:r>
            <a:endParaRPr lang="en-US" sz="2800" dirty="0"/>
          </a:p>
          <a:p>
            <a:pPr marL="457200" indent="-457200">
              <a:buFont typeface="Arial" panose="020B0604020202020204" pitchFamily="34" charset="0"/>
              <a:buChar char="•"/>
            </a:pPr>
            <a:r>
              <a:rPr lang="en-US" sz="2800" dirty="0"/>
              <a:t>In 2010, 0.5 Million were Mobile data users</a:t>
            </a:r>
            <a:endParaRPr lang="en-US" sz="2800" dirty="0"/>
          </a:p>
          <a:p>
            <a:pPr marL="457200" indent="-457200">
              <a:buFont typeface="Arial" panose="020B0604020202020204" pitchFamily="34" charset="0"/>
              <a:buChar char="•"/>
            </a:pPr>
            <a:endParaRPr lang="en-US" sz="2800" dirty="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FLASK APP</a:t>
            </a:r>
            <a:endParaRPr lang="en-IN" dirty="0"/>
          </a:p>
        </p:txBody>
      </p:sp>
      <p:sp>
        <p:nvSpPr>
          <p:cNvPr id="4" name="TextBox 3"/>
          <p:cNvSpPr txBox="1"/>
          <p:nvPr/>
        </p:nvSpPr>
        <p:spPr>
          <a:xfrm>
            <a:off x="384313" y="2234505"/>
            <a:ext cx="11423374" cy="4154984"/>
          </a:xfrm>
          <a:prstGeom prst="rect">
            <a:avLst/>
          </a:prstGeom>
          <a:noFill/>
        </p:spPr>
        <p:txBody>
          <a:bodyPr wrap="square">
            <a:spAutoFit/>
          </a:bodyPr>
          <a:lstStyle/>
          <a:p>
            <a:pPr marL="285750" indent="-285750">
              <a:buFont typeface="Wingdings" panose="05000000000000000000" pitchFamily="2" charset="2"/>
              <a:buChar char="Ø"/>
            </a:pPr>
            <a:r>
              <a:rPr lang="en-US" sz="2200" b="0" i="0" dirty="0">
                <a:effectLst/>
                <a:latin typeface="+mj-lt"/>
              </a:rPr>
              <a:t>It is a Web Server Gateway Interface (WSGI) web application framework designed to create web apps. </a:t>
            </a:r>
            <a:endParaRPr lang="en-US" sz="2200" b="0" i="0" dirty="0">
              <a:effectLst/>
              <a:latin typeface="+mj-lt"/>
            </a:endParaRPr>
          </a:p>
          <a:p>
            <a:pPr marL="285750" indent="-285750">
              <a:buFont typeface="Wingdings" panose="05000000000000000000" pitchFamily="2" charset="2"/>
              <a:buChar char="Ø"/>
            </a:pPr>
            <a:r>
              <a:rPr lang="en-US" sz="2200" b="0" i="0" dirty="0">
                <a:effectLst/>
                <a:latin typeface="+mj-lt"/>
              </a:rPr>
              <a:t>It is passed the name of the module or package of the application. Once it is created it will act as a central registry for the view functions, the URL rules, template configuration and much more.</a:t>
            </a:r>
            <a:endParaRPr lang="en-US" sz="2200" b="0" i="0" dirty="0">
              <a:effectLst/>
              <a:latin typeface="+mj-lt"/>
            </a:endParaRPr>
          </a:p>
          <a:p>
            <a:endParaRPr kumimoji="0" lang="en-US" altLang="en-US" sz="2200" b="0" i="0" u="none" strike="noStrike" cap="none" normalizeH="0" baseline="0" dirty="0">
              <a:ln>
                <a:noFill/>
              </a:ln>
              <a:effectLst/>
              <a:latin typeface="+mj-lt"/>
            </a:endParaRPr>
          </a:p>
          <a:p>
            <a:r>
              <a:rPr kumimoji="0" lang="en-US" altLang="en-US" sz="2200" b="0" i="0" u="none" strike="noStrike" cap="none" normalizeH="0" baseline="0" dirty="0">
                <a:ln>
                  <a:noFill/>
                </a:ln>
                <a:effectLst/>
                <a:latin typeface="+mj-lt"/>
              </a:rPr>
              <a:t>Usually you create a </a:t>
            </a:r>
            <a:r>
              <a:rPr kumimoji="0" lang="en-US" altLang="en-US" sz="2200" b="1" i="0" u="none" strike="noStrike" cap="none" normalizeH="0" baseline="0" dirty="0">
                <a:ln>
                  <a:noFill/>
                </a:ln>
                <a:effectLst/>
                <a:latin typeface="+mj-lt"/>
                <a:hlinkClick r:id="rId1" tooltip="flask.Flask"/>
              </a:rPr>
              <a:t>Flask</a:t>
            </a:r>
            <a:r>
              <a:rPr kumimoji="0" lang="en-US" altLang="en-US" sz="2200" b="0" i="0" u="none" strike="noStrike" cap="none" normalizeH="0" baseline="0" dirty="0">
                <a:ln>
                  <a:noFill/>
                </a:ln>
                <a:effectLst/>
                <a:latin typeface="+mj-lt"/>
              </a:rPr>
              <a:t> instance in your main module or in the __init__.py file of your package like this: </a:t>
            </a:r>
            <a:endParaRPr kumimoji="0" lang="en-US" altLang="en-US" sz="2200" b="0" i="0" u="none" strike="noStrike" cap="none" normalizeH="0" baseline="0" dirty="0">
              <a:ln>
                <a:noFill/>
              </a:ln>
              <a:effectLst/>
              <a:latin typeface="+mj-lt"/>
            </a:endParaRPr>
          </a:p>
          <a:p>
            <a:endParaRPr lang="en-US" sz="2200" dirty="0">
              <a:latin typeface="+mj-lt"/>
            </a:endParaRPr>
          </a:p>
          <a:p>
            <a:r>
              <a:rPr lang="en-US" sz="2200" dirty="0">
                <a:latin typeface="+mj-lt"/>
              </a:rPr>
              <a:t>from flask import Flask</a:t>
            </a:r>
            <a:endParaRPr lang="en-US" sz="2200" dirty="0">
              <a:latin typeface="+mj-lt"/>
            </a:endParaRPr>
          </a:p>
          <a:p>
            <a:r>
              <a:rPr lang="en-US" sz="2200" dirty="0">
                <a:latin typeface="+mj-lt"/>
              </a:rPr>
              <a:t>app=Flask(_name_)</a:t>
            </a:r>
            <a:endParaRPr lang="en-US" sz="2200" dirty="0">
              <a:latin typeface="+mj-lt"/>
            </a:endParaRPr>
          </a:p>
          <a:p>
            <a:endParaRPr lang="en-IN" sz="2200" dirty="0">
              <a:latin typeface="+mj-lt"/>
            </a:endParaRPr>
          </a:p>
        </p:txBody>
      </p:sp>
      <p:pic>
        <p:nvPicPr>
          <p:cNvPr id="12" name="Picture 11"/>
          <p:cNvPicPr>
            <a:picLocks noChangeAspect="1"/>
          </p:cNvPicPr>
          <p:nvPr/>
        </p:nvPicPr>
        <p:blipFill>
          <a:blip r:embed="rId2"/>
          <a:stretch>
            <a:fillRect/>
          </a:stretch>
        </p:blipFill>
        <p:spPr>
          <a:xfrm>
            <a:off x="5487251" y="4755476"/>
            <a:ext cx="3541210" cy="2034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Newspaper3k Library</a:t>
            </a:r>
            <a:endParaRPr lang="en-IN" dirty="0"/>
          </a:p>
        </p:txBody>
      </p:sp>
      <p:sp>
        <p:nvSpPr>
          <p:cNvPr id="5" name="TextBox 4"/>
          <p:cNvSpPr txBox="1"/>
          <p:nvPr/>
        </p:nvSpPr>
        <p:spPr>
          <a:xfrm>
            <a:off x="680321" y="2465938"/>
            <a:ext cx="9613860" cy="3293209"/>
          </a:xfrm>
          <a:prstGeom prst="rect">
            <a:avLst/>
          </a:prstGeom>
          <a:noFill/>
        </p:spPr>
        <p:txBody>
          <a:bodyPr wrap="square">
            <a:spAutoFit/>
          </a:bodyPr>
          <a:lstStyle/>
          <a:p>
            <a:pPr marL="342900" indent="-342900">
              <a:buFont typeface="Wingdings" panose="05000000000000000000" pitchFamily="2" charset="2"/>
              <a:buChar char="Ø"/>
            </a:pPr>
            <a:r>
              <a:rPr lang="en-US" sz="2600" b="0" i="0" dirty="0">
                <a:effectLst/>
                <a:latin typeface="urw-din"/>
              </a:rPr>
              <a:t>The </a:t>
            </a:r>
            <a:r>
              <a:rPr lang="en-US" sz="2600" b="0" i="1" dirty="0">
                <a:effectLst/>
                <a:latin typeface="urw-din"/>
              </a:rPr>
              <a:t>Newspaper3k</a:t>
            </a:r>
            <a:r>
              <a:rPr lang="en-US" sz="2600" b="0" i="0" dirty="0">
                <a:effectLst/>
                <a:latin typeface="urw-din"/>
              </a:rPr>
              <a:t> package is a Python library used for Web Scraping articles, It is built on top of requests and for parsing </a:t>
            </a:r>
            <a:r>
              <a:rPr lang="en-US" sz="2600" b="0" i="1" dirty="0" err="1">
                <a:effectLst/>
                <a:latin typeface="urw-din"/>
              </a:rPr>
              <a:t>lxml</a:t>
            </a:r>
            <a:r>
              <a:rPr lang="en-US" sz="2600" b="0" i="0" dirty="0">
                <a:effectLst/>
                <a:latin typeface="urw-din"/>
              </a:rPr>
              <a:t>.</a:t>
            </a:r>
            <a:endParaRPr lang="en-US" sz="2600" b="0" i="0" dirty="0">
              <a:effectLst/>
              <a:latin typeface="urw-din"/>
            </a:endParaRPr>
          </a:p>
          <a:p>
            <a:pPr marL="342900" indent="-342900">
              <a:buFont typeface="Wingdings" panose="05000000000000000000" pitchFamily="2" charset="2"/>
              <a:buChar char="Ø"/>
            </a:pPr>
            <a:r>
              <a:rPr lang="en-US" sz="2600" b="0" i="0" dirty="0">
                <a:effectLst/>
                <a:latin typeface="urw-din"/>
              </a:rPr>
              <a:t>This module is a modified and better version of the </a:t>
            </a:r>
            <a:r>
              <a:rPr lang="en-US" sz="2600" b="0" i="1" u="none" strike="noStrike" dirty="0">
                <a:solidFill>
                  <a:srgbClr val="EC4E20"/>
                </a:solidFill>
                <a:effectLst/>
                <a:latin typeface="urw-din"/>
                <a:hlinkClick r:id="rId1"/>
              </a:rPr>
              <a:t>Newspaper</a:t>
            </a:r>
            <a:r>
              <a:rPr lang="en-US" sz="2600" b="0" i="0" dirty="0">
                <a:effectLst/>
                <a:latin typeface="urw-din"/>
              </a:rPr>
              <a:t> module which is also used for the same purpose.</a:t>
            </a:r>
            <a:endParaRPr lang="en-US" sz="2600" dirty="0">
              <a:latin typeface="urw-din"/>
            </a:endParaRPr>
          </a:p>
          <a:p>
            <a:endParaRPr lang="en-US" sz="2600" b="0" i="0" dirty="0">
              <a:effectLst/>
              <a:latin typeface="urw-din"/>
            </a:endParaRPr>
          </a:p>
          <a:p>
            <a:r>
              <a:rPr lang="en-US" sz="2600" b="0" i="0" dirty="0">
                <a:effectLst/>
                <a:latin typeface="urw-din"/>
              </a:rPr>
              <a:t>To install this module type the below command in the terminal.</a:t>
            </a:r>
            <a:endParaRPr lang="en-US" sz="2600" b="0" i="0" dirty="0">
              <a:effectLst/>
              <a:latin typeface="urw-din"/>
            </a:endParaRPr>
          </a:p>
          <a:p>
            <a:endParaRPr lang="en-US" sz="2600" dirty="0">
              <a:latin typeface="urw-din"/>
            </a:endParaRPr>
          </a:p>
          <a:p>
            <a:pPr algn="ctr"/>
            <a:r>
              <a:rPr lang="en-US" sz="2600" dirty="0">
                <a:latin typeface="urw-din"/>
              </a:rPr>
              <a:t>pip install newspaper3k</a:t>
            </a:r>
            <a:endParaRPr lang="en-IN" sz="2600" dirty="0">
              <a:latin typeface="Eras Demi ITC" panose="020B08050305040208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4621" y="396414"/>
            <a:ext cx="371569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Features :-</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TextBox 5"/>
          <p:cNvSpPr txBox="1"/>
          <p:nvPr/>
        </p:nvSpPr>
        <p:spPr>
          <a:xfrm>
            <a:off x="222343" y="1548055"/>
            <a:ext cx="9292718" cy="4154984"/>
          </a:xfrm>
          <a:prstGeom prst="rect">
            <a:avLst/>
          </a:prstGeom>
          <a:noFill/>
        </p:spPr>
        <p:txBody>
          <a:bodyPr wrap="square">
            <a:spAutoFit/>
          </a:bodyPr>
          <a:lstStyle/>
          <a:p>
            <a:pPr algn="l">
              <a:buFont typeface="Arial" panose="020B0604020202020204" pitchFamily="34" charset="0"/>
              <a:buChar char="•"/>
            </a:pPr>
            <a:r>
              <a:rPr lang="en-IN" sz="2400" b="0" i="0" dirty="0">
                <a:effectLst/>
                <a:latin typeface="Eras Demi ITC" panose="020B0805030504020804" pitchFamily="34" charset="0"/>
              </a:rPr>
              <a:t>Multi-threaded article download framework</a:t>
            </a:r>
            <a:endParaRPr lang="en-IN"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News </a:t>
            </a:r>
            <a:r>
              <a:rPr lang="en-US" sz="2400" b="0" i="0" dirty="0" err="1">
                <a:effectLst/>
                <a:latin typeface="Eras Demi ITC" panose="020B0805030504020804" pitchFamily="34" charset="0"/>
              </a:rPr>
              <a:t>url</a:t>
            </a:r>
            <a:r>
              <a:rPr lang="en-US" sz="2400" b="0" i="0" dirty="0">
                <a:effectLst/>
                <a:latin typeface="Eras Demi ITC" panose="020B0805030504020804" pitchFamily="34" charset="0"/>
              </a:rPr>
              <a:t> identification</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Text extraction from html</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Top image extraction from html</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All image extraction from html</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Keyword extraction from text</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Summary extraction from text</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Author extraction from text</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Google trending terms extraction</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Works in 10+ languages (English, Chinese, German, Arabic, …)</a:t>
            </a:r>
            <a:endParaRPr lang="en-US" sz="2400" b="0" i="0" dirty="0">
              <a:effectLst/>
              <a:latin typeface="Eras Demi ITC" panose="020B0805030504020804" pitchFamily="34" charset="0"/>
            </a:endParaRPr>
          </a:p>
          <a:p>
            <a:pPr algn="l">
              <a:buFont typeface="Arial" panose="020B0604020202020204" pitchFamily="34" charset="0"/>
              <a:buChar char="•"/>
            </a:pPr>
            <a:endParaRPr lang="en-IN" sz="2400" b="0" i="0" dirty="0">
              <a:effectLst/>
              <a:latin typeface="Eras Demi ITC" panose="020B0805030504020804" pitchFamily="34" charset="0"/>
            </a:endParaRPr>
          </a:p>
        </p:txBody>
      </p:sp>
      <p:pic>
        <p:nvPicPr>
          <p:cNvPr id="9" name="Picture 8"/>
          <p:cNvPicPr>
            <a:picLocks noChangeAspect="1"/>
          </p:cNvPicPr>
          <p:nvPr/>
        </p:nvPicPr>
        <p:blipFill>
          <a:blip r:embed="rId1"/>
          <a:stretch>
            <a:fillRect/>
          </a:stretch>
        </p:blipFill>
        <p:spPr>
          <a:xfrm>
            <a:off x="7167952" y="1679713"/>
            <a:ext cx="5024048" cy="2826027"/>
          </a:xfrm>
          <a:prstGeom prst="rect">
            <a:avLst/>
          </a:prstGeom>
        </p:spPr>
      </p:pic>
    </p:spTree>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TF-IDF</a:t>
            </a:r>
            <a:endParaRPr lang="en-IN" dirty="0"/>
          </a:p>
        </p:txBody>
      </p:sp>
      <p:sp>
        <p:nvSpPr>
          <p:cNvPr id="4" name="TextBox 3"/>
          <p:cNvSpPr txBox="1"/>
          <p:nvPr/>
        </p:nvSpPr>
        <p:spPr>
          <a:xfrm>
            <a:off x="225286" y="2284200"/>
            <a:ext cx="11476383" cy="3631763"/>
          </a:xfrm>
          <a:prstGeom prst="rect">
            <a:avLst/>
          </a:prstGeom>
          <a:noFill/>
        </p:spPr>
        <p:txBody>
          <a:bodyPr wrap="square">
            <a:spAutoFit/>
          </a:bodyPr>
          <a:lstStyle/>
          <a:p>
            <a:pPr marL="285750" indent="-285750">
              <a:buFont typeface="Wingdings" panose="05000000000000000000" pitchFamily="2" charset="2"/>
              <a:buChar char="Ø"/>
            </a:pPr>
            <a:r>
              <a:rPr lang="en-US" sz="2300" b="0" i="0" dirty="0">
                <a:effectLst/>
                <a:latin typeface="+mj-lt"/>
                <a:ea typeface="Ebrima" panose="02000000000000000000" pitchFamily="2" charset="0"/>
                <a:cs typeface="Ebrima" panose="02000000000000000000" pitchFamily="2" charset="0"/>
              </a:rPr>
              <a:t>Term Frequency-Inverse Document Frequency is a numerical statistic that is intended to reflect how important a word is to a document in a collection or corpus</a:t>
            </a:r>
            <a:endParaRPr lang="en-US" sz="2300" b="0" i="0" dirty="0">
              <a:effectLst/>
              <a:latin typeface="+mj-lt"/>
              <a:ea typeface="Ebrima" panose="02000000000000000000" pitchFamily="2" charset="0"/>
              <a:cs typeface="Ebrima" panose="02000000000000000000" pitchFamily="2" charset="0"/>
            </a:endParaRPr>
          </a:p>
          <a:p>
            <a:pPr marL="285750" indent="-285750">
              <a:buFont typeface="Wingdings" panose="05000000000000000000" pitchFamily="2" charset="2"/>
              <a:buChar char="Ø"/>
            </a:pPr>
            <a:r>
              <a:rPr lang="en-US" sz="2300" b="0" i="0" dirty="0">
                <a:effectLst/>
                <a:latin typeface="+mj-lt"/>
              </a:rPr>
              <a:t>The </a:t>
            </a:r>
            <a:r>
              <a:rPr lang="en-US" sz="2300" b="0" i="0" dirty="0" err="1">
                <a:effectLst/>
                <a:latin typeface="+mj-lt"/>
              </a:rPr>
              <a:t>tf</a:t>
            </a:r>
            <a:r>
              <a:rPr lang="en-US" sz="2300" b="0" i="0" dirty="0">
                <a:effectLst/>
                <a:latin typeface="+mj-lt"/>
              </a:rPr>
              <a:t>–</a:t>
            </a:r>
            <a:r>
              <a:rPr lang="en-US" sz="2300" b="0" i="0" dirty="0" err="1">
                <a:effectLst/>
                <a:latin typeface="+mj-lt"/>
              </a:rPr>
              <a:t>idf</a:t>
            </a:r>
            <a:r>
              <a:rPr lang="en-US" sz="2300" b="0" i="0" dirty="0">
                <a:effectLst/>
                <a:latin typeface="+mj-lt"/>
              </a:rPr>
              <a:t> value increases </a:t>
            </a:r>
            <a:r>
              <a:rPr lang="en-US" sz="2300" b="0" i="0" u="none" strike="noStrike" dirty="0">
                <a:effectLst/>
                <a:latin typeface="+mj-lt"/>
                <a:hlinkClick r:id="rId1" tooltip="Proportionality (mathematics)"/>
              </a:rPr>
              <a:t>proportionally</a:t>
            </a:r>
            <a:r>
              <a:rPr lang="en-US" sz="2300" b="0" i="0" dirty="0">
                <a:effectLst/>
                <a:latin typeface="+mj-lt"/>
              </a:rPr>
              <a:t> to the number of times a word appears in the document and is offset by the number of documents in the corpus that contain the word, which helps to adjust for the fact that some words appear more frequently in general. </a:t>
            </a:r>
            <a:r>
              <a:rPr lang="en-US" sz="2300" b="0" i="0" dirty="0" err="1">
                <a:effectLst/>
                <a:latin typeface="+mj-lt"/>
              </a:rPr>
              <a:t>tf</a:t>
            </a:r>
            <a:r>
              <a:rPr lang="en-US" sz="2300" b="0" i="0" dirty="0">
                <a:effectLst/>
                <a:latin typeface="+mj-lt"/>
              </a:rPr>
              <a:t>–</a:t>
            </a:r>
            <a:r>
              <a:rPr lang="en-US" sz="2300" b="0" i="0" dirty="0" err="1">
                <a:effectLst/>
                <a:latin typeface="+mj-lt"/>
              </a:rPr>
              <a:t>idf</a:t>
            </a:r>
            <a:r>
              <a:rPr lang="en-US" sz="2300" b="0" i="0" dirty="0">
                <a:effectLst/>
                <a:latin typeface="+mj-lt"/>
              </a:rPr>
              <a:t> is one of the most popular term-weighting schemes today</a:t>
            </a:r>
            <a:endParaRPr lang="en-US" sz="2300" b="0" i="0" dirty="0">
              <a:effectLst/>
              <a:latin typeface="+mj-lt"/>
            </a:endParaRPr>
          </a:p>
          <a:p>
            <a:pPr marL="285750" indent="-285750">
              <a:buFont typeface="Wingdings" panose="05000000000000000000" pitchFamily="2" charset="2"/>
              <a:buChar char="Ø"/>
            </a:pPr>
            <a:r>
              <a:rPr lang="en-US" sz="2300" b="0" i="0" dirty="0">
                <a:effectLst/>
                <a:latin typeface="+mj-lt"/>
              </a:rPr>
              <a:t>A survey conducted in 2015 showed that 83% of text-based recommender systems in digital libraries use </a:t>
            </a:r>
            <a:r>
              <a:rPr lang="en-US" sz="2300" b="0" i="0" dirty="0" err="1">
                <a:effectLst/>
                <a:latin typeface="+mj-lt"/>
              </a:rPr>
              <a:t>tf</a:t>
            </a:r>
            <a:r>
              <a:rPr lang="en-US" sz="2300" b="0" i="0" dirty="0">
                <a:effectLst/>
                <a:latin typeface="+mj-lt"/>
              </a:rPr>
              <a:t>–</a:t>
            </a:r>
            <a:r>
              <a:rPr lang="en-US" sz="2300" b="0" i="0" dirty="0" err="1">
                <a:effectLst/>
                <a:latin typeface="+mj-lt"/>
              </a:rPr>
              <a:t>idf</a:t>
            </a:r>
            <a:endParaRPr lang="en-IN" sz="2300" dirty="0">
              <a:latin typeface="+mj-lt"/>
              <a:ea typeface="Ebrima" panose="02000000000000000000" pitchFamily="2" charset="0"/>
              <a:cs typeface="Ebrima" panose="02000000000000000000" pitchFamily="2" charset="0"/>
            </a:endParaRPr>
          </a:p>
        </p:txBody>
      </p:sp>
      <p:pic>
        <p:nvPicPr>
          <p:cNvPr id="6" name="Picture 5"/>
          <p:cNvPicPr>
            <a:picLocks noChangeAspect="1"/>
          </p:cNvPicPr>
          <p:nvPr/>
        </p:nvPicPr>
        <p:blipFill>
          <a:blip r:embed="rId2"/>
          <a:stretch>
            <a:fillRect/>
          </a:stretch>
        </p:blipFill>
        <p:spPr>
          <a:xfrm>
            <a:off x="6221806" y="434114"/>
            <a:ext cx="4287168" cy="17191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effectLst/>
              </a:rPr>
              <a:t>Multinomial Naive Bayes</a:t>
            </a:r>
            <a:endParaRPr lang="en-IN" dirty="0"/>
          </a:p>
        </p:txBody>
      </p:sp>
      <p:sp>
        <p:nvSpPr>
          <p:cNvPr id="4" name="TextBox 3"/>
          <p:cNvSpPr txBox="1"/>
          <p:nvPr/>
        </p:nvSpPr>
        <p:spPr>
          <a:xfrm>
            <a:off x="291548" y="2017361"/>
            <a:ext cx="9613860" cy="4832092"/>
          </a:xfrm>
          <a:prstGeom prst="rect">
            <a:avLst/>
          </a:prstGeom>
          <a:noFill/>
        </p:spPr>
        <p:txBody>
          <a:bodyPr wrap="square">
            <a:spAutoFit/>
          </a:bodyPr>
          <a:lstStyle/>
          <a:p>
            <a:pPr marL="342900" indent="-342900">
              <a:buFont typeface="Wingdings" panose="05000000000000000000" pitchFamily="2" charset="2"/>
              <a:buChar char="Ø"/>
            </a:pPr>
            <a:r>
              <a:rPr lang="en-US" sz="2200" b="0" i="0" dirty="0">
                <a:effectLst/>
                <a:latin typeface="+mj-lt"/>
              </a:rPr>
              <a:t>Naive Bayes is based on Bayes’ theorem, where the adjective Naïve says that features in the dataset are mutually independent</a:t>
            </a:r>
            <a:endParaRPr lang="en-US" sz="2200" dirty="0">
              <a:latin typeface="+mj-lt"/>
            </a:endParaRPr>
          </a:p>
          <a:p>
            <a:pPr marL="342900" indent="-342900">
              <a:buFont typeface="Wingdings" panose="05000000000000000000" pitchFamily="2" charset="2"/>
              <a:buChar char="Ø"/>
            </a:pPr>
            <a:r>
              <a:rPr lang="en-US" sz="2200" b="0" i="0" dirty="0">
                <a:effectLst/>
                <a:latin typeface="+mj-lt"/>
              </a:rPr>
              <a:t>Occurrence of one feature does not affect the probability of occurrence of the other feature.</a:t>
            </a:r>
            <a:endParaRPr lang="en-US" sz="2200" b="0" i="0" dirty="0">
              <a:effectLst/>
              <a:latin typeface="+mj-lt"/>
            </a:endParaRPr>
          </a:p>
          <a:p>
            <a:pPr marL="342900" indent="-342900">
              <a:buFont typeface="Wingdings" panose="05000000000000000000" pitchFamily="2" charset="2"/>
              <a:buChar char="Ø"/>
            </a:pPr>
            <a:r>
              <a:rPr lang="en-US" sz="2200" b="0" i="0" dirty="0">
                <a:effectLst/>
                <a:latin typeface="+mj-lt"/>
              </a:rPr>
              <a:t>For small sample sizes, Naïve Bayes can outperform the most powerful alternatives. </a:t>
            </a:r>
            <a:endParaRPr lang="en-US" sz="2200" dirty="0">
              <a:latin typeface="+mj-lt"/>
            </a:endParaRPr>
          </a:p>
          <a:p>
            <a:pPr marL="342900" indent="-342900">
              <a:buFont typeface="Wingdings" panose="05000000000000000000" pitchFamily="2" charset="2"/>
              <a:buChar char="Ø"/>
            </a:pPr>
            <a:r>
              <a:rPr lang="en-US" sz="2200" b="0" i="0" dirty="0">
                <a:effectLst/>
                <a:latin typeface="+mj-lt"/>
              </a:rPr>
              <a:t>Being relatively robust, easy to implement, fast, and accurate, it is used in many different fields.</a:t>
            </a:r>
            <a:endParaRPr lang="en-US" sz="2200" b="0" i="0" dirty="0">
              <a:effectLst/>
              <a:latin typeface="+mj-lt"/>
            </a:endParaRPr>
          </a:p>
          <a:p>
            <a:pPr marL="342900" indent="-342900">
              <a:buFont typeface="Wingdings" panose="05000000000000000000" pitchFamily="2" charset="2"/>
              <a:buChar char="Ø"/>
            </a:pPr>
            <a:r>
              <a:rPr lang="en-US" sz="2200" dirty="0">
                <a:latin typeface="+mj-lt"/>
              </a:rPr>
              <a:t>Multinomial Naive Bayes relies</a:t>
            </a:r>
            <a:r>
              <a:rPr lang="en-US" sz="2200" b="0" i="0" dirty="0">
                <a:effectLst/>
                <a:latin typeface="+mj-lt"/>
              </a:rPr>
              <a:t> on very simple representation of document as a ‘Bag of words’.</a:t>
            </a:r>
            <a:endParaRPr lang="en-US" sz="2200" b="0" i="0" dirty="0">
              <a:effectLst/>
              <a:latin typeface="+mj-lt"/>
            </a:endParaRPr>
          </a:p>
          <a:p>
            <a:pPr marL="342900" indent="-342900">
              <a:buFont typeface="Wingdings" panose="05000000000000000000" pitchFamily="2" charset="2"/>
              <a:buChar char="Ø"/>
            </a:pPr>
            <a:r>
              <a:rPr lang="en-US" sz="2200" b="0" i="0" dirty="0">
                <a:effectLst/>
                <a:latin typeface="+mj-lt"/>
              </a:rPr>
              <a:t>The multinomial Naive Bayes classifier is suitable for classification with discrete features (e.g., word counts for text classification).</a:t>
            </a:r>
            <a:endParaRPr lang="en-US" sz="2200" b="0" i="0" dirty="0">
              <a:effectLst/>
              <a:latin typeface="+mj-lt"/>
            </a:endParaRPr>
          </a:p>
          <a:p>
            <a:pPr marL="342900" indent="-342900">
              <a:buFont typeface="Wingdings" panose="05000000000000000000" pitchFamily="2" charset="2"/>
              <a:buChar char="Ø"/>
            </a:pPr>
            <a:r>
              <a:rPr lang="en-US" sz="2200" b="0" i="0" dirty="0">
                <a:effectLst/>
                <a:latin typeface="+mj-lt"/>
              </a:rPr>
              <a:t>The multinomial distribution normally requires integer feature counts. However, in practice, fractional counts such as </a:t>
            </a:r>
            <a:r>
              <a:rPr lang="en-US" sz="2200" b="0" i="0" dirty="0" err="1">
                <a:effectLst/>
                <a:latin typeface="+mj-lt"/>
              </a:rPr>
              <a:t>tf-idf</a:t>
            </a:r>
            <a:r>
              <a:rPr lang="en-US" sz="2200" b="0" i="0" dirty="0">
                <a:effectLst/>
                <a:latin typeface="+mj-lt"/>
              </a:rPr>
              <a:t> may also work</a:t>
            </a:r>
            <a:endParaRPr lang="en-IN" sz="2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4" grpId="1"/>
      <p:bldP spid="4"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naive bayes classifi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304" y="497577"/>
            <a:ext cx="11264348" cy="56380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808" y="194898"/>
            <a:ext cx="8631447" cy="3046988"/>
          </a:xfrm>
          <a:prstGeom prst="rect">
            <a:avLst/>
          </a:prstGeom>
          <a:noFill/>
        </p:spPr>
        <p:txBody>
          <a:bodyPr wrap="square">
            <a:spAutoFit/>
          </a:bodyPr>
          <a:lstStyle/>
          <a:p>
            <a:pPr algn="l"/>
            <a:r>
              <a:rPr lang="en-US" sz="2400" b="1" i="0" u="sng" dirty="0">
                <a:solidFill>
                  <a:schemeClr val="bg1"/>
                </a:solidFill>
                <a:effectLst/>
                <a:latin typeface="Lato"/>
              </a:rPr>
              <a:t>Advantages:</a:t>
            </a:r>
            <a:endParaRPr lang="en-US" sz="2400" b="1" i="0" u="sng" dirty="0">
              <a:solidFill>
                <a:schemeClr val="bg1"/>
              </a:solidFill>
              <a:effectLst/>
              <a:latin typeface="Lato"/>
            </a:endParaRPr>
          </a:p>
          <a:p>
            <a:pPr algn="l">
              <a:buFont typeface="+mj-lt"/>
              <a:buAutoNum type="arabicPeriod"/>
            </a:pPr>
            <a:r>
              <a:rPr lang="en-US" sz="2400" b="0" i="0" dirty="0">
                <a:effectLst/>
                <a:latin typeface="Lato"/>
              </a:rPr>
              <a:t>Low computation cost.</a:t>
            </a:r>
            <a:endParaRPr lang="en-US" sz="2400" b="0" i="0" dirty="0">
              <a:effectLst/>
              <a:latin typeface="Lato"/>
            </a:endParaRPr>
          </a:p>
          <a:p>
            <a:pPr algn="l">
              <a:buFont typeface="+mj-lt"/>
              <a:buAutoNum type="arabicPeriod"/>
            </a:pPr>
            <a:r>
              <a:rPr lang="en-US" sz="2400" b="0" i="0" dirty="0">
                <a:effectLst/>
                <a:latin typeface="Lato"/>
              </a:rPr>
              <a:t>It can effectively work with large datasets.</a:t>
            </a:r>
            <a:endParaRPr lang="en-US" sz="2400" b="0" i="0" dirty="0">
              <a:effectLst/>
              <a:latin typeface="Lato"/>
            </a:endParaRPr>
          </a:p>
          <a:p>
            <a:pPr algn="l">
              <a:buFont typeface="+mj-lt"/>
              <a:buAutoNum type="arabicPeriod"/>
            </a:pPr>
            <a:r>
              <a:rPr lang="en-US" sz="2400" b="0" i="0" dirty="0">
                <a:effectLst/>
                <a:latin typeface="Lato"/>
              </a:rPr>
              <a:t>For small sample sizes, Naive Bayes can outperform           the most powerful alternatives.</a:t>
            </a:r>
            <a:endParaRPr lang="en-US" sz="2400" b="0" i="0" dirty="0">
              <a:effectLst/>
              <a:latin typeface="Lato"/>
            </a:endParaRPr>
          </a:p>
          <a:p>
            <a:pPr algn="l">
              <a:buFont typeface="+mj-lt"/>
              <a:buAutoNum type="arabicPeriod"/>
            </a:pPr>
            <a:r>
              <a:rPr lang="en-US" sz="2400" b="0" i="0" dirty="0">
                <a:effectLst/>
                <a:latin typeface="Lato"/>
              </a:rPr>
              <a:t>Easy to implement, fast and accurate method of prediction.</a:t>
            </a:r>
            <a:endParaRPr lang="en-US" sz="2400" b="0" i="0" dirty="0">
              <a:effectLst/>
              <a:latin typeface="Lato"/>
            </a:endParaRPr>
          </a:p>
          <a:p>
            <a:pPr algn="l">
              <a:buFont typeface="+mj-lt"/>
              <a:buAutoNum type="arabicPeriod"/>
            </a:pPr>
            <a:r>
              <a:rPr lang="en-US" sz="2400" b="0" i="0" dirty="0">
                <a:effectLst/>
                <a:latin typeface="Lato"/>
              </a:rPr>
              <a:t>Can work with multiclass prediction problems.</a:t>
            </a:r>
            <a:endParaRPr lang="en-US" sz="2400" b="0" i="0" dirty="0">
              <a:effectLst/>
              <a:latin typeface="Lato"/>
            </a:endParaRPr>
          </a:p>
          <a:p>
            <a:pPr algn="l">
              <a:buFont typeface="+mj-lt"/>
              <a:buAutoNum type="arabicPeriod"/>
            </a:pPr>
            <a:r>
              <a:rPr lang="en-US" sz="2400" b="0" i="0" dirty="0">
                <a:effectLst/>
                <a:latin typeface="Lato"/>
              </a:rPr>
              <a:t>It performs well in text classification problems.</a:t>
            </a:r>
            <a:endParaRPr lang="en-US" sz="2400" b="0" i="0" dirty="0">
              <a:effectLst/>
              <a:latin typeface="Lato"/>
            </a:endParaRPr>
          </a:p>
        </p:txBody>
      </p:sp>
      <p:sp>
        <p:nvSpPr>
          <p:cNvPr id="6" name="TextBox 5"/>
          <p:cNvSpPr txBox="1"/>
          <p:nvPr/>
        </p:nvSpPr>
        <p:spPr>
          <a:xfrm>
            <a:off x="357808" y="3411863"/>
            <a:ext cx="10641498" cy="3416320"/>
          </a:xfrm>
          <a:prstGeom prst="rect">
            <a:avLst/>
          </a:prstGeom>
          <a:noFill/>
        </p:spPr>
        <p:txBody>
          <a:bodyPr wrap="square">
            <a:spAutoFit/>
          </a:bodyPr>
          <a:lstStyle/>
          <a:p>
            <a:pPr algn="l"/>
            <a:r>
              <a:rPr lang="en-US" sz="2400" b="1" i="0" u="sng" dirty="0">
                <a:solidFill>
                  <a:schemeClr val="bg1"/>
                </a:solidFill>
                <a:effectLst/>
                <a:latin typeface="Lato"/>
              </a:rPr>
              <a:t>Applications:</a:t>
            </a:r>
            <a:endParaRPr lang="en-US" sz="2400" b="1" i="0" u="sng" dirty="0">
              <a:solidFill>
                <a:schemeClr val="bg1"/>
              </a:solidFill>
              <a:effectLst/>
              <a:latin typeface="Lato"/>
            </a:endParaRPr>
          </a:p>
          <a:p>
            <a:pPr algn="l">
              <a:buFont typeface="+mj-lt"/>
              <a:buAutoNum type="arabicPeriod"/>
            </a:pPr>
            <a:r>
              <a:rPr lang="en-US" sz="2400" b="0" i="0" dirty="0">
                <a:effectLst/>
                <a:latin typeface="Lato"/>
              </a:rPr>
              <a:t>Naive Bayes classifier is used in Text Classification, Spam filtering and Sentiment Analysis. It has a higher success rate than other algorithms.</a:t>
            </a:r>
            <a:endParaRPr lang="en-US" sz="2400" b="0" i="0" dirty="0">
              <a:effectLst/>
              <a:latin typeface="Lato"/>
            </a:endParaRPr>
          </a:p>
          <a:p>
            <a:pPr algn="l">
              <a:buFont typeface="+mj-lt"/>
              <a:buAutoNum type="arabicPeriod"/>
            </a:pPr>
            <a:r>
              <a:rPr lang="en-US" sz="2400" b="0" i="0" dirty="0">
                <a:effectLst/>
                <a:latin typeface="Lato"/>
              </a:rPr>
              <a:t>Naïve Bayes along with Collaborative filtering are used in Recommended Systems.</a:t>
            </a:r>
            <a:endParaRPr lang="en-US" sz="2400" b="0" i="0" dirty="0">
              <a:effectLst/>
              <a:latin typeface="Lato"/>
            </a:endParaRPr>
          </a:p>
          <a:p>
            <a:pPr algn="l">
              <a:buFont typeface="+mj-lt"/>
              <a:buAutoNum type="arabicPeriod"/>
            </a:pPr>
            <a:r>
              <a:rPr lang="en-US" sz="2400" b="0" i="0" dirty="0">
                <a:effectLst/>
                <a:latin typeface="Lato"/>
              </a:rPr>
              <a:t>It is also used in disease prediction based on health parameters.</a:t>
            </a:r>
            <a:endParaRPr lang="en-US" sz="2400" b="0" i="0" dirty="0">
              <a:effectLst/>
              <a:latin typeface="Lato"/>
            </a:endParaRPr>
          </a:p>
          <a:p>
            <a:pPr algn="l">
              <a:buFont typeface="+mj-lt"/>
              <a:buAutoNum type="arabicPeriod"/>
            </a:pPr>
            <a:r>
              <a:rPr lang="en-US" sz="2400" b="0" i="0" dirty="0">
                <a:effectLst/>
                <a:latin typeface="Lato"/>
              </a:rPr>
              <a:t>This algorithm has also found its application in Face recognition.</a:t>
            </a:r>
            <a:endParaRPr lang="en-US" sz="2400" b="0" i="0" dirty="0">
              <a:effectLst/>
              <a:latin typeface="Lato"/>
            </a:endParaRPr>
          </a:p>
          <a:p>
            <a:pPr algn="l">
              <a:buFont typeface="+mj-lt"/>
              <a:buAutoNum type="arabicPeriod"/>
            </a:pPr>
            <a:r>
              <a:rPr lang="en-US" sz="2400" b="0" i="0" dirty="0">
                <a:effectLst/>
                <a:latin typeface="Lato"/>
              </a:rPr>
              <a:t>Naive Bayes is used in prediction of weather reports based on atmospheric conditions (temp, wind, clouds, humidity etc.)</a:t>
            </a:r>
            <a:endParaRPr lang="en-US" sz="2400" b="0" i="0" dirty="0">
              <a:effectLst/>
              <a:latin typeface="Lato"/>
            </a:endParaRPr>
          </a:p>
        </p:txBody>
      </p:sp>
      <p:pic>
        <p:nvPicPr>
          <p:cNvPr id="7" name="Picture 6"/>
          <p:cNvPicPr>
            <a:picLocks noChangeAspect="1"/>
          </p:cNvPicPr>
          <p:nvPr/>
        </p:nvPicPr>
        <p:blipFill>
          <a:blip r:embed="rId1"/>
          <a:stretch>
            <a:fillRect/>
          </a:stretch>
        </p:blipFill>
        <p:spPr>
          <a:xfrm>
            <a:off x="8328074" y="223627"/>
            <a:ext cx="3863926" cy="180590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0" fill="hold"/>
                                        <p:tgtEl>
                                          <p:spTgt spid="6"/>
                                        </p:tgtEl>
                                        <p:attrNameLst>
                                          <p:attrName>ppt_x</p:attrName>
                                        </p:attrNameLst>
                                      </p:cBhvr>
                                      <p:tavLst>
                                        <p:tav tm="0">
                                          <p:val>
                                            <p:strVal val="#ppt_x"/>
                                          </p:val>
                                        </p:tav>
                                        <p:tav tm="100000">
                                          <p:val>
                                            <p:strVal val="#ppt_x"/>
                                          </p:val>
                                        </p:tav>
                                      </p:tavLst>
                                    </p:anim>
                                    <p:anim calcmode="lin" valueType="num">
                                      <p:cBhvr additive="base">
                                        <p:cTn id="12"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400" b="1">
                <a:solidFill>
                  <a:schemeClr val="tx1"/>
                </a:solidFill>
                <a:effectLst>
                  <a:outerShdw blurRad="38100" dist="19050" dir="2700000" algn="tl" rotWithShape="0">
                    <a:schemeClr val="dk1">
                      <a:alpha val="40000"/>
                    </a:schemeClr>
                  </a:outerShdw>
                </a:effectLst>
              </a:rPr>
              <a:t>Trigram Vectorizer:</a:t>
            </a:r>
            <a:endParaRPr lang="en-US" sz="4400" b="1">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0" y="1988820"/>
            <a:ext cx="12065000" cy="4323080"/>
          </a:xfrm>
          <a:prstGeom prst="rect">
            <a:avLst/>
          </a:prstGeom>
          <a:noFill/>
        </p:spPr>
        <p:txBody>
          <a:bodyPr wrap="square" rtlCol="0">
            <a:spAutoFit/>
          </a:bodyPr>
          <a:p>
            <a:pPr marL="342900" indent="-342900">
              <a:buFont typeface="Wingdings" panose="05000000000000000000" charset="0"/>
              <a:buChar char="q"/>
            </a:pPr>
            <a:r>
              <a:rPr lang="en-US" sz="2500"/>
              <a:t>The process of converting words into numbers are called Vectorization.</a:t>
            </a:r>
            <a:endParaRPr lang="en-US" sz="2500"/>
          </a:p>
          <a:p>
            <a:pPr marL="342900" indent="-342900">
              <a:buFont typeface="Wingdings" panose="05000000000000000000" charset="0"/>
              <a:buChar char="q"/>
            </a:pPr>
            <a:r>
              <a:rPr lang="en-US" sz="2500"/>
              <a:t>We opt to use a Trigram vectorizer here, which vectorizes triplets of words rather than each word separately.</a:t>
            </a:r>
            <a:endParaRPr lang="en-US" sz="2500"/>
          </a:p>
          <a:p>
            <a:pPr marL="342900" indent="-342900">
              <a:buFont typeface="Wingdings" panose="05000000000000000000" charset="0"/>
              <a:buChar char="q"/>
            </a:pPr>
            <a:r>
              <a:rPr lang="en-US" sz="2500"/>
              <a:t> In this short example sentence, the trigrams are “In this short”, “this short example” and “short example sentence”.</a:t>
            </a:r>
            <a:endParaRPr lang="en-US" sz="2500"/>
          </a:p>
          <a:p>
            <a:pPr marL="342900" indent="-342900">
              <a:buFont typeface="Wingdings" panose="05000000000000000000" charset="0"/>
              <a:buChar char="q"/>
            </a:pPr>
            <a:r>
              <a:rPr lang="en-US" sz="2500"/>
              <a:t>Let us say from a document we want to find out the skills required to be a “Data Scientist”. Here, if we consider only unigrams, then the single word cannot convey the details properly. If we have a word like ‘Machine learning developer’, then the word extracted should be ‘Machine learning’ or ‘Machine learning developer’. The words simply ‘Machine’, ‘learning’ or ‘developer’ will not give the expected result.</a:t>
            </a:r>
            <a:endParaRPr lang="en-US" sz="25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Entropy Classifier</a:t>
            </a:r>
            <a:endParaRPr lang="en-IN" dirty="0"/>
          </a:p>
        </p:txBody>
      </p:sp>
      <p:sp>
        <p:nvSpPr>
          <p:cNvPr id="4" name="TextBox 3"/>
          <p:cNvSpPr txBox="1"/>
          <p:nvPr/>
        </p:nvSpPr>
        <p:spPr>
          <a:xfrm>
            <a:off x="472385" y="1965018"/>
            <a:ext cx="10668000" cy="4892675"/>
          </a:xfrm>
          <a:prstGeom prst="rect">
            <a:avLst/>
          </a:prstGeom>
          <a:noFill/>
        </p:spPr>
        <p:txBody>
          <a:bodyPr wrap="square">
            <a:spAutoFit/>
          </a:bodyPr>
          <a:lstStyle/>
          <a:p>
            <a:pPr marL="285750" indent="-285750">
              <a:buFont typeface="Wingdings" panose="05000000000000000000" pitchFamily="2" charset="2"/>
              <a:buChar char="q"/>
            </a:pPr>
            <a:r>
              <a:rPr lang="en-US" sz="2400" b="0" i="0" dirty="0">
                <a:effectLst/>
                <a:latin typeface="Arial" panose="020B0604020202020204" pitchFamily="34" charset="0"/>
              </a:rPr>
              <a:t>The Max Entropy classifier is a probabilistic classifier </a:t>
            </a:r>
            <a:endParaRPr lang="en-US" sz="2400" b="0" i="0" dirty="0">
              <a:effectLst/>
              <a:latin typeface="Arial" panose="020B0604020202020204" pitchFamily="34" charset="0"/>
            </a:endParaRPr>
          </a:p>
          <a:p>
            <a:pPr marL="285750" indent="-285750">
              <a:buFont typeface="Wingdings" panose="05000000000000000000" pitchFamily="2" charset="2"/>
              <a:buChar char="q"/>
            </a:pPr>
            <a:r>
              <a:rPr lang="en-US" sz="2400" dirty="0">
                <a:latin typeface="Arial" panose="020B0604020202020204" pitchFamily="34" charset="0"/>
              </a:rPr>
              <a:t>It</a:t>
            </a:r>
            <a:r>
              <a:rPr lang="en-US" sz="2400" b="0" i="0" dirty="0">
                <a:effectLst/>
                <a:latin typeface="Arial" panose="020B0604020202020204" pitchFamily="34" charset="0"/>
              </a:rPr>
              <a:t> belongs to </a:t>
            </a:r>
            <a:r>
              <a:rPr lang="en-US" sz="2400" b="1" i="0" dirty="0">
                <a:effectLst/>
                <a:latin typeface="Arial" panose="020B0604020202020204" pitchFamily="34" charset="0"/>
              </a:rPr>
              <a:t>the class</a:t>
            </a:r>
            <a:r>
              <a:rPr lang="en-US" sz="2400" b="0" i="0" dirty="0">
                <a:effectLst/>
                <a:latin typeface="Arial" panose="020B0604020202020204" pitchFamily="34" charset="0"/>
              </a:rPr>
              <a:t> of exponential models.</a:t>
            </a:r>
            <a:endParaRPr lang="en-US" sz="2400" b="0" i="0" dirty="0">
              <a:effectLst/>
              <a:latin typeface="Arial" panose="020B0604020202020204" pitchFamily="34" charset="0"/>
            </a:endParaRPr>
          </a:p>
          <a:p>
            <a:pPr marL="285750" indent="-285750">
              <a:buFont typeface="Wingdings" panose="05000000000000000000" pitchFamily="2" charset="2"/>
              <a:buChar char="q"/>
            </a:pPr>
            <a:r>
              <a:rPr lang="en-US" sz="2400" b="0" i="0" dirty="0">
                <a:effectLst/>
                <a:latin typeface="Arial" panose="020B0604020202020204" pitchFamily="34" charset="0"/>
              </a:rPr>
              <a:t>Unlike the </a:t>
            </a:r>
            <a:r>
              <a:rPr lang="en-US" sz="2400" b="1" i="0" dirty="0">
                <a:effectLst/>
                <a:latin typeface="Arial" panose="020B0604020202020204" pitchFamily="34" charset="0"/>
              </a:rPr>
              <a:t>Naive Bayes</a:t>
            </a:r>
            <a:r>
              <a:rPr lang="en-US" sz="2400" b="0" i="0" dirty="0">
                <a:effectLst/>
                <a:latin typeface="Arial" panose="020B0604020202020204" pitchFamily="34" charset="0"/>
              </a:rPr>
              <a:t> classifier that we discussed in the previous slides, the Max Entropy does not assume that the features are conditionally independent of each other</a:t>
            </a:r>
            <a:endParaRPr lang="en-US" sz="2400" b="0" i="0" dirty="0">
              <a:effectLst/>
              <a:latin typeface="Helvetica Neue"/>
            </a:endParaRPr>
          </a:p>
          <a:p>
            <a:pPr marL="285750" indent="-285750">
              <a:buFont typeface="Wingdings" panose="05000000000000000000" pitchFamily="2" charset="2"/>
              <a:buChar char="q"/>
            </a:pPr>
            <a:r>
              <a:rPr lang="en-US" sz="2400" b="0" i="0" dirty="0">
                <a:effectLst/>
                <a:latin typeface="Helvetica Neue"/>
              </a:rPr>
              <a:t>Due to the minimum assumptions that the Maximum Entropy classifier makes, we regularly use it when we don’t know anything about the prior distributions and when it is unsafe to make any such assumptions. </a:t>
            </a:r>
            <a:endParaRPr lang="en-US" sz="2400" b="0" i="0" dirty="0">
              <a:effectLst/>
              <a:latin typeface="Helvetica Neue"/>
            </a:endParaRPr>
          </a:p>
          <a:p>
            <a:pPr marL="285750" indent="-285750">
              <a:buFont typeface="Wingdings" panose="05000000000000000000" pitchFamily="2" charset="2"/>
              <a:buChar char="q"/>
            </a:pPr>
            <a:r>
              <a:rPr lang="en-US" sz="2400" b="0" i="0" dirty="0">
                <a:effectLst/>
                <a:latin typeface="Helvetica Neue"/>
              </a:rPr>
              <a:t>The Max Entropy classifier is a discriminative classifier commonly used in Natural Language Processing, Speech and Information Retrieval problems.</a:t>
            </a:r>
            <a:endParaRPr lang="en-US" sz="2400" b="0" i="0" dirty="0">
              <a:effectLst/>
              <a:latin typeface="Helvetica Neue"/>
            </a:endParaRPr>
          </a:p>
          <a:p>
            <a:pPr marL="285750" indent="-285750">
              <a:buFont typeface="Wingdings" panose="05000000000000000000" pitchFamily="2" charset="2"/>
              <a:buChar char="q"/>
            </a:pPr>
            <a:r>
              <a:rPr lang="en-US" sz="2400" dirty="0">
                <a:latin typeface="Helvetica Neue"/>
              </a:rPr>
              <a:t>It is based on the Principle of Maximum Entropy</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0170" y="146685"/>
            <a:ext cx="11739245" cy="7539355"/>
          </a:xfrm>
          <a:prstGeom prst="rect">
            <a:avLst/>
          </a:prstGeom>
          <a:noFill/>
        </p:spPr>
        <p:txBody>
          <a:bodyPr wrap="square" rtlCol="0">
            <a:spAutoFit/>
          </a:bodyPr>
          <a:p>
            <a:pPr marL="285750" indent="-285750">
              <a:buFont typeface="Wingdings" panose="05000000000000000000" charset="0"/>
              <a:buChar char="q"/>
            </a:pPr>
            <a:r>
              <a:rPr lang="en-US" sz="2800">
                <a:ln/>
                <a:solidFill>
                  <a:schemeClr val="accent4"/>
                </a:solidFill>
              </a:rPr>
              <a:t> </a:t>
            </a:r>
            <a:r>
              <a:rPr lang="en-US" sz="2800">
                <a:ln/>
                <a:solidFill>
                  <a:schemeClr val="tx1"/>
                </a:solidFill>
              </a:rPr>
              <a:t>The Max Entropy requires more time to train comparing to Naive Bayes.</a:t>
            </a:r>
            <a:endParaRPr lang="en-US" sz="2800">
              <a:ln/>
              <a:solidFill>
                <a:schemeClr val="tx1"/>
              </a:solidFill>
            </a:endParaRPr>
          </a:p>
          <a:p>
            <a:pPr marL="285750" indent="-285750">
              <a:buFont typeface="Wingdings" panose="05000000000000000000" charset="0"/>
              <a:buChar char="q"/>
            </a:pPr>
            <a:r>
              <a:rPr lang="en-US" sz="2800">
                <a:ln/>
                <a:solidFill>
                  <a:schemeClr val="tx1"/>
                </a:solidFill>
              </a:rPr>
              <a:t>This method provides robust results.</a:t>
            </a:r>
            <a:endParaRPr lang="en-US" sz="2800">
              <a:ln/>
              <a:solidFill>
                <a:schemeClr val="tx1"/>
              </a:solidFill>
            </a:endParaRPr>
          </a:p>
          <a:p>
            <a:pPr marL="285750" indent="-285750">
              <a:buFont typeface="Wingdings" panose="05000000000000000000" charset="0"/>
              <a:buChar char="q"/>
            </a:pPr>
            <a:r>
              <a:rPr lang="en-US" sz="2800">
                <a:ln/>
                <a:solidFill>
                  <a:schemeClr val="tx1"/>
                </a:solidFill>
              </a:rPr>
              <a:t>Our target is to use the contextual information of the document (trigram characteristics within the text) .</a:t>
            </a:r>
            <a:endParaRPr lang="en-US" sz="2800">
              <a:ln/>
              <a:solidFill>
                <a:schemeClr val="tx1"/>
              </a:solidFill>
            </a:endParaRPr>
          </a:p>
          <a:p>
            <a:pPr marL="285750" indent="-285750">
              <a:buFont typeface="Wingdings" panose="05000000000000000000" charset="0"/>
              <a:buChar char="q"/>
            </a:pPr>
            <a:r>
              <a:rPr lang="en-US" sz="2800">
                <a:ln/>
                <a:solidFill>
                  <a:schemeClr val="tx1"/>
                </a:solidFill>
              </a:rPr>
              <a:t>Categorizing it to a given class (positive/neutral/negative, objective/subjective etc).</a:t>
            </a:r>
            <a:endParaRPr lang="en-US" sz="2800">
              <a:ln/>
              <a:solidFill>
                <a:schemeClr val="tx1"/>
              </a:solidFill>
            </a:endParaRPr>
          </a:p>
          <a:p>
            <a:pPr indent="0">
              <a:buFont typeface="Wingdings" panose="05000000000000000000" charset="0"/>
              <a:buNone/>
            </a:pPr>
            <a:r>
              <a:rPr lang="en-US" sz="2800">
                <a:ln/>
                <a:solidFill>
                  <a:schemeClr val="tx1"/>
                </a:solidFill>
              </a:rPr>
              <a:t>                      </a:t>
            </a:r>
            <a:r>
              <a:rPr lang="en-US" sz="3200">
                <a:ln/>
                <a:solidFill>
                  <a:schemeClr val="tx1"/>
                </a:solidFill>
                <a:effectLst>
                  <a:outerShdw blurRad="38100" dist="19050" dir="2700000" algn="tl" rotWithShape="0">
                    <a:schemeClr val="dk1">
                      <a:alpha val="40000"/>
                    </a:schemeClr>
                  </a:outerShdw>
                </a:effectLst>
              </a:rPr>
              <a:t>	  </a:t>
            </a:r>
            <a:endParaRPr lang="en-US" sz="3200">
              <a:ln/>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None/>
            </a:pPr>
            <a:r>
              <a:rPr lang="en-US" sz="3200" b="1">
                <a:ln/>
                <a:solidFill>
                  <a:schemeClr val="tx1"/>
                </a:solidFill>
                <a:effectLst>
                  <a:outerShdw blurRad="38100" dist="19050" dir="2700000" algn="tl" rotWithShape="0">
                    <a:schemeClr val="dk1">
                      <a:alpha val="40000"/>
                    </a:schemeClr>
                  </a:outerShdw>
                </a:effectLst>
              </a:rPr>
              <a:t>                              Applications</a:t>
            </a:r>
            <a:endParaRPr lang="en-US" sz="3200">
              <a:ln/>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q"/>
            </a:pPr>
            <a:endParaRPr lang="en-US" sz="2800">
              <a:ln/>
              <a:solidFill>
                <a:schemeClr val="tx1"/>
              </a:solidFill>
            </a:endParaRPr>
          </a:p>
          <a:p>
            <a:pPr marL="285750" indent="-285750">
              <a:buFont typeface="Wingdings" panose="05000000000000000000" charset="0"/>
              <a:buChar char="q"/>
            </a:pPr>
            <a:r>
              <a:rPr lang="en-US" sz="2800">
                <a:ln/>
                <a:solidFill>
                  <a:schemeClr val="tx1"/>
                </a:solidFill>
              </a:rPr>
              <a:t>	Prior probabilities</a:t>
            </a:r>
            <a:endParaRPr lang="en-US" sz="2800">
              <a:ln/>
              <a:solidFill>
                <a:schemeClr val="tx1"/>
              </a:solidFill>
            </a:endParaRPr>
          </a:p>
          <a:p>
            <a:pPr marL="285750" indent="-285750">
              <a:buFont typeface="Wingdings" panose="05000000000000000000" charset="0"/>
              <a:buChar char="q"/>
            </a:pPr>
            <a:r>
              <a:rPr lang="en-US" sz="2800">
                <a:ln/>
                <a:solidFill>
                  <a:schemeClr val="tx1"/>
                </a:solidFill>
              </a:rPr>
              <a:t>	Posterior probabilities</a:t>
            </a:r>
            <a:endParaRPr lang="en-US" sz="2800">
              <a:ln/>
              <a:solidFill>
                <a:schemeClr val="tx1"/>
              </a:solidFill>
            </a:endParaRPr>
          </a:p>
          <a:p>
            <a:pPr marL="285750" indent="-285750">
              <a:buFont typeface="Wingdings" panose="05000000000000000000" charset="0"/>
              <a:buChar char="q"/>
            </a:pPr>
            <a:r>
              <a:rPr lang="en-US" sz="2800">
                <a:ln/>
                <a:solidFill>
                  <a:schemeClr val="tx1"/>
                </a:solidFill>
              </a:rPr>
              <a:t>	Maximum entropy models</a:t>
            </a:r>
            <a:endParaRPr lang="en-US" sz="2800">
              <a:ln/>
              <a:solidFill>
                <a:schemeClr val="tx1"/>
              </a:solidFill>
            </a:endParaRPr>
          </a:p>
          <a:p>
            <a:pPr marL="285750" indent="-285750">
              <a:buFont typeface="Wingdings" panose="05000000000000000000" charset="0"/>
              <a:buChar char="q"/>
            </a:pPr>
            <a:r>
              <a:rPr lang="en-US" sz="2800">
                <a:ln/>
                <a:solidFill>
                  <a:schemeClr val="tx1"/>
                </a:solidFill>
              </a:rPr>
              <a:t>	Probability density estimation</a:t>
            </a:r>
            <a:endParaRPr lang="en-US" sz="2800">
              <a:ln/>
              <a:solidFill>
                <a:schemeClr val="tx1"/>
              </a:solidFill>
            </a:endParaRPr>
          </a:p>
          <a:p>
            <a:pPr marL="285750" indent="-285750">
              <a:buFont typeface="Wingdings" panose="05000000000000000000" charset="0"/>
              <a:buChar char="q"/>
            </a:pPr>
            <a:endParaRPr lang="en-US" sz="2800">
              <a:ln/>
              <a:solidFill>
                <a:schemeClr val="tx1"/>
              </a:solidFill>
            </a:endParaRPr>
          </a:p>
          <a:p>
            <a:pPr marL="285750" indent="-285750">
              <a:buFont typeface="Wingdings" panose="05000000000000000000" charset="0"/>
              <a:buChar char="q"/>
            </a:pPr>
            <a:endParaRPr lang="en-US" sz="2800">
              <a:ln/>
              <a:solidFill>
                <a:schemeClr val="tx1"/>
              </a:solidFill>
            </a:endParaRPr>
          </a:p>
          <a:p>
            <a:pPr marL="285750" indent="-285750">
              <a:buFont typeface="Wingdings" panose="05000000000000000000" charset="0"/>
              <a:buChar char="q"/>
            </a:pPr>
            <a:endParaRPr lang="en-US" sz="2800">
              <a:ln/>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10813415" cy="7693660"/>
          </a:xfrm>
          <a:prstGeom prst="rect">
            <a:avLst/>
          </a:prstGeom>
          <a:noFill/>
        </p:spPr>
        <p:txBody>
          <a:bodyPr wrap="square" rtlCol="0">
            <a:spAutoFit/>
          </a:bodyPr>
          <a:lstStyle/>
          <a:p>
            <a:pPr marL="342900" indent="-342900">
              <a:buFont typeface="Arial" panose="020B0604020202020204" pitchFamily="34" charset="0"/>
              <a:buChar char="•"/>
            </a:pPr>
            <a:r>
              <a:rPr lang="en-US" sz="2600" dirty="0"/>
              <a:t>These days’ fake news is creating different issues from sarcastic articles to  fabricated news and plan government propaganda in some outlets.</a:t>
            </a:r>
            <a:endParaRPr lang="en-US" sz="2600" dirty="0"/>
          </a:p>
          <a:p>
            <a:pPr marL="342900" indent="-342900">
              <a:buFont typeface="Arial" panose="020B0604020202020204" pitchFamily="34" charset="0"/>
              <a:buChar char="•"/>
            </a:pPr>
            <a:r>
              <a:rPr lang="en-US" sz="2600" dirty="0"/>
              <a:t>Obviously, a purposely misleading story is “fake news “  but lately blathering social media’s discourse is changing its definition. Some of them now use the term to dismiss the facts counter to their preferred viewpoints.</a:t>
            </a:r>
            <a:endParaRPr lang="en-US" sz="2600" dirty="0"/>
          </a:p>
          <a:p>
            <a:pPr marL="342900" indent="-342900">
              <a:buFont typeface="Arial" panose="020B0604020202020204" pitchFamily="34" charset="0"/>
              <a:buChar char="•"/>
            </a:pPr>
            <a:r>
              <a:rPr lang="en-US" sz="2600" dirty="0"/>
              <a:t>The term 'fake news' became common parlance for the issue, particularly to describe factually incorrect and misleading articles published mostly for the purpose of making money through page views. In this project ,it is  </a:t>
            </a:r>
            <a:r>
              <a:rPr lang="en-US" sz="2600" dirty="0" err="1"/>
              <a:t>seeked</a:t>
            </a:r>
            <a:r>
              <a:rPr lang="en-US" sz="2600" dirty="0"/>
              <a:t> to produce a model that can accurately predict the likelihood that a given article is fake news.</a:t>
            </a:r>
            <a:endParaRPr lang="en-US" sz="2600" dirty="0"/>
          </a:p>
          <a:p>
            <a:pPr marL="342900" indent="-342900">
              <a:buFont typeface="Arial" panose="020B0604020202020204" pitchFamily="34" charset="0"/>
              <a:buChar char="•"/>
            </a:pPr>
            <a:r>
              <a:rPr lang="en-US" sz="2600" dirty="0"/>
              <a:t>However, in order to solve this problem, it is  necessary to have an understanding on what Fake News is. </a:t>
            </a:r>
            <a:endParaRPr lang="en-US" sz="2600" dirty="0"/>
          </a:p>
          <a:p>
            <a:pPr marL="342900" indent="-342900">
              <a:buFont typeface="Arial" panose="020B0604020202020204" pitchFamily="34" charset="0"/>
              <a:buChar char="•"/>
            </a:pPr>
            <a:r>
              <a:rPr lang="en-US" sz="2600" dirty="0"/>
              <a:t>Later, it is  needed to look into how the techniques in the fields of machine learning, natural language processing help us to detect fake news. </a:t>
            </a:r>
            <a:endParaRPr lang="en-US" sz="2600" dirty="0"/>
          </a:p>
          <a:p>
            <a:pPr marL="342900" indent="-342900">
              <a:buFont typeface="Arial" panose="020B0604020202020204" pitchFamily="34" charset="0"/>
              <a:buChar char="•"/>
            </a:pPr>
            <a:endParaRPr lang="en-US" sz="2600" dirty="0"/>
          </a:p>
          <a:p>
            <a:pPr marL="342900" indent="-342900">
              <a:buFont typeface="Arial" panose="020B0604020202020204" pitchFamily="34" charset="0"/>
              <a:buChar char="•"/>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Web Application Architecture:</a:t>
            </a:r>
            <a:endParaRPr lang="en-US"/>
          </a:p>
        </p:txBody>
      </p:sp>
      <p:sp>
        <p:nvSpPr>
          <p:cNvPr id="5" name="Text Box 4"/>
          <p:cNvSpPr txBox="1"/>
          <p:nvPr/>
        </p:nvSpPr>
        <p:spPr>
          <a:xfrm>
            <a:off x="255905" y="2138680"/>
            <a:ext cx="11739245" cy="4154170"/>
          </a:xfrm>
          <a:prstGeom prst="rect">
            <a:avLst/>
          </a:prstGeom>
          <a:noFill/>
        </p:spPr>
        <p:txBody>
          <a:bodyPr wrap="square" rtlCol="0">
            <a:spAutoFit/>
          </a:bodyPr>
          <a:p>
            <a:pPr marL="285750" indent="-285750">
              <a:buFont typeface="Wingdings" panose="05000000000000000000" charset="0"/>
              <a:buChar char="q"/>
            </a:pPr>
            <a:r>
              <a:rPr lang="en-US" sz="2400"/>
              <a:t>we need a web interface in which the user can enter some news text.</a:t>
            </a:r>
            <a:endParaRPr lang="en-US" sz="2400"/>
          </a:p>
          <a:p>
            <a:pPr marL="285750" indent="-285750">
              <a:buFont typeface="Wingdings" panose="05000000000000000000" charset="0"/>
              <a:buChar char="q"/>
            </a:pPr>
            <a:r>
              <a:rPr lang="en-US" sz="2400"/>
              <a:t>Click on a button for the application to preprocess the input and feed it to the trained model and show the classification back on screen.</a:t>
            </a:r>
            <a:endParaRPr lang="en-US" sz="2400"/>
          </a:p>
          <a:p>
            <a:pPr marL="285750" indent="-285750">
              <a:buFont typeface="Wingdings" panose="05000000000000000000" charset="0"/>
              <a:buChar char="q"/>
            </a:pPr>
            <a:r>
              <a:rPr lang="en-US" sz="2400"/>
              <a:t>Frontend/UI:</a:t>
            </a:r>
            <a:endParaRPr lang="en-US" sz="2400"/>
          </a:p>
          <a:p>
            <a:pPr marL="285750" indent="-285750">
              <a:buFont typeface="Wingdings" panose="05000000000000000000" charset="0"/>
              <a:buChar char="q"/>
            </a:pPr>
            <a:r>
              <a:rPr lang="en-US" sz="2400"/>
              <a:t>This is going to be a simple one page with one input and a button</a:t>
            </a:r>
            <a:endParaRPr lang="en-US" sz="2400"/>
          </a:p>
          <a:p>
            <a:pPr marL="285750" indent="-285750">
              <a:buFont typeface="Wingdings" panose="05000000000000000000" charset="0"/>
              <a:buChar char="q"/>
            </a:pPr>
            <a:r>
              <a:rPr lang="en-US" sz="2400"/>
              <a:t>Backend/Server:</a:t>
            </a:r>
            <a:endParaRPr lang="en-US" sz="2400"/>
          </a:p>
          <a:p>
            <a:pPr marL="285750" indent="-285750">
              <a:buFont typeface="Wingdings" panose="05000000000000000000" charset="0"/>
              <a:buChar char="q"/>
            </a:pPr>
            <a:endParaRPr lang="en-US" sz="2400"/>
          </a:p>
          <a:p>
            <a:pPr marL="285750" indent="-285750">
              <a:buFont typeface="Wingdings" panose="05000000000000000000" charset="0"/>
              <a:buChar char="q"/>
            </a:pPr>
            <a:r>
              <a:rPr lang="en-US" sz="2400"/>
              <a:t>Since we need to “unpickle” or pickle.load() our model (the pipeline) to use it, the best choice would be a python web server that can receive the input over HTTP and return back the prediction result. One of the easiest and most straightforward frameworks for this is Flask.</a:t>
            </a: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DATASETS</a:t>
            </a:r>
            <a:endParaRPr lang="en-IN" dirty="0"/>
          </a:p>
        </p:txBody>
      </p:sp>
      <p:sp>
        <p:nvSpPr>
          <p:cNvPr id="4" name="TextBox 3"/>
          <p:cNvSpPr txBox="1"/>
          <p:nvPr/>
        </p:nvSpPr>
        <p:spPr>
          <a:xfrm>
            <a:off x="0" y="2451652"/>
            <a:ext cx="8825948" cy="3784600"/>
          </a:xfrm>
          <a:prstGeom prst="rect">
            <a:avLst/>
          </a:prstGeom>
          <a:noFill/>
        </p:spPr>
        <p:txBody>
          <a:bodyPr wrap="square">
            <a:spAutoFit/>
          </a:bodyPr>
          <a:lstStyle/>
          <a:p>
            <a:pPr marL="285750" indent="-285750">
              <a:buFont typeface="Wingdings" panose="05000000000000000000" pitchFamily="2" charset="2"/>
              <a:buChar char="q"/>
            </a:pPr>
            <a:r>
              <a:rPr lang="en-US" sz="2400" b="0" i="0" dirty="0">
                <a:effectLst/>
                <a:latin typeface="STIXGeneral-Regular"/>
              </a:rPr>
              <a:t>The datasets we used in this study are open source and freely available online. </a:t>
            </a:r>
            <a:endParaRPr lang="en-US" sz="2400" b="0" i="0" dirty="0">
              <a:effectLst/>
              <a:latin typeface="STIXGeneral-Regular"/>
            </a:endParaRPr>
          </a:p>
          <a:p>
            <a:pPr marL="285750" indent="-285750">
              <a:buFont typeface="Wingdings" panose="05000000000000000000" pitchFamily="2" charset="2"/>
              <a:buChar char="q"/>
            </a:pPr>
            <a:r>
              <a:rPr lang="en-US" sz="2400" b="0" i="0" dirty="0">
                <a:effectLst/>
                <a:latin typeface="STIXGeneral-Regular"/>
              </a:rPr>
              <a:t>The data includes both fake and truthful news articles from multiple domains. </a:t>
            </a:r>
            <a:endParaRPr lang="en-US" sz="2400" b="0" i="0" dirty="0">
              <a:effectLst/>
              <a:latin typeface="STIXGeneral-Regular"/>
            </a:endParaRPr>
          </a:p>
          <a:p>
            <a:pPr marL="285750" indent="-285750">
              <a:buFont typeface="Wingdings" panose="05000000000000000000" pitchFamily="2" charset="2"/>
              <a:buChar char="q"/>
            </a:pPr>
            <a:r>
              <a:rPr lang="en-US" sz="2400" b="0" i="0" dirty="0">
                <a:effectLst/>
                <a:latin typeface="STIXGeneral-Regular"/>
              </a:rPr>
              <a:t>The truthful news articles published contain true description of real world events, while the fake news websites contain claims that are not aligned with facts.</a:t>
            </a:r>
            <a:endParaRPr lang="en-US" sz="2400" b="0" i="0" dirty="0">
              <a:effectLst/>
              <a:latin typeface="STIXGeneral-Regular"/>
            </a:endParaRPr>
          </a:p>
          <a:p>
            <a:pPr marL="285750" indent="-285750">
              <a:buFont typeface="Wingdings" panose="05000000000000000000" pitchFamily="2" charset="2"/>
              <a:buChar char="q"/>
            </a:pPr>
            <a:r>
              <a:rPr lang="en-US" altLang="en-IN" sz="2400" dirty="0"/>
              <a:t>We have download one of our dataset from Kaggle and the other from the some random website.</a:t>
            </a:r>
            <a:endParaRPr lang="en-US" altLang="en-IN" sz="2400" dirty="0"/>
          </a:p>
        </p:txBody>
      </p:sp>
      <p:pic>
        <p:nvPicPr>
          <p:cNvPr id="5122" name="Picture 2" descr="Image result for dataset fake new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25948" y="3429000"/>
            <a:ext cx="3137451" cy="3137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93000">
              <a:srgbClr val="6A2C14"/>
            </a:gs>
            <a:gs pos="65000">
              <a:srgbClr val="475828"/>
            </a:gs>
            <a:gs pos="21000">
              <a:srgbClr val="00B050"/>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IN" dirty="0"/>
              <a:t>DESIGN</a:t>
            </a:r>
            <a:endParaRPr lang="en-IN" dirty="0"/>
          </a:p>
        </p:txBody>
      </p:sp>
      <p:sp>
        <p:nvSpPr>
          <p:cNvPr id="3" name="TextBox 2"/>
          <p:cNvSpPr txBox="1"/>
          <p:nvPr/>
        </p:nvSpPr>
        <p:spPr>
          <a:xfrm>
            <a:off x="0" y="1974843"/>
            <a:ext cx="10623783" cy="5247590"/>
          </a:xfrm>
          <a:prstGeom prst="rect">
            <a:avLst/>
          </a:prstGeom>
          <a:noFill/>
        </p:spPr>
        <p:txBody>
          <a:bodyPr wrap="square" rtlCol="0">
            <a:spAutoFit/>
          </a:bodyPr>
          <a:lstStyle/>
          <a:p>
            <a:r>
              <a:rPr lang="en-IN" sz="3200" u="sng" dirty="0">
                <a:solidFill>
                  <a:srgbClr val="002060"/>
                </a:solidFill>
                <a:latin typeface="Algerian" panose="04020705040A02060702" pitchFamily="82" charset="0"/>
              </a:rPr>
              <a:t>Front End :</a:t>
            </a:r>
            <a:r>
              <a:rPr lang="en-US" sz="3200" u="sng" dirty="0">
                <a:solidFill>
                  <a:srgbClr val="002060"/>
                </a:solidFill>
                <a:latin typeface="Algerian" panose="04020705040A02060702" pitchFamily="82" charset="0"/>
              </a:rPr>
              <a:t>-</a:t>
            </a:r>
            <a:endParaRPr lang="en-US" sz="3200" i="0" u="sng" dirty="0">
              <a:solidFill>
                <a:srgbClr val="002060"/>
              </a:solidFill>
              <a:effectLst/>
              <a:latin typeface="Algerian" panose="04020705040A02060702" pitchFamily="82" charset="0"/>
            </a:endParaRPr>
          </a:p>
          <a:p>
            <a:pPr marL="285750" indent="-285750">
              <a:buFont typeface="Arial" panose="020B0604020202020204" pitchFamily="34" charset="0"/>
              <a:buChar char="•"/>
            </a:pPr>
            <a:r>
              <a:rPr lang="en-US" sz="2100" b="0" i="0" dirty="0">
                <a:solidFill>
                  <a:schemeClr val="bg1"/>
                </a:solidFill>
                <a:effectLst/>
                <a:latin typeface="+mj-lt"/>
              </a:rPr>
              <a:t>The part of a website that user interacts with directly is termed as front end. </a:t>
            </a:r>
            <a:endParaRPr lang="en-US" sz="2100" b="0" i="0" dirty="0">
              <a:solidFill>
                <a:schemeClr val="bg1"/>
              </a:solidFill>
              <a:effectLst/>
              <a:latin typeface="+mj-lt"/>
            </a:endParaRPr>
          </a:p>
          <a:p>
            <a:pPr marL="285750" indent="-285750">
              <a:buFont typeface="Arial" panose="020B0604020202020204" pitchFamily="34" charset="0"/>
              <a:buChar char="•"/>
            </a:pPr>
            <a:r>
              <a:rPr lang="en-US" sz="2100" b="0" i="0" dirty="0">
                <a:solidFill>
                  <a:schemeClr val="bg1"/>
                </a:solidFill>
                <a:effectLst/>
                <a:latin typeface="+mj-lt"/>
              </a:rPr>
              <a:t>It is also referred to as the ‘client side’ of the application</a:t>
            </a:r>
            <a:endParaRPr lang="en-IN" sz="2100" dirty="0">
              <a:solidFill>
                <a:schemeClr val="bg1"/>
              </a:solidFill>
              <a:latin typeface="+mj-lt"/>
            </a:endParaRPr>
          </a:p>
          <a:p>
            <a:r>
              <a:rPr lang="en-IN" sz="2100" dirty="0">
                <a:solidFill>
                  <a:schemeClr val="bg1"/>
                </a:solidFill>
                <a:latin typeface="+mj-lt"/>
              </a:rPr>
              <a:t>The Front End of our project is designed using</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HTML</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CSS</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JavaScript</a:t>
            </a:r>
            <a:endParaRPr lang="en-IN" sz="2100" dirty="0">
              <a:solidFill>
                <a:schemeClr val="bg1"/>
              </a:solidFill>
              <a:latin typeface="+mj-lt"/>
            </a:endParaRPr>
          </a:p>
          <a:p>
            <a:endParaRPr lang="en-IN" sz="2000" dirty="0">
              <a:solidFill>
                <a:schemeClr val="bg1"/>
              </a:solidFill>
              <a:latin typeface="+mj-lt"/>
            </a:endParaRPr>
          </a:p>
          <a:p>
            <a:r>
              <a:rPr lang="en-IN" sz="3200" u="sng" dirty="0">
                <a:solidFill>
                  <a:srgbClr val="002060"/>
                </a:solidFill>
                <a:latin typeface="Algerian" panose="04020705040A02060702" pitchFamily="82" charset="0"/>
              </a:rPr>
              <a:t>Back End :-</a:t>
            </a:r>
            <a:endParaRPr lang="en-IN" sz="3200" u="sng" dirty="0">
              <a:solidFill>
                <a:srgbClr val="002060"/>
              </a:solidFill>
              <a:latin typeface="Algerian" panose="04020705040A02060702" pitchFamily="82" charset="0"/>
            </a:endParaRPr>
          </a:p>
          <a:p>
            <a:pPr marL="285750" indent="-285750">
              <a:buFont typeface="Arial" panose="020B0604020202020204" pitchFamily="34" charset="0"/>
              <a:buChar char="•"/>
            </a:pPr>
            <a:r>
              <a:rPr lang="en-US" sz="2000" b="0" i="0" dirty="0">
                <a:solidFill>
                  <a:schemeClr val="bg1"/>
                </a:solidFill>
                <a:effectLst/>
                <a:latin typeface="+mj-lt"/>
              </a:rPr>
              <a:t> </a:t>
            </a:r>
            <a:r>
              <a:rPr lang="en-US" sz="2100" b="0" i="0" dirty="0">
                <a:solidFill>
                  <a:schemeClr val="bg1"/>
                </a:solidFill>
                <a:effectLst/>
                <a:latin typeface="+mj-lt"/>
              </a:rPr>
              <a:t>It is the portion of software that does not come in direct contact with the users. </a:t>
            </a:r>
            <a:endParaRPr lang="en-US" sz="2100" dirty="0">
              <a:solidFill>
                <a:schemeClr val="bg1"/>
              </a:solidFill>
              <a:latin typeface="+mj-lt"/>
            </a:endParaRPr>
          </a:p>
          <a:p>
            <a:pPr marL="285750" indent="-285750">
              <a:buFont typeface="Arial" panose="020B0604020202020204" pitchFamily="34" charset="0"/>
              <a:buChar char="•"/>
            </a:pPr>
            <a:r>
              <a:rPr lang="en-US" sz="2100" b="0" i="0" dirty="0">
                <a:solidFill>
                  <a:schemeClr val="bg1"/>
                </a:solidFill>
                <a:effectLst/>
                <a:latin typeface="+mj-lt"/>
              </a:rPr>
              <a:t>Backend is server side of the website. </a:t>
            </a:r>
            <a:endParaRPr lang="en-US" sz="2100" b="0" i="0" dirty="0">
              <a:solidFill>
                <a:schemeClr val="bg1"/>
              </a:solidFill>
              <a:effectLst/>
              <a:latin typeface="+mj-lt"/>
            </a:endParaRPr>
          </a:p>
          <a:p>
            <a:r>
              <a:rPr lang="en-US" sz="2100" b="0" i="0" dirty="0">
                <a:solidFill>
                  <a:schemeClr val="bg1"/>
                </a:solidFill>
                <a:effectLst/>
                <a:latin typeface="+mj-lt"/>
              </a:rPr>
              <a:t> </a:t>
            </a:r>
            <a:r>
              <a:rPr lang="en-IN" sz="2100" dirty="0">
                <a:solidFill>
                  <a:schemeClr val="bg1"/>
                </a:solidFill>
                <a:latin typeface="+mj-lt"/>
              </a:rPr>
              <a:t>The Back End of our project is designed using </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Python</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PHP</a:t>
            </a:r>
            <a:endParaRPr lang="en-IN" sz="2100" dirty="0">
              <a:solidFill>
                <a:schemeClr val="bg1"/>
              </a:solidFill>
              <a:latin typeface="+mj-lt"/>
            </a:endParaRPr>
          </a:p>
          <a:p>
            <a:pPr marL="285750" indent="-285750">
              <a:buFont typeface="Wingdings" panose="05000000000000000000" pitchFamily="2" charset="2"/>
              <a:buChar char="q"/>
            </a:pPr>
            <a:endParaRPr lang="en-IN" sz="2000" dirty="0">
              <a:solidFill>
                <a:schemeClr val="bg1"/>
              </a:solidFill>
              <a:latin typeface="+mj-lt"/>
            </a:endParaRPr>
          </a:p>
        </p:txBody>
      </p:sp>
      <p:pic>
        <p:nvPicPr>
          <p:cNvPr id="9" name="Picture 8"/>
          <p:cNvPicPr>
            <a:picLocks noChangeAspect="1"/>
          </p:cNvPicPr>
          <p:nvPr/>
        </p:nvPicPr>
        <p:blipFill>
          <a:blip r:embed="rId1"/>
          <a:stretch>
            <a:fillRect/>
          </a:stretch>
        </p:blipFill>
        <p:spPr>
          <a:xfrm>
            <a:off x="8167227" y="259092"/>
            <a:ext cx="3874199" cy="20678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UML DIAGRAMS</a:t>
            </a:r>
            <a:endParaRPr lang="en-IN" dirty="0"/>
          </a:p>
        </p:txBody>
      </p:sp>
      <p:pic>
        <p:nvPicPr>
          <p:cNvPr id="1026" name="Picture 2" descr="25 Uml Diagram Illustrations, Royalty-Free Vector Graphics &amp; Clip Art -  iSt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2669" y="2427851"/>
            <a:ext cx="8588838" cy="3676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 y="39370"/>
            <a:ext cx="2962275" cy="583565"/>
          </a:xfrm>
          <a:prstGeom prst="rect">
            <a:avLst/>
          </a:prstGeom>
          <a:noFill/>
        </p:spPr>
        <p:txBody>
          <a:bodyPr wrap="square" rtlCol="0">
            <a:spAutoFit/>
          </a:bodyPr>
          <a:lstStyle/>
          <a:p>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Class Diagram:</a:t>
            </a:r>
            <a:endPar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28186" t="21334" r="31862" b="15002"/>
          <a:stretch>
            <a:fillRect/>
          </a:stretch>
        </p:blipFill>
        <p:spPr>
          <a:xfrm>
            <a:off x="954157" y="1201003"/>
            <a:ext cx="7686260" cy="5372075"/>
          </a:xfrm>
          <a:prstGeom prst="rect">
            <a:avLst/>
          </a:prstGeom>
          <a:ln>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5056505" cy="521970"/>
          </a:xfrm>
          <a:prstGeom prst="rect">
            <a:avLst/>
          </a:prstGeom>
          <a:noFill/>
        </p:spPr>
        <p:txBody>
          <a:bodyPr wrap="square" rtlCol="0">
            <a:spAutoFit/>
            <a:scene3d>
              <a:camera prst="orthographicFront"/>
              <a:lightRig rig="threePt" dir="t"/>
            </a:scene3d>
          </a:bodyPr>
          <a:lstStyle/>
          <a:p>
            <a:r>
              <a:rPr lang="en-US" sz="2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Usecase</a:t>
            </a: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diagram:</a:t>
            </a:r>
            <a:endPar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Picture 1"/>
          <p:cNvPicPr>
            <a:picLocks noChangeAspect="1"/>
          </p:cNvPicPr>
          <p:nvPr/>
        </p:nvPicPr>
        <p:blipFill rotWithShape="1">
          <a:blip r:embed="rId1">
            <a:extLst>
              <a:ext uri="{28A0092B-C50C-407E-A947-70E740481C1C}">
                <a14:useLocalDpi xmlns:a14="http://schemas.microsoft.com/office/drawing/2010/main" val="0"/>
              </a:ext>
            </a:extLst>
          </a:blip>
          <a:srcRect l="27072" t="12709" r="32901" b="13187"/>
          <a:stretch>
            <a:fillRect/>
          </a:stretch>
        </p:blipFill>
        <p:spPr>
          <a:xfrm>
            <a:off x="1987826" y="521970"/>
            <a:ext cx="6944140" cy="6157126"/>
          </a:xfrm>
          <a:prstGeom prst="rect">
            <a:avLst/>
          </a:prstGeom>
          <a:ln>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605" y="23495"/>
            <a:ext cx="5118735" cy="460375"/>
          </a:xfrm>
          <a:prstGeom prst="rect">
            <a:avLst/>
          </a:prstGeom>
          <a:noFill/>
        </p:spPr>
        <p:txBody>
          <a:bodyPr wrap="square" rtlCol="0">
            <a:spAutoFit/>
            <a:scene3d>
              <a:camera prst="orthographicFront"/>
              <a:lightRig rig="threePt" dir="t"/>
            </a:scene3d>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Activity Diagram:</a:t>
            </a:r>
            <a:endPar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Picture 3"/>
          <p:cNvPicPr>
            <a:picLocks noChangeAspect="1"/>
          </p:cNvPicPr>
          <p:nvPr/>
        </p:nvPicPr>
        <p:blipFill rotWithShape="1">
          <a:blip r:embed="rId1">
            <a:extLst>
              <a:ext uri="{28A0092B-C50C-407E-A947-70E740481C1C}">
                <a14:useLocalDpi xmlns:a14="http://schemas.microsoft.com/office/drawing/2010/main" val="0"/>
              </a:ext>
            </a:extLst>
          </a:blip>
          <a:srcRect l="21276" t="7685" r="50696" b="10148"/>
          <a:stretch>
            <a:fillRect/>
          </a:stretch>
        </p:blipFill>
        <p:spPr>
          <a:xfrm>
            <a:off x="1046922" y="483870"/>
            <a:ext cx="6215270" cy="6373495"/>
          </a:xfrm>
          <a:prstGeom prst="rect">
            <a:avLst/>
          </a:prstGeom>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rotWithShape="1">
          <a:blip r:embed="rId1"/>
          <a:srcRect l="20942" t="8572" r="27875" b="24926"/>
          <a:stretch>
            <a:fillRect/>
          </a:stretch>
        </p:blipFill>
        <p:spPr>
          <a:xfrm>
            <a:off x="874642" y="789305"/>
            <a:ext cx="9614287" cy="6068695"/>
          </a:xfrm>
          <a:prstGeom prst="rect">
            <a:avLst/>
          </a:prstGeom>
          <a:ln>
            <a:noFill/>
          </a:ln>
        </p:spPr>
      </p:pic>
      <p:sp>
        <p:nvSpPr>
          <p:cNvPr id="2" name="Text Box 1"/>
          <p:cNvSpPr txBox="1"/>
          <p:nvPr/>
        </p:nvSpPr>
        <p:spPr>
          <a:xfrm>
            <a:off x="14605" y="8255"/>
            <a:ext cx="5444490" cy="460375"/>
          </a:xfrm>
          <a:prstGeom prst="rect">
            <a:avLst/>
          </a:prstGeom>
          <a:noFill/>
        </p:spPr>
        <p:txBody>
          <a:bodyPr wrap="square" rtlCol="0">
            <a:spAutoFit/>
            <a:scene3d>
              <a:camera prst="orthographicFront"/>
              <a:lightRig rig="threePt" dir="t"/>
            </a:scene3d>
          </a:bodyPr>
          <a:lstStyle/>
          <a:p>
            <a:r>
              <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Sequence Diagram:</a:t>
            </a:r>
            <a:endPar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noChangeArrowheads="1"/>
          </p:cNvPicPr>
          <p:nvPr/>
        </p:nvPicPr>
        <p:blipFill>
          <a:blip r:embed="rId1">
            <a:extLst>
              <a:ext uri="{28A0092B-C50C-407E-A947-70E740481C1C}">
                <a14:useLocalDpi xmlns:a14="http://schemas.microsoft.com/office/drawing/2010/main" val="0"/>
              </a:ext>
            </a:extLst>
          </a:blip>
          <a:srcRect t="18914" b="45515"/>
          <a:stretch>
            <a:fillRect/>
          </a:stretch>
        </p:blipFill>
        <p:spPr>
          <a:xfrm>
            <a:off x="635" y="-635"/>
            <a:ext cx="12190730" cy="6858635"/>
          </a:xfrm>
          <a:prstGeom prst="rect">
            <a:avLst/>
          </a:prstGeom>
          <a:noFill/>
          <a:ln>
            <a:noFill/>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noChangeArrowheads="1"/>
          </p:cNvPicPr>
          <p:nvPr/>
        </p:nvPicPr>
        <p:blipFill>
          <a:blip r:embed="rId1">
            <a:extLst>
              <a:ext uri="{28A0092B-C50C-407E-A947-70E740481C1C}">
                <a14:useLocalDpi xmlns:a14="http://schemas.microsoft.com/office/drawing/2010/main" val="0"/>
              </a:ext>
            </a:extLst>
          </a:blip>
          <a:srcRect t="23320" b="42399"/>
          <a:stretch>
            <a:fillRect/>
          </a:stretch>
        </p:blipFill>
        <p:spPr>
          <a:xfrm>
            <a:off x="0" y="0"/>
            <a:ext cx="12192000" cy="6824345"/>
          </a:xfrm>
          <a:prstGeom prst="rect">
            <a:avLst/>
          </a:prstGeom>
          <a:noFill/>
          <a:ln>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5356" y="799583"/>
            <a:ext cx="9613861" cy="1080938"/>
          </a:xfrm>
        </p:spPr>
        <p:txBody>
          <a:bodyPr/>
          <a:lstStyle/>
          <a:p>
            <a:pPr marL="571500" indent="-571500">
              <a:buFont typeface="Wingdings" panose="05000000000000000000" charset="0"/>
              <a:buChar char="o"/>
            </a:pPr>
            <a:r>
              <a:rPr lang="en-US"/>
              <a:t>Applications:</a:t>
            </a:r>
            <a:endParaRPr lang="en-US"/>
          </a:p>
        </p:txBody>
      </p:sp>
      <p:sp>
        <p:nvSpPr>
          <p:cNvPr id="7" name="Text Box 6"/>
          <p:cNvSpPr txBox="1"/>
          <p:nvPr/>
        </p:nvSpPr>
        <p:spPr>
          <a:xfrm>
            <a:off x="325356" y="2089233"/>
            <a:ext cx="8980805" cy="5509200"/>
          </a:xfrm>
          <a:prstGeom prst="rect">
            <a:avLst/>
          </a:prstGeom>
          <a:noFill/>
        </p:spPr>
        <p:txBody>
          <a:bodyPr wrap="square" rtlCol="0">
            <a:spAutoFit/>
          </a:bodyPr>
          <a:lstStyle/>
          <a:p>
            <a:pPr marL="285750" indent="-285750">
              <a:buFont typeface="Wingdings" panose="05000000000000000000" charset="0"/>
              <a:buChar char="ü"/>
            </a:pPr>
            <a:r>
              <a:rPr lang="en-US" sz="3200" dirty="0"/>
              <a:t>Classification of the fake news</a:t>
            </a:r>
            <a:endParaRPr lang="en-US" sz="3200" dirty="0"/>
          </a:p>
          <a:p>
            <a:pPr marL="285750" indent="-285750">
              <a:buFont typeface="Wingdings" panose="05000000000000000000" charset="0"/>
              <a:buChar char="ü"/>
            </a:pPr>
            <a:r>
              <a:rPr lang="en-US" sz="3200" dirty="0"/>
              <a:t>Classification of fake articles</a:t>
            </a:r>
            <a:endParaRPr lang="en-US" sz="3200" dirty="0"/>
          </a:p>
          <a:p>
            <a:pPr marL="285750" indent="-285750">
              <a:buFont typeface="Wingdings" panose="05000000000000000000" charset="0"/>
              <a:buChar char="ü"/>
            </a:pPr>
            <a:r>
              <a:rPr lang="en-US" sz="3200" dirty="0"/>
              <a:t>Speech recognition</a:t>
            </a:r>
            <a:endParaRPr lang="en-US" sz="3200" dirty="0"/>
          </a:p>
          <a:p>
            <a:pPr marL="285750" indent="-285750">
              <a:buFont typeface="Wingdings" panose="05000000000000000000" charset="0"/>
              <a:buChar char="ü"/>
            </a:pPr>
            <a:r>
              <a:rPr lang="en-US" sz="3200" dirty="0"/>
              <a:t>Stance Detection</a:t>
            </a:r>
            <a:endParaRPr lang="en-US" sz="3200" dirty="0"/>
          </a:p>
          <a:p>
            <a:pPr marL="285750" indent="-285750">
              <a:buFont typeface="Wingdings" panose="05000000000000000000" charset="0"/>
              <a:buChar char="ü"/>
            </a:pPr>
            <a:r>
              <a:rPr lang="en-US" sz="3200" dirty="0"/>
              <a:t>Fraud detection</a:t>
            </a:r>
            <a:endParaRPr lang="en-US" sz="3200" dirty="0"/>
          </a:p>
          <a:p>
            <a:pPr marL="285750" indent="-285750">
              <a:buFont typeface="Wingdings" panose="05000000000000000000" charset="0"/>
              <a:buChar char="ü"/>
            </a:pPr>
            <a:r>
              <a:rPr lang="en-US" sz="3200" dirty="0"/>
              <a:t>Natural language processing</a:t>
            </a:r>
            <a:endParaRPr lang="en-US" sz="3200" dirty="0"/>
          </a:p>
          <a:p>
            <a:pPr marL="285750" indent="-285750">
              <a:buFont typeface="Wingdings" panose="05000000000000000000" charset="0"/>
              <a:buChar char="ü"/>
            </a:pPr>
            <a:r>
              <a:rPr lang="en-US" sz="3200" dirty="0"/>
              <a:t>Supervised learning </a:t>
            </a:r>
            <a:endParaRPr lang="en-US" sz="3200" dirty="0"/>
          </a:p>
          <a:p>
            <a:pPr marL="285750" indent="-285750">
              <a:buFont typeface="Wingdings" panose="05000000000000000000" charset="0"/>
              <a:buChar char="ü"/>
            </a:pPr>
            <a:r>
              <a:rPr lang="en-US" sz="3200" dirty="0"/>
              <a:t>Unsupervised learning</a:t>
            </a:r>
            <a:endParaRPr lang="en-US" sz="3200" dirty="0"/>
          </a:p>
          <a:p>
            <a:pPr marL="285750" indent="-285750">
              <a:buFont typeface="Wingdings" panose="05000000000000000000" charset="0"/>
              <a:buChar char="ü"/>
            </a:pPr>
            <a:r>
              <a:rPr lang="en-US" sz="3200" dirty="0"/>
              <a:t>Intelligent agents</a:t>
            </a:r>
            <a:endParaRPr lang="en-US" sz="3200" dirty="0"/>
          </a:p>
          <a:p>
            <a:pPr marL="285750" indent="-285750">
              <a:buFont typeface="Wingdings" panose="05000000000000000000" charset="0"/>
              <a:buChar char="ü"/>
            </a:pPr>
            <a:endParaRPr lang="en-US" sz="3200" dirty="0"/>
          </a:p>
          <a:p>
            <a:pPr marL="285750" indent="-285750">
              <a:buFont typeface="Wingdings" panose="05000000000000000000" charset="0"/>
              <a:buChar char="ü"/>
            </a:pPr>
            <a:endParaRPr lang="en-US" sz="32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endParaRPr lang="en-IN" dirty="0"/>
          </a:p>
        </p:txBody>
      </p:sp>
      <p:pic>
        <p:nvPicPr>
          <p:cNvPr id="4" name="Picture 3"/>
          <p:cNvPicPr>
            <a:picLocks noChangeAspect="1"/>
          </p:cNvPicPr>
          <p:nvPr/>
        </p:nvPicPr>
        <p:blipFill>
          <a:blip r:embed="rId1"/>
          <a:stretch>
            <a:fillRect/>
          </a:stretch>
        </p:blipFill>
        <p:spPr>
          <a:xfrm>
            <a:off x="1417983" y="1927256"/>
            <a:ext cx="7093642" cy="482003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4" name="TextBox 3"/>
          <p:cNvSpPr txBox="1"/>
          <p:nvPr/>
        </p:nvSpPr>
        <p:spPr>
          <a:xfrm>
            <a:off x="569843" y="2413336"/>
            <a:ext cx="9886122" cy="3816429"/>
          </a:xfrm>
          <a:prstGeom prst="rect">
            <a:avLst/>
          </a:prstGeom>
          <a:noFill/>
        </p:spPr>
        <p:txBody>
          <a:bodyPr wrap="square">
            <a:spAutoFit/>
          </a:bodyPr>
          <a:lstStyle/>
          <a:p>
            <a:pPr marL="285750" indent="-285750">
              <a:buFont typeface="Wingdings" panose="05000000000000000000" pitchFamily="2" charset="2"/>
              <a:buChar char="q"/>
            </a:pPr>
            <a:r>
              <a:rPr lang="en-US" sz="2200" b="0" i="0" dirty="0">
                <a:effectLst/>
                <a:latin typeface="STIXGeneral-Regular"/>
              </a:rPr>
              <a:t>The task of classifying news manually requires in-depth knowledge of the domain and expertise to identify anomalies in the text. In this research, we discussed the problem of classifying fake news articles using machine learning models and ensemble techniques. </a:t>
            </a:r>
            <a:endParaRPr lang="en-US" sz="2200" b="0" i="0" dirty="0">
              <a:effectLst/>
              <a:latin typeface="STIXGeneral-Regular"/>
            </a:endParaRPr>
          </a:p>
          <a:p>
            <a:pPr marL="285750" indent="-285750">
              <a:buFont typeface="Wingdings" panose="05000000000000000000" pitchFamily="2" charset="2"/>
              <a:buChar char="q"/>
            </a:pPr>
            <a:r>
              <a:rPr lang="en-US" sz="2200" b="0" i="0" dirty="0">
                <a:effectLst/>
                <a:latin typeface="STIXGeneral-Regular"/>
              </a:rPr>
              <a:t>The data we used in our work is collected from the World Wide Web and contains news articles from various domains to cover most of the news rather than specifically classifying political news.</a:t>
            </a:r>
            <a:endParaRPr lang="en-US" sz="2200" b="0" i="0" dirty="0">
              <a:effectLst/>
              <a:latin typeface="STIXGeneral-Regular"/>
            </a:endParaRPr>
          </a:p>
          <a:p>
            <a:pPr marL="285750" indent="-285750">
              <a:buFont typeface="Wingdings" panose="05000000000000000000" pitchFamily="2" charset="2"/>
              <a:buChar char="q"/>
            </a:pPr>
            <a:r>
              <a:rPr lang="en-US" sz="2200" b="0" i="0" dirty="0">
                <a:effectLst/>
                <a:latin typeface="STIXGeneral-Regular"/>
              </a:rPr>
              <a:t> The primary aim of the research is to identify patterns in text that differentiate fake articles from true news.</a:t>
            </a:r>
            <a:endParaRPr lang="en-US" sz="2200" b="0" i="0" dirty="0">
              <a:effectLst/>
              <a:latin typeface="STIXGeneral-Regular"/>
            </a:endParaRPr>
          </a:p>
          <a:p>
            <a:pPr marL="285750" indent="-285750">
              <a:buFont typeface="Wingdings" panose="05000000000000000000" pitchFamily="2" charset="2"/>
              <a:buChar char="q"/>
            </a:pPr>
            <a:r>
              <a:rPr lang="en-US" sz="2200" b="0" i="0" dirty="0">
                <a:effectLst/>
                <a:latin typeface="STIXGeneral-Regular"/>
              </a:rPr>
              <a:t>machine learning techniques can be employed to identify the key sources involved in spread of fake news</a:t>
            </a:r>
            <a:endParaRPr lang="en-I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IN" dirty="0"/>
          </a:p>
        </p:txBody>
      </p:sp>
      <p:sp>
        <p:nvSpPr>
          <p:cNvPr id="4" name="TextBox 3"/>
          <p:cNvSpPr txBox="1"/>
          <p:nvPr/>
        </p:nvSpPr>
        <p:spPr>
          <a:xfrm>
            <a:off x="901148" y="1974574"/>
            <a:ext cx="8150088" cy="4001095"/>
          </a:xfrm>
          <a:prstGeom prst="rect">
            <a:avLst/>
          </a:prstGeom>
          <a:noFill/>
        </p:spPr>
        <p:txBody>
          <a:bodyPr wrap="square">
            <a:spAutoFit/>
          </a:bodyPr>
          <a:lstStyle/>
          <a:p>
            <a:pPr marL="342900" indent="-342900" algn="l">
              <a:buFont typeface="Wingdings" panose="05000000000000000000" pitchFamily="2" charset="2"/>
              <a:buChar char="q"/>
            </a:pPr>
            <a:endParaRPr lang="en-IN" sz="2000" b="0" i="0" u="none" strike="noStrike" baseline="0" dirty="0">
              <a:latin typeface="Arial" panose="020B0604020202020204" pitchFamily="34" charset="0"/>
            </a:endParaRPr>
          </a:p>
          <a:p>
            <a:pPr marL="285750" indent="-285750">
              <a:buFont typeface="Wingdings" panose="05000000000000000000" pitchFamily="2" charset="2"/>
              <a:buChar char="q"/>
            </a:pPr>
            <a:r>
              <a:rPr lang="en-US" sz="1800" b="0" i="0" u="none" strike="noStrike" baseline="0" dirty="0">
                <a:latin typeface="Arial" panose="020B0604020202020204" pitchFamily="34" charset="0"/>
              </a:rPr>
              <a:t>Chris Reed, D. Walton, and F. </a:t>
            </a:r>
            <a:r>
              <a:rPr lang="en-US" sz="1800" b="0" i="0" u="none" strike="noStrike" baseline="0" dirty="0" err="1">
                <a:latin typeface="Arial" panose="020B0604020202020204" pitchFamily="34" charset="0"/>
              </a:rPr>
              <a:t>Macagno</a:t>
            </a:r>
            <a:r>
              <a:rPr lang="en-US" sz="1800" b="0" i="0" u="none" strike="noStrike" baseline="0" dirty="0">
                <a:latin typeface="Arial" panose="020B0604020202020204" pitchFamily="34" charset="0"/>
              </a:rPr>
              <a:t>. Argument diagramming in logic, law  and artificial intelligence. The Knowledge Engineering Review, 22(01):87 – </a:t>
            </a:r>
            <a:r>
              <a:rPr lang="en-IN" sz="1800" b="0" i="0" u="none" strike="noStrike" baseline="0" dirty="0">
                <a:latin typeface="Arial" panose="020B0604020202020204" pitchFamily="34" charset="0"/>
              </a:rPr>
              <a:t>109, 2007. </a:t>
            </a:r>
            <a:r>
              <a:rPr lang="en-US" sz="1800" b="0" i="0" u="none" strike="noStrike" baseline="0" dirty="0">
                <a:latin typeface="Arial" panose="020B0604020202020204" pitchFamily="34" charset="0"/>
              </a:rPr>
              <a:t>detection: Methods for finding fake news." Proceedings of the Association for Information Science and Technology 52.1 (2015): 1-4. </a:t>
            </a:r>
            <a:endParaRPr lang="en-US" sz="1800" b="0" i="0" u="none" strike="noStrike" baseline="0" dirty="0">
              <a:latin typeface="Arial" panose="020B0604020202020204" pitchFamily="34" charset="0"/>
            </a:endParaRPr>
          </a:p>
          <a:p>
            <a:pPr marL="285750" indent="-285750">
              <a:buFont typeface="Wingdings" panose="05000000000000000000" pitchFamily="2" charset="2"/>
              <a:buChar char="q"/>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Kolari, </a:t>
            </a:r>
            <a:r>
              <a:rPr lang="en-US" sz="1800" b="0" i="0" u="none" strike="noStrike" baseline="0" dirty="0" err="1">
                <a:latin typeface="Arial" panose="020B0604020202020204" pitchFamily="34" charset="0"/>
              </a:rPr>
              <a:t>Pranam</a:t>
            </a:r>
            <a:r>
              <a:rPr lang="en-US" sz="1800" b="0" i="0" u="none" strike="noStrike" baseline="0" dirty="0">
                <a:latin typeface="Arial" panose="020B0604020202020204" pitchFamily="34" charset="0"/>
              </a:rPr>
              <a:t>, et al. "Detecting spam blogs: A machine learning approach." AAAI . Vol. 6. 2006. </a:t>
            </a:r>
            <a:endParaRPr lang="en-US" sz="1800" b="0" i="0" u="none" strike="noStrike" baseline="0" dirty="0">
              <a:latin typeface="Arial" panose="020B0604020202020204" pitchFamily="34" charset="0"/>
            </a:endParaRPr>
          </a:p>
          <a:p>
            <a:pPr marL="285750" indent="-285750">
              <a:buFont typeface="Wingdings" panose="05000000000000000000" pitchFamily="2" charset="2"/>
              <a:buChar char="q"/>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Douglas Walton, Christopher Reed, and Fabrizio </a:t>
            </a:r>
            <a:r>
              <a:rPr lang="en-US" sz="1800" b="0" i="0" u="none" strike="noStrike" baseline="0" dirty="0" err="1">
                <a:latin typeface="Arial" panose="020B0604020202020204" pitchFamily="34" charset="0"/>
              </a:rPr>
              <a:t>Macagno</a:t>
            </a:r>
            <a:r>
              <a:rPr lang="en-US" sz="1800" b="0" i="0" u="none" strike="noStrike" baseline="0" dirty="0">
                <a:latin typeface="Arial" panose="020B0604020202020204" pitchFamily="34" charset="0"/>
              </a:rPr>
              <a:t>. Argumentation Schemes. Cambridge University Press, 2008. </a:t>
            </a:r>
            <a:endParaRPr lang="en-US" sz="1800" b="0" i="0" u="none" strike="noStrike" baseline="0" dirty="0">
              <a:latin typeface="Arial" panose="020B0604020202020204" pitchFamily="34" charset="0"/>
            </a:endParaRPr>
          </a:p>
          <a:p>
            <a:pPr marL="285750" indent="-285750">
              <a:buFont typeface="Wingdings" panose="05000000000000000000" pitchFamily="2" charset="2"/>
              <a:buChar char="q"/>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Davis, Wynne. "Fake Or Real? How To Self-Check The News And Get The potentially misleading news." Proceedings of the Second Workshop on Computational Approaches to Deception Detection . 2016 </a:t>
            </a:r>
            <a:endParaRPr lang="en-US" sz="1800" b="0" i="0" u="none" strike="noStrike" baseline="0" dirty="0">
              <a:latin typeface="Arial" panose="020B0604020202020204" pitchFamily="34" charset="0"/>
            </a:endParaRPr>
          </a:p>
          <a:p>
            <a:pPr marL="285750" indent="-285750">
              <a:buFont typeface="Wingdings" panose="05000000000000000000" pitchFamily="2" charset="2"/>
              <a:buChar char="q"/>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Kolari, </a:t>
            </a:r>
            <a:r>
              <a:rPr lang="en-US" sz="1800" b="0" i="0" u="none" strike="noStrike" baseline="0" dirty="0" err="1">
                <a:latin typeface="Arial" panose="020B0604020202020204" pitchFamily="34" charset="0"/>
              </a:rPr>
              <a:t>Pranam</a:t>
            </a:r>
            <a:r>
              <a:rPr lang="en-US" sz="1800" b="0" i="0" u="none" strike="noStrike" baseline="0" dirty="0">
                <a:latin typeface="Arial" panose="020B0604020202020204" pitchFamily="34" charset="0"/>
              </a:rPr>
              <a:t>, et al. "Detecting spam blogs: A machine learning </a:t>
            </a:r>
            <a:endParaRPr lang="en-US" sz="1800" b="0" i="0" u="none" strike="noStrike" baseline="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charset="0"/>
              <a:buChar char="q"/>
            </a:pPr>
            <a:r>
              <a:rPr lang="en-US" dirty="0"/>
              <a:t>Advantages:</a:t>
            </a:r>
            <a:endParaRPr lang="en-US" dirty="0"/>
          </a:p>
        </p:txBody>
      </p:sp>
      <p:sp>
        <p:nvSpPr>
          <p:cNvPr id="3" name="Text Box 2"/>
          <p:cNvSpPr txBox="1"/>
          <p:nvPr/>
        </p:nvSpPr>
        <p:spPr>
          <a:xfrm>
            <a:off x="0" y="1964353"/>
            <a:ext cx="12021820" cy="5293757"/>
          </a:xfrm>
          <a:prstGeom prst="rect">
            <a:avLst/>
          </a:prstGeom>
          <a:noFill/>
        </p:spPr>
        <p:txBody>
          <a:bodyPr wrap="square" rtlCol="0">
            <a:spAutoFit/>
          </a:bodyPr>
          <a:lstStyle/>
          <a:p>
            <a:pPr marL="285750" indent="-285750">
              <a:buFont typeface="Wingdings" panose="05000000000000000000" charset="0"/>
              <a:buChar char="ü"/>
            </a:pPr>
            <a:r>
              <a:rPr lang="en-US" sz="2600" dirty="0"/>
              <a:t>The easy access and exponential growth of the information available on social media networks has made it </a:t>
            </a:r>
            <a:r>
              <a:rPr lang="en-US" sz="2600" dirty="0" err="1"/>
              <a:t>inticate</a:t>
            </a:r>
            <a:r>
              <a:rPr lang="en-US" sz="2600" dirty="0"/>
              <a:t> to distinguish between false and true information </a:t>
            </a:r>
            <a:endParaRPr lang="en-US" sz="2600" dirty="0"/>
          </a:p>
          <a:p>
            <a:pPr marL="285750" indent="-285750">
              <a:buFont typeface="Wingdings" panose="05000000000000000000" charset="0"/>
              <a:buChar char="ü"/>
            </a:pPr>
            <a:r>
              <a:rPr lang="en-US" sz="2600" dirty="0"/>
              <a:t>This project will enable users to verify whether given news is real or fake</a:t>
            </a:r>
            <a:endParaRPr lang="en-US" sz="2600" dirty="0"/>
          </a:p>
          <a:p>
            <a:pPr marL="285750" indent="-285750">
              <a:buFont typeface="Wingdings" panose="05000000000000000000" charset="0"/>
              <a:buChar char="ü"/>
            </a:pPr>
            <a:r>
              <a:rPr lang="en-US" sz="2600" dirty="0"/>
              <a:t>The credibility of social media networks is also at stake where the spreading of fake information is prevalent</a:t>
            </a:r>
            <a:endParaRPr lang="en-US" sz="2600" dirty="0"/>
          </a:p>
          <a:p>
            <a:pPr marL="285750" indent="-285750">
              <a:buFont typeface="Wingdings" panose="05000000000000000000" charset="0"/>
              <a:buChar char="ü"/>
            </a:pPr>
            <a:r>
              <a:rPr lang="en-US" sz="2600" dirty="0"/>
              <a:t>Users can check if the news that is rapidly spreading on social media is </a:t>
            </a:r>
            <a:r>
              <a:rPr lang="en-US" sz="2600" dirty="0" err="1"/>
              <a:t>infact</a:t>
            </a:r>
            <a:r>
              <a:rPr lang="en-US" sz="2600" dirty="0"/>
              <a:t> real or fake</a:t>
            </a:r>
            <a:endParaRPr lang="en-US" sz="2600" dirty="0"/>
          </a:p>
          <a:p>
            <a:pPr marL="285750" indent="-285750">
              <a:buFont typeface="Wingdings" panose="05000000000000000000" charset="0"/>
              <a:buChar char="ü"/>
            </a:pPr>
            <a:r>
              <a:rPr lang="en-US" sz="2600" dirty="0"/>
              <a:t>Users can safeguard themselves from false information</a:t>
            </a:r>
            <a:endParaRPr lang="en-US" sz="2600" dirty="0"/>
          </a:p>
          <a:p>
            <a:pPr marL="285750" indent="-285750">
              <a:buFont typeface="Wingdings" panose="05000000000000000000" charset="0"/>
              <a:buChar char="ü"/>
            </a:pPr>
            <a:r>
              <a:rPr lang="en-US" sz="2600" dirty="0"/>
              <a:t>Machine learning has played a vital role in classification of the information although with some limitations.</a:t>
            </a:r>
            <a:endParaRPr lang="en-US" sz="2600" dirty="0"/>
          </a:p>
          <a:p>
            <a:pPr marL="285750" indent="-285750">
              <a:buFont typeface="Wingdings" panose="05000000000000000000" charset="0"/>
              <a:buChar char="ü"/>
            </a:pPr>
            <a:r>
              <a:rPr lang="en-US" sz="2600" dirty="0"/>
              <a:t>The project can </a:t>
            </a:r>
            <a:r>
              <a:rPr lang="en-US" sz="2600" dirty="0" err="1"/>
              <a:t>analyse</a:t>
            </a:r>
            <a:r>
              <a:rPr lang="en-US" sz="2600" dirty="0"/>
              <a:t> given data and give a prediction in a few seconds</a:t>
            </a:r>
            <a:endParaRPr lang="en-US" sz="2600" dirty="0"/>
          </a:p>
          <a:p>
            <a:pPr indent="0">
              <a:buFont typeface="Wingdings" panose="05000000000000000000" charset="0"/>
              <a:buNone/>
            </a:pPr>
            <a:endParaRPr lang="en-US" sz="2600" dirty="0"/>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charset="0"/>
              <a:buChar char="q"/>
            </a:pPr>
            <a:r>
              <a:rPr lang="en-US"/>
              <a:t>Issues/Challenges:</a:t>
            </a:r>
            <a:endParaRPr lang="en-US"/>
          </a:p>
        </p:txBody>
      </p:sp>
      <p:pic>
        <p:nvPicPr>
          <p:cNvPr id="6" name="Content Placeholder 5" descr="detecting-fake-news-through-nlp-4-638"/>
          <p:cNvPicPr>
            <a:picLocks noGrp="1" noChangeAspect="1"/>
          </p:cNvPicPr>
          <p:nvPr>
            <p:ph sz="half" idx="4294967295"/>
          </p:nvPr>
        </p:nvPicPr>
        <p:blipFill>
          <a:blip r:embed="rId1"/>
          <a:stretch>
            <a:fillRect/>
          </a:stretch>
        </p:blipFill>
        <p:spPr>
          <a:xfrm>
            <a:off x="0" y="2000250"/>
            <a:ext cx="11942445" cy="4857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tecting-fake-news-through-nlp-5-638"/>
          <p:cNvPicPr>
            <a:picLocks noChangeAspect="1"/>
          </p:cNvPicPr>
          <p:nvPr/>
        </p:nvPicPr>
        <p:blipFill>
          <a:blip r:embed="rId1"/>
          <a:stretch>
            <a:fillRect/>
          </a:stretch>
        </p:blipFill>
        <p:spPr>
          <a:xfrm>
            <a:off x="15240" y="-17145"/>
            <a:ext cx="12192000" cy="6875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d"/>
          <p:cNvPicPr>
            <a:picLocks noChangeAspect="1"/>
          </p:cNvPicPr>
          <p:nvPr/>
        </p:nvPicPr>
        <p:blipFill>
          <a:blip r:embed="rId1"/>
          <a:stretch>
            <a:fillRect/>
          </a:stretch>
        </p:blipFill>
        <p:spPr>
          <a:xfrm>
            <a:off x="15875" y="0"/>
            <a:ext cx="12191365" cy="6857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47650" y="2055495"/>
            <a:ext cx="11664315" cy="368300"/>
          </a:xfrm>
          <a:prstGeom prst="rect">
            <a:avLst/>
          </a:prstGeom>
          <a:noFill/>
        </p:spPr>
        <p:txBody>
          <a:bodyPr wrap="square" rtlCol="0">
            <a:spAutoFit/>
          </a:bodyPr>
          <a:lstStyle/>
          <a:p>
            <a:endParaRPr lang="en-US"/>
          </a:p>
        </p:txBody>
      </p:sp>
      <p:sp>
        <p:nvSpPr>
          <p:cNvPr id="5" name="Text Box 4"/>
          <p:cNvSpPr txBox="1"/>
          <p:nvPr/>
        </p:nvSpPr>
        <p:spPr>
          <a:xfrm>
            <a:off x="0" y="1510328"/>
            <a:ext cx="11664315" cy="1107996"/>
          </a:xfrm>
          <a:prstGeom prst="rect">
            <a:avLst/>
          </a:prstGeom>
          <a:noFill/>
        </p:spPr>
        <p:txBody>
          <a:bodyPr wrap="square" rtlCol="0">
            <a:spAutoFit/>
          </a:bodyPr>
          <a:lstStyle/>
          <a:p>
            <a:r>
              <a:rPr lang="en-US" sz="2200" dirty="0"/>
              <a:t> </a:t>
            </a:r>
            <a:endParaRPr lang="en-US" sz="2200" dirty="0"/>
          </a:p>
          <a:p>
            <a:endParaRPr lang="en-US" sz="2200" dirty="0"/>
          </a:p>
          <a:p>
            <a:endParaRPr lang="en-US" sz="2200" dirty="0"/>
          </a:p>
        </p:txBody>
      </p:sp>
      <p:sp>
        <p:nvSpPr>
          <p:cNvPr id="6" name="Rectangles 5"/>
          <p:cNvSpPr/>
          <p:nvPr/>
        </p:nvSpPr>
        <p:spPr>
          <a:xfrm>
            <a:off x="406500" y="314415"/>
            <a:ext cx="8993167" cy="923330"/>
          </a:xfrm>
          <a:prstGeom prst="rect">
            <a:avLst/>
          </a:prstGeom>
          <a:noFill/>
          <a:ln>
            <a:noFill/>
          </a:ln>
        </p:spPr>
        <p:txBody>
          <a:bodyPr wrap="none" rtlCol="0" anchor="t">
            <a:spAutoFit/>
          </a:bodyPr>
          <a:lstStyle/>
          <a:p>
            <a:pPr algn="ctr"/>
            <a:r>
              <a:rPr lang="en-US" sz="5400" b="1" u="sng" dirty="0">
                <a:ln w="9525" cmpd="sng">
                  <a:solidFill>
                    <a:schemeClr val="accent1"/>
                  </a:solidFill>
                  <a:prstDash val="solid"/>
                </a:ln>
                <a:solidFill>
                  <a:srgbClr val="FFFF00"/>
                </a:solidFill>
                <a:effectLst>
                  <a:glow rad="38100">
                    <a:schemeClr val="accent1">
                      <a:alpha val="40000"/>
                    </a:schemeClr>
                  </a:glow>
                </a:effectLst>
                <a:latin typeface="Algerian" panose="04020705040A02060702" pitchFamily="82" charset="0"/>
                <a:sym typeface="+mn-ea"/>
              </a:rPr>
              <a:t>SURVEY/EXISTING SYSTEM:</a:t>
            </a:r>
            <a:endParaRPr lang="en-US" altLang="zh-CN" sz="5400" b="1" u="sng" dirty="0">
              <a:ln w="9525" cmpd="sng">
                <a:solidFill>
                  <a:schemeClr val="accent1"/>
                </a:solidFill>
                <a:prstDash val="solid"/>
              </a:ln>
              <a:solidFill>
                <a:srgbClr val="FFFF00"/>
              </a:solidFill>
              <a:effectLst>
                <a:glow rad="38100">
                  <a:schemeClr val="accent1">
                    <a:alpha val="40000"/>
                  </a:schemeClr>
                </a:glow>
              </a:effectLst>
              <a:latin typeface="Algerian" panose="04020705040A02060702" pitchFamily="82" charset="0"/>
              <a:sym typeface="+mn-ea"/>
            </a:endParaRPr>
          </a:p>
        </p:txBody>
      </p:sp>
      <p:pic>
        <p:nvPicPr>
          <p:cNvPr id="4" name="Picture 3"/>
          <p:cNvPicPr>
            <a:picLocks noChangeAspect="1"/>
          </p:cNvPicPr>
          <p:nvPr/>
        </p:nvPicPr>
        <p:blipFill>
          <a:blip r:embed="rId1"/>
          <a:stretch>
            <a:fillRect/>
          </a:stretch>
        </p:blipFill>
        <p:spPr>
          <a:xfrm>
            <a:off x="721232" y="1510328"/>
            <a:ext cx="8678435" cy="5247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0189197888_1_1"/>
</p:tagLst>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14517</Words>
  <Application>WPS Presentation</Application>
  <PresentationFormat>Widescreen</PresentationFormat>
  <Paragraphs>303</Paragraphs>
  <Slides>42</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42</vt:i4>
      </vt:variant>
    </vt:vector>
  </HeadingPairs>
  <TitlesOfParts>
    <vt:vector size="68" baseType="lpstr">
      <vt:lpstr>Arial</vt:lpstr>
      <vt:lpstr>SimSun</vt:lpstr>
      <vt:lpstr>Wingdings</vt:lpstr>
      <vt:lpstr>Algerian</vt:lpstr>
      <vt:lpstr>Gabriola</vt:lpstr>
      <vt:lpstr>Wingdings</vt:lpstr>
      <vt:lpstr>Trebuchet MS</vt:lpstr>
      <vt:lpstr>Microsoft YaHei</vt:lpstr>
      <vt:lpstr>Arial Unicode MS</vt:lpstr>
      <vt:lpstr>Calibri</vt:lpstr>
      <vt:lpstr>Bahnschrift Condensed</vt:lpstr>
      <vt:lpstr>Eras Demi ITC</vt:lpstr>
      <vt:lpstr>Yu Gothic UI Semibold</vt:lpstr>
      <vt:lpstr>DejaVu Serif Condensed</vt:lpstr>
      <vt:lpstr>Bahnschrift</vt:lpstr>
      <vt:lpstr>Courier New</vt:lpstr>
      <vt:lpstr>Elephant</vt:lpstr>
      <vt:lpstr>Segoe Print</vt:lpstr>
      <vt:lpstr>Lucida Grande</vt:lpstr>
      <vt:lpstr>Sitka Text</vt:lpstr>
      <vt:lpstr>urw-din</vt:lpstr>
      <vt:lpstr>Ebrima</vt:lpstr>
      <vt:lpstr>Lato</vt:lpstr>
      <vt:lpstr>Helvetica Neue</vt:lpstr>
      <vt:lpstr>STIXGeneral-Regular</vt:lpstr>
      <vt:lpstr>Berlin</vt:lpstr>
      <vt:lpstr>FAKE NEWS DETECTION SYSTEM USING MACHINE LEARNING</vt:lpstr>
      <vt:lpstr>Introduction:</vt:lpstr>
      <vt:lpstr>PowerPoint 演示文稿</vt:lpstr>
      <vt:lpstr>Applications:</vt:lpstr>
      <vt:lpstr>Advantages:</vt:lpstr>
      <vt:lpstr>Issues/Challenges:</vt:lpstr>
      <vt:lpstr>PowerPoint 演示文稿</vt:lpstr>
      <vt:lpstr>PowerPoint 演示文稿</vt:lpstr>
      <vt:lpstr>PowerPoint 演示文稿</vt:lpstr>
      <vt:lpstr>PowerPoint 演示文稿</vt:lpstr>
      <vt:lpstr>Different approaches to fake news detection</vt:lpstr>
      <vt:lpstr>PowerPoint 演示文稿</vt:lpstr>
      <vt:lpstr>PowerPoint 演示文稿</vt:lpstr>
      <vt:lpstr>PowerPoint 演示文稿</vt:lpstr>
      <vt:lpstr>PROPOSED SYSTEM</vt:lpstr>
      <vt:lpstr>NLP (Natural Language Processing)</vt:lpstr>
      <vt:lpstr>POS (Part Of Speech) Tagging</vt:lpstr>
      <vt:lpstr>PICKLE</vt:lpstr>
      <vt:lpstr>PowerPoint 演示文稿</vt:lpstr>
      <vt:lpstr>FLASK APP</vt:lpstr>
      <vt:lpstr>Newspaper3k Library</vt:lpstr>
      <vt:lpstr>PowerPoint 演示文稿</vt:lpstr>
      <vt:lpstr>TF-IDF</vt:lpstr>
      <vt:lpstr>Multinomial Naive Bayes</vt:lpstr>
      <vt:lpstr>PowerPoint 演示文稿</vt:lpstr>
      <vt:lpstr>PowerPoint 演示文稿</vt:lpstr>
      <vt:lpstr>Trigram Vectorizer:</vt:lpstr>
      <vt:lpstr>Maximum Entropy Classifier</vt:lpstr>
      <vt:lpstr>PowerPoint 演示文稿</vt:lpstr>
      <vt:lpstr>PowerPoint 演示文稿</vt:lpstr>
      <vt:lpstr>DATASETS</vt:lpstr>
      <vt:lpstr>DESIGN</vt:lpstr>
      <vt:lpstr>UML DIAGRAMS</vt:lpstr>
      <vt:lpstr>PowerPoint 演示文稿</vt:lpstr>
      <vt:lpstr>PowerPoint 演示文稿</vt:lpstr>
      <vt:lpstr>PowerPoint 演示文稿</vt:lpstr>
      <vt:lpstr>PowerPoint 演示文稿</vt:lpstr>
      <vt:lpstr>PowerPoint 演示文稿</vt:lpstr>
      <vt:lpstr>PowerPoint 演示文稿</vt:lpstr>
      <vt:lpstr>SYSTEM ARCHITECTURE</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SYSTEM</dc:title>
  <dc:creator>FAIZA RAFI</dc:creator>
  <cp:lastModifiedBy>misba</cp:lastModifiedBy>
  <cp:revision>67</cp:revision>
  <dcterms:created xsi:type="dcterms:W3CDTF">2020-12-22T15:07:00Z</dcterms:created>
  <dcterms:modified xsi:type="dcterms:W3CDTF">2021-05-13T09:57:15Z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