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3" r:id="rId2"/>
    <p:sldId id="291" r:id="rId3"/>
    <p:sldId id="292" r:id="rId4"/>
    <p:sldId id="296" r:id="rId5"/>
    <p:sldId id="297" r:id="rId6"/>
    <p:sldId id="298" r:id="rId7"/>
    <p:sldId id="299" r:id="rId8"/>
    <p:sldId id="300" r:id="rId9"/>
    <p:sldId id="293" r:id="rId10"/>
    <p:sldId id="295" r:id="rId11"/>
    <p:sldId id="294" r:id="rId12"/>
    <p:sldId id="302" r:id="rId13"/>
    <p:sldId id="301" r:id="rId14"/>
    <p:sldId id="272" r:id="rId15"/>
    <p:sldId id="256" r:id="rId16"/>
    <p:sldId id="371" r:id="rId17"/>
    <p:sldId id="303" r:id="rId18"/>
    <p:sldId id="330" r:id="rId19"/>
    <p:sldId id="257" r:id="rId20"/>
    <p:sldId id="258" r:id="rId21"/>
    <p:sldId id="260" r:id="rId22"/>
    <p:sldId id="261" r:id="rId23"/>
    <p:sldId id="263" r:id="rId24"/>
    <p:sldId id="333" r:id="rId25"/>
    <p:sldId id="264" r:id="rId26"/>
    <p:sldId id="262" r:id="rId27"/>
    <p:sldId id="353" r:id="rId28"/>
    <p:sldId id="329" r:id="rId29"/>
    <p:sldId id="367" r:id="rId30"/>
    <p:sldId id="259" r:id="rId31"/>
    <p:sldId id="370" r:id="rId32"/>
    <p:sldId id="368" r:id="rId33"/>
    <p:sldId id="337" r:id="rId34"/>
    <p:sldId id="336" r:id="rId35"/>
    <p:sldId id="268" r:id="rId36"/>
    <p:sldId id="335" r:id="rId37"/>
    <p:sldId id="334" r:id="rId38"/>
    <p:sldId id="36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3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6/22/2021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6/22/2021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6/22/2021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monkeylearn.com/blog/social-media-sentiment-analysis/" TargetMode="External"/><Relationship Id="rId2" Type="http://schemas.openxmlformats.org/officeDocument/2006/relationships/hyperlink" Target="https://monkeylearn.com/blog/definitive-guide-natural-language-processing/" TargetMode="Externa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hyperlink" Target="https://monkeylearn.com/blog/natural-language-understanding/" TargetMode="External"/><Relationship Id="rId4" Type="http://schemas.openxmlformats.org/officeDocument/2006/relationships/hyperlink" Target="https://builtin.com/artificial-intelligence"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python.org/3/glossary.html#term-binary-file" TargetMode="External"/><Relationship Id="rId2" Type="http://schemas.openxmlformats.org/officeDocument/2006/relationships/hyperlink" Target="https://docs.python.org/3/library/pickle.html#module-pickle" TargetMode="Externa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docs.python.org/3/glossary.html#term-bytes-like-ob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docs.python.org/3/reference/expressions.html#lambda" TargetMode="External"/><Relationship Id="rId2" Type="http://schemas.openxmlformats.org/officeDocument/2006/relationships/hyperlink" Target="https://docs.python.org/3/reference/compound_stmts.html#def"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www.geeksforgeeks.org/newspaper-article-scraping-curation-python/"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en.wikipedia.org/wiki/Proportionality_(mathematics)"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flask.palletsprojects.com/en/1.0.x/api/#flask.Flask"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FAKE NEWS DETECTION SYSTEM USING MACHINE LEARNING</a:t>
            </a:r>
          </a:p>
        </p:txBody>
      </p:sp>
      <p:sp>
        <p:nvSpPr>
          <p:cNvPr id="4" name="TextBox 3"/>
          <p:cNvSpPr txBox="1"/>
          <p:nvPr/>
        </p:nvSpPr>
        <p:spPr>
          <a:xfrm>
            <a:off x="0" y="2044841"/>
            <a:ext cx="7739270" cy="1877437"/>
          </a:xfrm>
          <a:prstGeom prst="rect">
            <a:avLst/>
          </a:prstGeom>
          <a:noFill/>
          <a:effectLst>
            <a:outerShdw blurRad="50800" dist="38100" dir="5400000" algn="t" rotWithShape="0">
              <a:prstClr val="black">
                <a:alpha val="40000"/>
              </a:prstClr>
            </a:outerShdw>
          </a:effectLst>
        </p:spPr>
        <p:txBody>
          <a:bodyPr wrap="square" rtlCol="0">
            <a:spAutoFit/>
          </a:bodyPr>
          <a:lstStyle/>
          <a:p>
            <a:r>
              <a:rPr lang="en-IN" sz="3200" u="sng" dirty="0">
                <a:solidFill>
                  <a:schemeClr val="accent2">
                    <a:lumMod val="60000"/>
                    <a:lumOff val="40000"/>
                  </a:schemeClr>
                </a:solidFill>
                <a:latin typeface="Algerian" panose="04020705040A02060702" pitchFamily="82" charset="0"/>
              </a:rPr>
              <a:t>GROUP MEMBERS :-</a:t>
            </a:r>
          </a:p>
          <a:p>
            <a:r>
              <a:rPr lang="en-IN" sz="2800" dirty="0">
                <a:solidFill>
                  <a:schemeClr val="bg1"/>
                </a:solidFill>
                <a:latin typeface="Algerian" panose="04020705040A02060702" pitchFamily="82" charset="0"/>
              </a:rPr>
              <a:t>SYED SAIFUDDIN         CSE-A     160317733018</a:t>
            </a:r>
          </a:p>
          <a:p>
            <a:r>
              <a:rPr lang="en-IN" sz="2800" dirty="0">
                <a:solidFill>
                  <a:schemeClr val="bg1"/>
                </a:solidFill>
                <a:latin typeface="Algerian" panose="04020705040A02060702" pitchFamily="82" charset="0"/>
              </a:rPr>
              <a:t>ATIF ALI KHAN           CSE-A     160317733025</a:t>
            </a:r>
          </a:p>
          <a:p>
            <a:r>
              <a:rPr lang="en-IN" sz="2800" dirty="0">
                <a:solidFill>
                  <a:schemeClr val="bg1"/>
                </a:solidFill>
                <a:latin typeface="Algerian" panose="04020705040A02060702" pitchFamily="82" charset="0"/>
              </a:rPr>
              <a:t>MOHD MISBAH UDDIN CSE-A     160317733036</a:t>
            </a:r>
          </a:p>
        </p:txBody>
      </p:sp>
      <p:pic>
        <p:nvPicPr>
          <p:cNvPr id="6" name="Picture 5"/>
          <p:cNvPicPr>
            <a:picLocks noChangeAspect="1"/>
          </p:cNvPicPr>
          <p:nvPr/>
        </p:nvPicPr>
        <p:blipFill>
          <a:blip r:embed="rId2"/>
          <a:stretch>
            <a:fillRect/>
          </a:stretch>
        </p:blipFill>
        <p:spPr>
          <a:xfrm>
            <a:off x="7056089" y="4143302"/>
            <a:ext cx="3800902" cy="2539676"/>
          </a:xfrm>
          <a:prstGeom prst="rect">
            <a:avLst/>
          </a:prstGeom>
        </p:spPr>
      </p:pic>
      <p:pic>
        <p:nvPicPr>
          <p:cNvPr id="8" name="Picture 7"/>
          <p:cNvPicPr>
            <a:picLocks noChangeAspect="1"/>
          </p:cNvPicPr>
          <p:nvPr/>
        </p:nvPicPr>
        <p:blipFill>
          <a:blip r:embed="rId3"/>
          <a:stretch>
            <a:fillRect/>
          </a:stretch>
        </p:blipFill>
        <p:spPr>
          <a:xfrm>
            <a:off x="1171686" y="4153651"/>
            <a:ext cx="3800902" cy="2529327"/>
          </a:xfrm>
          <a:prstGeom prst="rect">
            <a:avLst/>
          </a:prstGeom>
          <a:effectLst>
            <a:outerShdw blurRad="50800" dist="50800" dir="180000" algn="ctr" rotWithShape="0">
              <a:srgbClr val="000000">
                <a:alpha val="43000"/>
              </a:srgbClr>
            </a:outerShdw>
          </a:effectLst>
        </p:spPr>
      </p:pic>
      <p:sp>
        <p:nvSpPr>
          <p:cNvPr id="3" name="TextBox 2"/>
          <p:cNvSpPr txBox="1"/>
          <p:nvPr/>
        </p:nvSpPr>
        <p:spPr>
          <a:xfrm>
            <a:off x="8253347" y="2055190"/>
            <a:ext cx="4081669" cy="1292662"/>
          </a:xfrm>
          <a:prstGeom prst="rect">
            <a:avLst/>
          </a:prstGeom>
          <a:noFill/>
        </p:spPr>
        <p:txBody>
          <a:bodyPr wrap="square" rtlCol="0">
            <a:spAutoFit/>
          </a:bodyPr>
          <a:lstStyle/>
          <a:p>
            <a:r>
              <a:rPr lang="en-IN" sz="3200" u="sng" dirty="0">
                <a:solidFill>
                  <a:schemeClr val="accent2">
                    <a:lumMod val="60000"/>
                    <a:lumOff val="40000"/>
                  </a:schemeClr>
                </a:solidFill>
                <a:latin typeface="Algerian" panose="04020705040A02060702" pitchFamily="82" charset="0"/>
              </a:rPr>
              <a:t>Guide:-</a:t>
            </a:r>
          </a:p>
          <a:p>
            <a:r>
              <a:rPr lang="en-IN" sz="2800" dirty="0">
                <a:solidFill>
                  <a:schemeClr val="bg1"/>
                </a:solidFill>
                <a:latin typeface="Algerian" panose="04020705040A02060702" pitchFamily="82" charset="0"/>
              </a:rPr>
              <a:t>Mr. Yasar Ahmed</a:t>
            </a:r>
          </a:p>
          <a:p>
            <a:endParaRPr lang="en-IN" sz="1800" u="sng" dirty="0">
              <a:solidFill>
                <a:schemeClr val="accent2">
                  <a:lumMod val="60000"/>
                  <a:lumOff val="40000"/>
                </a:schemeClr>
              </a:solidFill>
              <a:latin typeface="Algerian" panose="04020705040A02060702" pitchFamily="82"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4"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3"/>
      <p:bldP spid="2" grpId="4"/>
      <p:bldP spid="4"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0"/>
            <a:ext cx="12082145" cy="430887"/>
          </a:xfrm>
          <a:prstGeom prst="rect">
            <a:avLst/>
          </a:prstGeom>
          <a:noFill/>
        </p:spPr>
        <p:txBody>
          <a:bodyPr wrap="square" rtlCol="0">
            <a:spAutoFit/>
          </a:bodyPr>
          <a:lstStyle/>
          <a:p>
            <a:pPr marL="285750" indent="-285750">
              <a:buFont typeface="Arial" panose="020B0604020202020204" pitchFamily="34" charset="0"/>
              <a:buChar char="•"/>
            </a:pPr>
            <a:endParaRPr lang="en-US" sz="2200" dirty="0"/>
          </a:p>
        </p:txBody>
      </p:sp>
      <p:sp>
        <p:nvSpPr>
          <p:cNvPr id="7" name="TextBox 6">
            <a:extLst>
              <a:ext uri="{FF2B5EF4-FFF2-40B4-BE49-F238E27FC236}">
                <a16:creationId xmlns:a16="http://schemas.microsoft.com/office/drawing/2014/main" id="{222EEC67-3599-4566-9A50-A1D5C7B14CC3}"/>
              </a:ext>
            </a:extLst>
          </p:cNvPr>
          <p:cNvSpPr txBox="1"/>
          <p:nvPr/>
        </p:nvSpPr>
        <p:spPr>
          <a:xfrm>
            <a:off x="2464904" y="480395"/>
            <a:ext cx="6096000" cy="830997"/>
          </a:xfrm>
          <a:prstGeom prst="rect">
            <a:avLst/>
          </a:prstGeom>
          <a:noFill/>
        </p:spPr>
        <p:txBody>
          <a:bodyPr wrap="square">
            <a:spAutoFit/>
          </a:bodyPr>
          <a:lstStyle/>
          <a:p>
            <a:pPr algn="ctr"/>
            <a:r>
              <a:rPr lang="en-US" altLang="zh-CN" sz="4800" b="1" u="sng" dirty="0">
                <a:ln w="13462">
                  <a:solidFill>
                    <a:schemeClr val="bg1"/>
                  </a:solidFill>
                  <a:prstDash val="solid"/>
                </a:ln>
                <a:solidFill>
                  <a:srgbClr val="002060"/>
                </a:solidFill>
                <a:effectLst>
                  <a:outerShdw dist="38100" dir="2700000" algn="bl" rotWithShape="0">
                    <a:schemeClr val="accent5"/>
                  </a:outerShdw>
                </a:effectLst>
                <a:latin typeface="Bahnschrift Condensed" panose="020B0502040204020203" pitchFamily="34" charset="0"/>
              </a:rPr>
              <a:t>DATASET SNIPPET</a:t>
            </a:r>
          </a:p>
        </p:txBody>
      </p:sp>
      <p:pic>
        <p:nvPicPr>
          <p:cNvPr id="9" name="Picture 8">
            <a:extLst>
              <a:ext uri="{FF2B5EF4-FFF2-40B4-BE49-F238E27FC236}">
                <a16:creationId xmlns:a16="http://schemas.microsoft.com/office/drawing/2014/main" id="{2CE94C84-23DC-4E7C-9BC8-909A1BDA9711}"/>
              </a:ext>
            </a:extLst>
          </p:cNvPr>
          <p:cNvPicPr>
            <a:picLocks noChangeAspect="1"/>
          </p:cNvPicPr>
          <p:nvPr/>
        </p:nvPicPr>
        <p:blipFill>
          <a:blip r:embed="rId2"/>
          <a:stretch>
            <a:fillRect/>
          </a:stretch>
        </p:blipFill>
        <p:spPr>
          <a:xfrm>
            <a:off x="515307" y="1881809"/>
            <a:ext cx="9995194" cy="42141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05" y="4735830"/>
            <a:ext cx="11816715" cy="939800"/>
          </a:xfrm>
        </p:spPr>
        <p:txBody>
          <a:bodyPr>
            <a:noAutofit/>
          </a:bodyPr>
          <a:lstStyle/>
          <a:p>
            <a:r>
              <a:rPr lang="en-US" sz="4000" dirty="0">
                <a:ln w="9525">
                  <a:solidFill>
                    <a:schemeClr val="bg1"/>
                  </a:solidFill>
                  <a:prstDash val="solid"/>
                </a:ln>
                <a:solidFill>
                  <a:schemeClr val="tx1"/>
                </a:solidFill>
                <a:effectLst>
                  <a:outerShdw blurRad="12700" dist="38100" dir="2700000" algn="tl" rotWithShape="0">
                    <a:schemeClr val="bg1">
                      <a:lumMod val="50000"/>
                    </a:schemeClr>
                  </a:outerShdw>
                </a:effectLst>
              </a:rPr>
              <a:t>Different approaches to fake news detection</a:t>
            </a:r>
          </a:p>
        </p:txBody>
      </p:sp>
      <p:pic>
        <p:nvPicPr>
          <p:cNvPr id="5" name="Picture Placeholder 4" descr="Fake news approaches"/>
          <p:cNvPicPr>
            <a:picLocks noGrp="1" noChangeAspect="1"/>
          </p:cNvPicPr>
          <p:nvPr>
            <p:ph type="pic" idx="1"/>
          </p:nvPr>
        </p:nvPicPr>
        <p:blipFill>
          <a:blip r:embed="rId2"/>
          <a:stretch>
            <a:fillRect/>
          </a:stretch>
        </p:blipFill>
        <p:spPr>
          <a:xfrm>
            <a:off x="167640" y="120650"/>
            <a:ext cx="11709400" cy="42945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eq"/>
          <p:cNvPicPr>
            <a:picLocks noChangeAspect="1"/>
          </p:cNvPicPr>
          <p:nvPr/>
        </p:nvPicPr>
        <p:blipFill>
          <a:blip r:embed="rId2"/>
          <a:stretch>
            <a:fillRect/>
          </a:stretch>
        </p:blipFill>
        <p:spPr>
          <a:xfrm>
            <a:off x="333816" y="791431"/>
            <a:ext cx="11524367" cy="5619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1461125" y="225287"/>
            <a:ext cx="6282489" cy="1200329"/>
          </a:xfrm>
          <a:prstGeom prst="rect">
            <a:avLst/>
          </a:prstGeom>
          <a:noFill/>
          <a:ln>
            <a:noFill/>
          </a:ln>
        </p:spPr>
        <p:txBody>
          <a:bodyPr wrap="none" rtlCol="0" anchor="t">
            <a:spAutoFit/>
          </a:bodyPr>
          <a:lstStyle/>
          <a:p>
            <a:pPr algn="ctr"/>
            <a:r>
              <a:rPr lang="en-US" altLang="zh-CN" sz="72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Bahnschrift Condensed" panose="020B0502040204020203" pitchFamily="34" charset="0"/>
              </a:rPr>
              <a:t>Problem Statement:</a:t>
            </a:r>
          </a:p>
        </p:txBody>
      </p:sp>
      <p:sp>
        <p:nvSpPr>
          <p:cNvPr id="5" name="TextBox 4"/>
          <p:cNvSpPr txBox="1"/>
          <p:nvPr/>
        </p:nvSpPr>
        <p:spPr>
          <a:xfrm>
            <a:off x="0" y="1447154"/>
            <a:ext cx="12351026" cy="3170099"/>
          </a:xfrm>
          <a:prstGeom prst="rect">
            <a:avLst/>
          </a:prstGeom>
          <a:noFill/>
        </p:spPr>
        <p:txBody>
          <a:bodyPr wrap="square">
            <a:spAutoFit/>
          </a:bodyPr>
          <a:lstStyle/>
          <a:p>
            <a:pPr marL="342900" indent="-342900">
              <a:buFont typeface="Wingdings" panose="05000000000000000000" pitchFamily="2" charset="2"/>
              <a:buChar char="q"/>
            </a:pPr>
            <a:r>
              <a:rPr lang="en-US" sz="2000" dirty="0"/>
              <a:t>Social media and the internet for news consumption is a double-edged sword. </a:t>
            </a:r>
          </a:p>
          <a:p>
            <a:pPr marL="342900" indent="-342900">
              <a:buFont typeface="Wingdings" panose="05000000000000000000" pitchFamily="2" charset="2"/>
              <a:buChar char="q"/>
            </a:pPr>
            <a:r>
              <a:rPr lang="en-US" sz="2000" dirty="0"/>
              <a:t>On the one hand, it is low cost, easy to access, and its rapid dissemination of information leads people to seek out and consume news from social media.</a:t>
            </a:r>
          </a:p>
          <a:p>
            <a:pPr marL="342900" indent="-342900">
              <a:buFont typeface="Wingdings" panose="05000000000000000000" pitchFamily="2" charset="2"/>
              <a:buChar char="q"/>
            </a:pPr>
            <a:r>
              <a:rPr lang="en-US" sz="2000" dirty="0"/>
              <a:t> On the other hand, it enables the wide spread of “fake news”, i.e., low quality news with intentionally false information.</a:t>
            </a:r>
          </a:p>
          <a:p>
            <a:pPr marL="342900" indent="-342900">
              <a:buFont typeface="Wingdings" panose="05000000000000000000" pitchFamily="2" charset="2"/>
              <a:buChar char="q"/>
            </a:pPr>
            <a:r>
              <a:rPr lang="en-US" sz="2000" dirty="0"/>
              <a:t> The extensive spread of fake news has the potential for extremely negative impacts on individuals and society. Therefore, fake news detection on social media and the internet has recently become an emerging research that is attracting tremendous attention.</a:t>
            </a:r>
          </a:p>
          <a:p>
            <a:pPr marL="342900" indent="-342900">
              <a:buFont typeface="Wingdings" panose="05000000000000000000" pitchFamily="2" charset="2"/>
              <a:buChar char="q"/>
            </a:pPr>
            <a:r>
              <a:rPr lang="en-US" sz="2000" dirty="0"/>
              <a:t> Fake news detection on social media presents unique characteristics and challenges that make existing detection algorithms from traditional news media ineffective or not applicable</a:t>
            </a:r>
            <a:endParaRPr lang="en-IN" sz="2000" dirty="0"/>
          </a:p>
        </p:txBody>
      </p:sp>
      <p:pic>
        <p:nvPicPr>
          <p:cNvPr id="1026" name="Picture 2" descr="954 Fake News Illustrations, Royalty-Free Vector Graphic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l="-986" t="8006" r="986" b="8069"/>
          <a:stretch>
            <a:fillRect/>
          </a:stretch>
        </p:blipFill>
        <p:spPr bwMode="auto">
          <a:xfrm>
            <a:off x="1315351" y="4625009"/>
            <a:ext cx="2963602" cy="21905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8 Ways to Detect Fake News on Social Media – SS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638791"/>
            <a:ext cx="4205688" cy="21767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down)">
                                      <p:cBhvr>
                                        <p:cTn id="11" dur="500"/>
                                        <p:tgtEl>
                                          <p:spTgt spid="5">
                                            <p:txEl>
                                              <p:pRg st="0" end="0"/>
                                            </p:txEl>
                                          </p:spTgt>
                                        </p:tgtEl>
                                      </p:cBhvr>
                                    </p:animEffect>
                                  </p:childTnLst>
                                </p:cTn>
                              </p:par>
                              <p:par>
                                <p:cTn id="12" presetID="22" presetClass="entr" presetSubtype="4" fill="hold"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wipe(down)">
                                      <p:cBhvr>
                                        <p:cTn id="14" dur="500"/>
                                        <p:tgtEl>
                                          <p:spTgt spid="5">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down)">
                                      <p:cBhvr>
                                        <p:cTn id="20" dur="500"/>
                                        <p:tgtEl>
                                          <p:spTgt spid="5">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607" y="197630"/>
            <a:ext cx="7965962" cy="830997"/>
          </a:xfrm>
          <a:prstGeom prst="rect">
            <a:avLst/>
          </a:prstGeom>
          <a:noFill/>
        </p:spPr>
        <p:txBody>
          <a:bodyPr wrap="none" lIns="91440" tIns="45720" rIns="91440" bIns="45720">
            <a:spAutoFit/>
          </a:bodyPr>
          <a:lstStyle/>
          <a:p>
            <a:pPr algn="ctr"/>
            <a:r>
              <a:rPr lang="en-US" sz="48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HARDWARE REQUIREMENTS</a:t>
            </a:r>
          </a:p>
        </p:txBody>
      </p:sp>
      <p:sp>
        <p:nvSpPr>
          <p:cNvPr id="6" name="TextBox 5"/>
          <p:cNvSpPr txBox="1"/>
          <p:nvPr/>
        </p:nvSpPr>
        <p:spPr>
          <a:xfrm>
            <a:off x="206607" y="1230573"/>
            <a:ext cx="10508974" cy="2462213"/>
          </a:xfrm>
          <a:prstGeom prst="rect">
            <a:avLst/>
          </a:prstGeom>
          <a:noFill/>
        </p:spPr>
        <p:txBody>
          <a:bodyPr wrap="square">
            <a:spAutoFit/>
          </a:bodyPr>
          <a:lstStyle/>
          <a:p>
            <a:pPr marL="342900" indent="-342900" algn="l">
              <a:buFont typeface="Wingdings" panose="05000000000000000000" pitchFamily="2" charset="2"/>
              <a:buChar char="v"/>
            </a:pPr>
            <a:r>
              <a:rPr lang="en-US" sz="2200" b="0" i="0" dirty="0">
                <a:effectLst/>
                <a:latin typeface="+mj-lt"/>
              </a:rPr>
              <a:t>Processor Intel i3 or above</a:t>
            </a:r>
          </a:p>
          <a:p>
            <a:pPr marL="342900" indent="-342900" algn="l">
              <a:buFont typeface="Wingdings" panose="05000000000000000000" pitchFamily="2" charset="2"/>
              <a:buChar char="v"/>
            </a:pPr>
            <a:r>
              <a:rPr lang="en-US" sz="2200" b="0" i="0" dirty="0">
                <a:effectLst/>
                <a:latin typeface="+mj-lt"/>
              </a:rPr>
              <a:t>CPU: 2 x 64-bit, 2.8 GHz, 8.00 GT/s CPUs or better. </a:t>
            </a:r>
          </a:p>
          <a:p>
            <a:pPr marL="342900" indent="-342900" algn="l">
              <a:buFont typeface="Wingdings" panose="05000000000000000000" pitchFamily="2" charset="2"/>
              <a:buChar char="v"/>
            </a:pPr>
            <a:r>
              <a:rPr lang="en-US" sz="2200" b="0" i="0" dirty="0">
                <a:effectLst/>
                <a:latin typeface="+mj-lt"/>
              </a:rPr>
              <a:t>Memory: minimum RAM size of </a:t>
            </a:r>
            <a:r>
              <a:rPr lang="en-US" sz="2200" dirty="0">
                <a:latin typeface="+mj-lt"/>
              </a:rPr>
              <a:t>4 GB or higher</a:t>
            </a:r>
          </a:p>
          <a:p>
            <a:pPr marL="342900" indent="-342900" algn="l">
              <a:buFont typeface="Wingdings" panose="05000000000000000000" pitchFamily="2" charset="2"/>
              <a:buChar char="v"/>
            </a:pPr>
            <a:r>
              <a:rPr lang="en-US" sz="2200" b="0" i="0" dirty="0">
                <a:effectLst/>
                <a:latin typeface="+mj-lt"/>
              </a:rPr>
              <a:t>Storage: Recommended minimum of 100 GB, or 300 GB </a:t>
            </a:r>
          </a:p>
          <a:p>
            <a:pPr marL="342900" indent="-342900" algn="l">
              <a:buFont typeface="Wingdings" panose="05000000000000000000" pitchFamily="2" charset="2"/>
              <a:buChar char="v"/>
            </a:pPr>
            <a:r>
              <a:rPr lang="en-US" sz="2200" b="0" i="0" dirty="0">
                <a:effectLst/>
                <a:latin typeface="+mj-lt"/>
              </a:rPr>
              <a:t>Internet access to download the files</a:t>
            </a:r>
          </a:p>
          <a:p>
            <a:pPr marL="342900" indent="-342900">
              <a:buFont typeface="Wingdings" panose="05000000000000000000" pitchFamily="2" charset="2"/>
              <a:buChar char="v"/>
            </a:pPr>
            <a:endParaRPr lang="en-US" sz="2200" b="0" i="0" dirty="0">
              <a:effectLst/>
              <a:latin typeface="+mj-lt"/>
            </a:endParaRPr>
          </a:p>
          <a:p>
            <a:pPr marL="342900" indent="-342900" algn="l">
              <a:buFont typeface="Wingdings" panose="05000000000000000000" pitchFamily="2" charset="2"/>
              <a:buChar char="v"/>
            </a:pPr>
            <a:endParaRPr lang="en-US" sz="2200" b="0" i="0" dirty="0">
              <a:effectLst/>
              <a:latin typeface="+mj-lt"/>
            </a:endParaRPr>
          </a:p>
        </p:txBody>
      </p:sp>
      <p:sp>
        <p:nvSpPr>
          <p:cNvPr id="9" name="Rectangle 8"/>
          <p:cNvSpPr/>
          <p:nvPr/>
        </p:nvSpPr>
        <p:spPr>
          <a:xfrm>
            <a:off x="-368402" y="3458026"/>
            <a:ext cx="8830624" cy="830997"/>
          </a:xfrm>
          <a:prstGeom prst="rect">
            <a:avLst/>
          </a:prstGeom>
          <a:noFill/>
        </p:spPr>
        <p:txBody>
          <a:bodyPr wrap="square" lIns="91440" tIns="45720" rIns="91440" bIns="45720">
            <a:spAutoFit/>
          </a:bodyPr>
          <a:lstStyle/>
          <a:p>
            <a:pPr algn="ctr"/>
            <a:r>
              <a:rPr lang="en-US" sz="4800" b="1" u="sng"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SOFTWARE REQUIREMENTS</a:t>
            </a:r>
          </a:p>
        </p:txBody>
      </p:sp>
      <p:sp>
        <p:nvSpPr>
          <p:cNvPr id="10" name="TextBox 9"/>
          <p:cNvSpPr txBox="1"/>
          <p:nvPr/>
        </p:nvSpPr>
        <p:spPr>
          <a:xfrm>
            <a:off x="206607" y="4445622"/>
            <a:ext cx="8984974" cy="2462213"/>
          </a:xfrm>
          <a:prstGeom prst="rect">
            <a:avLst/>
          </a:prstGeom>
          <a:noFill/>
        </p:spPr>
        <p:txBody>
          <a:bodyPr wrap="square" rtlCol="0">
            <a:spAutoFit/>
          </a:bodyPr>
          <a:lstStyle/>
          <a:p>
            <a:pPr marL="342900" indent="-342900">
              <a:buFont typeface="Wingdings" panose="05000000000000000000" pitchFamily="2" charset="2"/>
              <a:buChar char="v"/>
            </a:pPr>
            <a:r>
              <a:rPr lang="en-IN" sz="2200" dirty="0"/>
              <a:t>Python (Minimum version 3.7.x)</a:t>
            </a:r>
          </a:p>
          <a:p>
            <a:pPr marL="342900" indent="-342900">
              <a:buFont typeface="Wingdings" panose="05000000000000000000" pitchFamily="2" charset="2"/>
              <a:buChar char="v"/>
            </a:pPr>
            <a:r>
              <a:rPr lang="en-IN" sz="2200" dirty="0"/>
              <a:t>Anaconda Package</a:t>
            </a:r>
          </a:p>
          <a:p>
            <a:pPr marL="342900" indent="-342900">
              <a:buFont typeface="Wingdings" panose="05000000000000000000" pitchFamily="2" charset="2"/>
              <a:buChar char="v"/>
            </a:pPr>
            <a:r>
              <a:rPr lang="en-IN" sz="2200" dirty="0"/>
              <a:t>Google Chrome</a:t>
            </a:r>
          </a:p>
          <a:p>
            <a:pPr marL="342900" indent="-342900">
              <a:buFont typeface="Wingdings" panose="05000000000000000000" pitchFamily="2" charset="2"/>
              <a:buChar char="v"/>
            </a:pPr>
            <a:r>
              <a:rPr lang="en-IN" sz="2200" dirty="0" err="1"/>
              <a:t>Xampp</a:t>
            </a:r>
            <a:r>
              <a:rPr lang="en-IN" sz="2200" dirty="0"/>
              <a:t> (For executing PHP files)</a:t>
            </a:r>
          </a:p>
          <a:p>
            <a:pPr marL="342900" indent="-342900">
              <a:buFont typeface="Wingdings" panose="05000000000000000000" pitchFamily="2" charset="2"/>
              <a:buChar char="v"/>
            </a:pPr>
            <a:r>
              <a:rPr lang="en-IN" sz="2200" dirty="0"/>
              <a:t>HTML5</a:t>
            </a:r>
          </a:p>
          <a:p>
            <a:pPr marL="342900" indent="-342900">
              <a:buFont typeface="Wingdings" panose="05000000000000000000" pitchFamily="2" charset="2"/>
              <a:buChar char="v"/>
            </a:pPr>
            <a:r>
              <a:rPr lang="en-US" sz="2200" b="1" i="0" dirty="0">
                <a:effectLst/>
                <a:latin typeface="+mj-lt"/>
              </a:rPr>
              <a:t>Operating systems</a:t>
            </a:r>
            <a:r>
              <a:rPr lang="en-US" sz="2200" b="0" i="0" dirty="0">
                <a:effectLst/>
                <a:latin typeface="+mj-lt"/>
              </a:rPr>
              <a:t>: Windows* 7 or later, macOS, and </a:t>
            </a:r>
            <a:r>
              <a:rPr lang="en-US" sz="2200" b="1" i="0" dirty="0">
                <a:effectLst/>
                <a:latin typeface="+mj-lt"/>
              </a:rPr>
              <a:t>Linux</a:t>
            </a:r>
            <a:endParaRPr lang="en-IN" sz="2200" dirty="0"/>
          </a:p>
          <a:p>
            <a:pPr marL="342900" indent="-342900">
              <a:buFont typeface="Wingdings" panose="05000000000000000000" pitchFamily="2" charset="2"/>
              <a:buChar char="v"/>
            </a:pPr>
            <a:endParaRPr lang="en-IN" sz="2200" dirty="0"/>
          </a:p>
        </p:txBody>
      </p:sp>
      <p:pic>
        <p:nvPicPr>
          <p:cNvPr id="12" name="Picture 11"/>
          <p:cNvPicPr>
            <a:picLocks noChangeAspect="1"/>
          </p:cNvPicPr>
          <p:nvPr/>
        </p:nvPicPr>
        <p:blipFill>
          <a:blip r:embed="rId2"/>
          <a:stretch>
            <a:fillRect/>
          </a:stretch>
        </p:blipFill>
        <p:spPr>
          <a:xfrm>
            <a:off x="9700591" y="552058"/>
            <a:ext cx="2491409" cy="2491409"/>
          </a:xfrm>
          <a:prstGeom prst="rect">
            <a:avLst/>
          </a:prstGeom>
        </p:spPr>
      </p:pic>
      <p:pic>
        <p:nvPicPr>
          <p:cNvPr id="14" name="Picture 13"/>
          <p:cNvPicPr>
            <a:picLocks noChangeAspect="1"/>
          </p:cNvPicPr>
          <p:nvPr/>
        </p:nvPicPr>
        <p:blipFill>
          <a:blip r:embed="rId3"/>
          <a:stretch>
            <a:fillRect/>
          </a:stretch>
        </p:blipFill>
        <p:spPr>
          <a:xfrm>
            <a:off x="9104244" y="4289023"/>
            <a:ext cx="2676939" cy="24914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9" grpId="0"/>
      <p:bldP spid="9" grpId="1"/>
      <p:bldP spid="10" grpId="0"/>
      <p:bldP spid="1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PROPOSED SYSTEM</a:t>
            </a:r>
            <a:endParaRPr lang="en-IN" sz="4000" dirty="0"/>
          </a:p>
        </p:txBody>
      </p:sp>
      <p:sp>
        <p:nvSpPr>
          <p:cNvPr id="5" name="TextBox 4">
            <a:extLst>
              <a:ext uri="{FF2B5EF4-FFF2-40B4-BE49-F238E27FC236}">
                <a16:creationId xmlns:a16="http://schemas.microsoft.com/office/drawing/2014/main" id="{D351C823-C27C-4284-BF69-2D5B65B3A55D}"/>
              </a:ext>
            </a:extLst>
          </p:cNvPr>
          <p:cNvSpPr txBox="1"/>
          <p:nvPr/>
        </p:nvSpPr>
        <p:spPr>
          <a:xfrm>
            <a:off x="178904" y="2307247"/>
            <a:ext cx="11834192" cy="4893647"/>
          </a:xfrm>
          <a:prstGeom prst="rect">
            <a:avLst/>
          </a:prstGeom>
          <a:noFill/>
        </p:spPr>
        <p:txBody>
          <a:bodyPr wrap="square">
            <a:spAutoFit/>
          </a:bodyPr>
          <a:lstStyle/>
          <a:p>
            <a:pPr marL="285750" indent="-285750">
              <a:buFont typeface="Wingdings" panose="05000000000000000000" charset="0"/>
              <a:buChar char="ü"/>
            </a:pPr>
            <a:r>
              <a:rPr lang="en-US" sz="2400" dirty="0"/>
              <a:t>The Proposed System makes use of “POS-Tagging” ,”TF-IDF” and “Trigram Vectorizer” , and applies these modules onto the input text before feeding it to the model </a:t>
            </a:r>
          </a:p>
          <a:p>
            <a:pPr marL="285750" indent="-285750">
              <a:buFont typeface="Wingdings" panose="05000000000000000000" charset="0"/>
              <a:buChar char="ü"/>
            </a:pPr>
            <a:r>
              <a:rPr lang="en-US" sz="2400" dirty="0"/>
              <a:t>“POS-Tagging” ,”TF-IDF” and “Trigram Vectorizer” are NLP modules(Natural Language Processing)</a:t>
            </a:r>
          </a:p>
          <a:p>
            <a:pPr marL="285750" indent="-285750">
              <a:buFont typeface="Wingdings" panose="05000000000000000000" charset="0"/>
              <a:buChar char="ü"/>
            </a:pPr>
            <a:r>
              <a:rPr lang="en-US" sz="2400" dirty="0"/>
              <a:t>The Dataset that is used is </a:t>
            </a:r>
            <a:r>
              <a:rPr lang="en-US" sz="2400" u="sng" dirty="0"/>
              <a:t>pre-processed </a:t>
            </a:r>
            <a:r>
              <a:rPr lang="en-US" sz="2400" dirty="0"/>
              <a:t>and </a:t>
            </a:r>
            <a:r>
              <a:rPr lang="en-US" sz="2400" u="sng" dirty="0"/>
              <a:t>cleaned</a:t>
            </a:r>
            <a:r>
              <a:rPr lang="en-US" sz="2400" dirty="0"/>
              <a:t> prior to the training of the Machine Learning Model</a:t>
            </a:r>
          </a:p>
          <a:p>
            <a:pPr marL="285750" indent="-285750">
              <a:buFont typeface="Wingdings" panose="05000000000000000000" charset="0"/>
              <a:buChar char="ü"/>
            </a:pPr>
            <a:r>
              <a:rPr lang="en-US" sz="2400" dirty="0"/>
              <a:t>As a result , the accuracy of the Proposed System is higher than that of the Existing System</a:t>
            </a:r>
          </a:p>
          <a:p>
            <a:pPr marL="285750" indent="-285750">
              <a:buFont typeface="Wingdings" panose="05000000000000000000" charset="0"/>
              <a:buChar char="ü"/>
            </a:pPr>
            <a:r>
              <a:rPr lang="en-US" sz="2400" dirty="0"/>
              <a:t>The Proposed System also allows users to provide input in the form of URL as well as Text</a:t>
            </a:r>
          </a:p>
          <a:p>
            <a:endParaRPr lang="en-US" sz="2400" dirty="0"/>
          </a:p>
          <a:p>
            <a:pPr marL="285750" indent="-285750">
              <a:buFont typeface="Wingdings" panose="05000000000000000000" charset="0"/>
              <a:buChar char="ü"/>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3DCA-5EBE-4F21-8BA1-275E55970C58}"/>
              </a:ext>
            </a:extLst>
          </p:cNvPr>
          <p:cNvSpPr>
            <a:spLocks noGrp="1"/>
          </p:cNvSpPr>
          <p:nvPr>
            <p:ph type="title" idx="4294967295"/>
          </p:nvPr>
        </p:nvSpPr>
        <p:spPr>
          <a:xfrm>
            <a:off x="0" y="328405"/>
            <a:ext cx="9613900" cy="1081088"/>
          </a:xfrm>
        </p:spPr>
        <p:txBody>
          <a:bodyPr>
            <a:normAutofit/>
          </a:bodyPr>
          <a:lstStyle/>
          <a:p>
            <a:r>
              <a:rPr lang="en-US" sz="4400" b="1" u="sng" dirty="0">
                <a:solidFill>
                  <a:srgbClr val="002060"/>
                </a:solidFill>
                <a:latin typeface="Algerian" panose="04020705040A02060702" pitchFamily="82" charset="0"/>
              </a:rPr>
              <a:t>Algorithms Used :-</a:t>
            </a:r>
            <a:endParaRPr lang="en-IN" sz="4400" b="1" u="sng"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8752F12-9729-41DB-8FC5-FD78A2116510}"/>
              </a:ext>
            </a:extLst>
          </p:cNvPr>
          <p:cNvSpPr>
            <a:spLocks noGrp="1"/>
          </p:cNvSpPr>
          <p:nvPr>
            <p:ph idx="4294967295"/>
          </p:nvPr>
        </p:nvSpPr>
        <p:spPr>
          <a:xfrm>
            <a:off x="145774" y="1530057"/>
            <a:ext cx="5102087" cy="936488"/>
          </a:xfrm>
        </p:spPr>
        <p:txBody>
          <a:bodyPr>
            <a:normAutofit/>
          </a:bodyPr>
          <a:lstStyle/>
          <a:p>
            <a:pPr>
              <a:buFont typeface="Wingdings" panose="05000000000000000000" pitchFamily="2" charset="2"/>
              <a:buChar char="ü"/>
            </a:pPr>
            <a:r>
              <a:rPr lang="en-US" sz="2600" dirty="0"/>
              <a:t>Naïve Bayes </a:t>
            </a:r>
          </a:p>
          <a:p>
            <a:pPr>
              <a:buFont typeface="Wingdings" panose="05000000000000000000" pitchFamily="2" charset="2"/>
              <a:buChar char="ü"/>
            </a:pPr>
            <a:r>
              <a:rPr lang="en-US" sz="2600" dirty="0"/>
              <a:t>Maximum Entropy Classifier</a:t>
            </a:r>
            <a:endParaRPr lang="en-IN" sz="2600" dirty="0"/>
          </a:p>
        </p:txBody>
      </p:sp>
      <p:sp>
        <p:nvSpPr>
          <p:cNvPr id="5" name="TextBox 4">
            <a:extLst>
              <a:ext uri="{FF2B5EF4-FFF2-40B4-BE49-F238E27FC236}">
                <a16:creationId xmlns:a16="http://schemas.microsoft.com/office/drawing/2014/main" id="{023A9826-209E-4D45-90B6-7A8C5F4B6A7D}"/>
              </a:ext>
            </a:extLst>
          </p:cNvPr>
          <p:cNvSpPr txBox="1"/>
          <p:nvPr/>
        </p:nvSpPr>
        <p:spPr>
          <a:xfrm>
            <a:off x="0" y="3071125"/>
            <a:ext cx="7954617" cy="769441"/>
          </a:xfrm>
          <a:prstGeom prst="rect">
            <a:avLst/>
          </a:prstGeom>
          <a:noFill/>
        </p:spPr>
        <p:txBody>
          <a:bodyPr wrap="square">
            <a:spAutoFit/>
          </a:bodyPr>
          <a:lstStyle/>
          <a:p>
            <a:r>
              <a:rPr lang="en-US" sz="4400" b="1" u="sng" dirty="0">
                <a:solidFill>
                  <a:srgbClr val="002060"/>
                </a:solidFill>
                <a:latin typeface="Algerian" panose="04020705040A02060702" pitchFamily="82" charset="0"/>
              </a:rPr>
              <a:t>Modules Used :-</a:t>
            </a:r>
            <a:endParaRPr lang="en-IN" sz="4400" dirty="0"/>
          </a:p>
        </p:txBody>
      </p:sp>
      <p:sp>
        <p:nvSpPr>
          <p:cNvPr id="7" name="TextBox 6">
            <a:extLst>
              <a:ext uri="{FF2B5EF4-FFF2-40B4-BE49-F238E27FC236}">
                <a16:creationId xmlns:a16="http://schemas.microsoft.com/office/drawing/2014/main" id="{ED2C4E26-BD28-4761-A5E7-811704BD2161}"/>
              </a:ext>
            </a:extLst>
          </p:cNvPr>
          <p:cNvSpPr txBox="1"/>
          <p:nvPr/>
        </p:nvSpPr>
        <p:spPr>
          <a:xfrm>
            <a:off x="145774" y="4113239"/>
            <a:ext cx="7513983" cy="2893100"/>
          </a:xfrm>
          <a:prstGeom prst="rect">
            <a:avLst/>
          </a:prstGeom>
          <a:noFill/>
        </p:spPr>
        <p:txBody>
          <a:bodyPr wrap="square">
            <a:spAutoFit/>
          </a:bodyPr>
          <a:lstStyle/>
          <a:p>
            <a:pPr>
              <a:buFont typeface="Wingdings" panose="05000000000000000000" pitchFamily="2" charset="2"/>
              <a:buChar char="ü"/>
            </a:pPr>
            <a:r>
              <a:rPr lang="en-US" sz="2600" dirty="0"/>
              <a:t>NLP </a:t>
            </a:r>
          </a:p>
          <a:p>
            <a:pPr>
              <a:buFont typeface="Wingdings" panose="05000000000000000000" pitchFamily="2" charset="2"/>
              <a:buChar char="ü"/>
            </a:pPr>
            <a:r>
              <a:rPr lang="en-US" sz="2600" dirty="0"/>
              <a:t>POS-Tagging</a:t>
            </a:r>
          </a:p>
          <a:p>
            <a:pPr>
              <a:buFont typeface="Wingdings" panose="05000000000000000000" pitchFamily="2" charset="2"/>
              <a:buChar char="ü"/>
            </a:pPr>
            <a:r>
              <a:rPr lang="en-IN" sz="2600" dirty="0"/>
              <a:t>TF-IDF</a:t>
            </a:r>
          </a:p>
          <a:p>
            <a:pPr>
              <a:buFont typeface="Wingdings" panose="05000000000000000000" pitchFamily="2" charset="2"/>
              <a:buChar char="ü"/>
            </a:pPr>
            <a:r>
              <a:rPr lang="en-IN" sz="2600" dirty="0"/>
              <a:t>Trigram Vectorizer</a:t>
            </a:r>
          </a:p>
          <a:p>
            <a:pPr>
              <a:buFont typeface="Wingdings" panose="05000000000000000000" pitchFamily="2" charset="2"/>
              <a:buChar char="ü"/>
            </a:pPr>
            <a:r>
              <a:rPr lang="en-IN" sz="2600" dirty="0"/>
              <a:t>Pickle</a:t>
            </a:r>
          </a:p>
          <a:p>
            <a:pPr>
              <a:buFont typeface="Wingdings" panose="05000000000000000000" pitchFamily="2" charset="2"/>
              <a:buChar char="ü"/>
            </a:pPr>
            <a:r>
              <a:rPr lang="en-IN" sz="2600" dirty="0"/>
              <a:t>Newspaper3K</a:t>
            </a:r>
          </a:p>
          <a:p>
            <a:pPr>
              <a:buFont typeface="Wingdings" panose="05000000000000000000" pitchFamily="2" charset="2"/>
              <a:buChar char="ü"/>
            </a:pPr>
            <a:endParaRPr lang="en-IN" sz="2600" dirty="0"/>
          </a:p>
        </p:txBody>
      </p:sp>
    </p:spTree>
    <p:extLst>
      <p:ext uri="{BB962C8B-B14F-4D97-AF65-F5344CB8AC3E}">
        <p14:creationId xmlns:p14="http://schemas.microsoft.com/office/powerpoint/2010/main" val="136960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NLP (Natural Language Processing)</a:t>
            </a:r>
          </a:p>
        </p:txBody>
      </p:sp>
      <p:sp>
        <p:nvSpPr>
          <p:cNvPr id="3" name="Content Placeholder 2"/>
          <p:cNvSpPr>
            <a:spLocks noGrp="1"/>
          </p:cNvSpPr>
          <p:nvPr>
            <p:ph idx="1"/>
          </p:nvPr>
        </p:nvSpPr>
        <p:spPr>
          <a:xfrm>
            <a:off x="428528" y="2098332"/>
            <a:ext cx="10398497" cy="4620520"/>
          </a:xfrm>
        </p:spPr>
        <p:txBody>
          <a:bodyPr>
            <a:normAutofit fontScale="92500" lnSpcReduction="10000"/>
          </a:bodyPr>
          <a:lstStyle/>
          <a:p>
            <a:r>
              <a:rPr lang="en-US" b="0" i="0" strike="noStrike" dirty="0">
                <a:effectLst/>
                <a:latin typeface="+mj-lt"/>
                <a:hlinkClick r:id="rId2"/>
              </a:rPr>
              <a:t>Natural Language Processing (NLP)</a:t>
            </a:r>
            <a:r>
              <a:rPr lang="en-US" b="0" i="0" dirty="0">
                <a:effectLst/>
                <a:latin typeface="+mj-lt"/>
              </a:rPr>
              <a:t> allows machines to break down and interpret human language. </a:t>
            </a:r>
          </a:p>
          <a:p>
            <a:r>
              <a:rPr lang="en-US" b="0" i="0" dirty="0">
                <a:effectLst/>
                <a:latin typeface="+mj-lt"/>
              </a:rPr>
              <a:t>It’s at the core of tools we use every day – from translation software, chatbots, spam filters, and search engines, to grammar correction software, voice assistants, and </a:t>
            </a:r>
            <a:r>
              <a:rPr lang="en-US" b="0" i="0" strike="noStrike" dirty="0">
                <a:effectLst/>
                <a:latin typeface="+mj-lt"/>
                <a:hlinkClick r:id="rId3"/>
              </a:rPr>
              <a:t>social media monitoring tools</a:t>
            </a:r>
            <a:r>
              <a:rPr lang="en-US" b="0" i="0" dirty="0">
                <a:effectLst/>
                <a:latin typeface="+mj-lt"/>
              </a:rPr>
              <a:t>.</a:t>
            </a:r>
            <a:endParaRPr lang="en-US" dirty="0">
              <a:latin typeface="+mj-lt"/>
            </a:endParaRPr>
          </a:p>
          <a:p>
            <a:r>
              <a:rPr lang="en-US" b="0" i="0" dirty="0">
                <a:effectLst/>
                <a:latin typeface="+mj-lt"/>
              </a:rPr>
              <a:t>Natural Language Processing (NLP) is a field of </a:t>
            </a:r>
            <a:r>
              <a:rPr lang="en-US" b="0" i="0" strike="noStrike" dirty="0">
                <a:effectLst/>
                <a:latin typeface="+mj-lt"/>
                <a:hlinkClick r:id="rId4"/>
              </a:rPr>
              <a:t>Artificial Intelligence (AI)</a:t>
            </a:r>
            <a:r>
              <a:rPr lang="en-US" b="0" i="0" dirty="0">
                <a:effectLst/>
                <a:latin typeface="+mj-lt"/>
              </a:rPr>
              <a:t> that makes human language intelligible to machines.</a:t>
            </a:r>
          </a:p>
          <a:p>
            <a:r>
              <a:rPr lang="en-US" b="0" i="0" dirty="0">
                <a:effectLst/>
                <a:latin typeface="+mj-lt"/>
              </a:rPr>
              <a:t>NLP combines the power of linguistics and computer science to study the rules and structure of language, and create intelligent systems (run on machine learning and NLP algorithms) capable of understanding, analyzing, and extracting meaning from text and speech</a:t>
            </a:r>
          </a:p>
          <a:p>
            <a:r>
              <a:rPr lang="en-US" b="0" i="0" strike="noStrike" dirty="0">
                <a:effectLst/>
                <a:latin typeface="+mj-lt"/>
                <a:hlinkClick r:id="rId5"/>
              </a:rPr>
              <a:t>Natural language understanding (NLU)</a:t>
            </a:r>
            <a:r>
              <a:rPr lang="en-US" b="0" i="0" dirty="0">
                <a:effectLst/>
                <a:latin typeface="+mj-lt"/>
              </a:rPr>
              <a:t> is used to understand the structure and meaning of human language by analyzing different aspects like syntax, semantics, pragmatics, and morphology. </a:t>
            </a:r>
            <a:endParaRPr lang="en-IN" dirty="0">
              <a:latin typeface="+mj-lt"/>
            </a:endParaRPr>
          </a:p>
        </p:txBody>
      </p:sp>
      <p:pic>
        <p:nvPicPr>
          <p:cNvPr id="2050" name="Picture 2" descr="Natural Language Processing – Talking In A Way Machines Can Understand -  Utility Analytics Institu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98749" y="0"/>
            <a:ext cx="2677975" cy="20058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 (Part Of Speech) Tagging</a:t>
            </a:r>
          </a:p>
        </p:txBody>
      </p:sp>
      <p:pic>
        <p:nvPicPr>
          <p:cNvPr id="5" name="Picture 4"/>
          <p:cNvPicPr>
            <a:picLocks noChangeAspect="1"/>
          </p:cNvPicPr>
          <p:nvPr/>
        </p:nvPicPr>
        <p:blipFill>
          <a:blip r:embed="rId2"/>
          <a:stretch>
            <a:fillRect/>
          </a:stretch>
        </p:blipFill>
        <p:spPr>
          <a:xfrm>
            <a:off x="1368653" y="2580972"/>
            <a:ext cx="8511713" cy="3523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PICKLE</a:t>
            </a:r>
          </a:p>
        </p:txBody>
      </p:sp>
      <p:sp>
        <p:nvSpPr>
          <p:cNvPr id="9" name="TextBox 8"/>
          <p:cNvSpPr txBox="1"/>
          <p:nvPr/>
        </p:nvSpPr>
        <p:spPr>
          <a:xfrm>
            <a:off x="680321" y="2580861"/>
            <a:ext cx="10322593" cy="4154984"/>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800" b="0" i="0" u="none" strike="noStrike" cap="none" normalizeH="0" baseline="0" dirty="0">
                <a:ln>
                  <a:noFill/>
                </a:ln>
                <a:effectLst/>
                <a:latin typeface="Eras Demi ITC" panose="020B0805030504020804" pitchFamily="34" charset="0"/>
                <a:ea typeface="DejaVu Serif Condensed" panose="02060606050605020204" pitchFamily="18" charset="0"/>
                <a:cs typeface="DejaVu Serif Condensed" panose="02060606050605020204" pitchFamily="18" charset="0"/>
              </a:rPr>
              <a:t>The </a:t>
            </a:r>
            <a:r>
              <a:rPr kumimoji="0" lang="en-US" altLang="en-US" sz="2800" b="0" i="0" u="none" strike="noStrike" cap="none" normalizeH="0" baseline="0" dirty="0">
                <a:ln>
                  <a:noFill/>
                </a:ln>
                <a:effectLst/>
                <a:latin typeface="Eras Demi ITC" panose="020B0805030504020804" pitchFamily="34" charset="0"/>
                <a:ea typeface="DejaVu Serif Condensed" panose="02060606050605020204" pitchFamily="18" charset="0"/>
                <a:cs typeface="DejaVu Serif Condensed" panose="02060606050605020204" pitchFamily="18" charset="0"/>
                <a:hlinkClick r:id="rId2" tooltip="pickle: Convert Python objects to streams of bytes and back."/>
              </a:rPr>
              <a:t>pickle</a:t>
            </a:r>
            <a:r>
              <a:rPr kumimoji="0" lang="en-US" altLang="en-US" sz="2800" b="0" i="0" u="none" strike="noStrike" cap="none" normalizeH="0" baseline="0" dirty="0">
                <a:ln>
                  <a:noFill/>
                </a:ln>
                <a:effectLst/>
                <a:latin typeface="Eras Demi ITC" panose="020B0805030504020804" pitchFamily="34" charset="0"/>
                <a:ea typeface="DejaVu Serif Condensed" panose="02060606050605020204" pitchFamily="18" charset="0"/>
                <a:cs typeface="DejaVu Serif Condensed" panose="02060606050605020204" pitchFamily="18" charset="0"/>
              </a:rPr>
              <a:t> module implements binary protocols for serializing and de-serializing a Python object structure.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sz="2800" b="0" i="0" u="none" strike="noStrike" cap="none" normalizeH="0" baseline="0" dirty="0">
              <a:ln>
                <a:noFill/>
              </a:ln>
              <a:effectLst/>
              <a:latin typeface="Eras Demi ITC" panose="020B0805030504020804" pitchFamily="34" charset="0"/>
              <a:ea typeface="DejaVu Serif Condensed" panose="02060606050605020204" pitchFamily="18" charset="0"/>
              <a:cs typeface="DejaVu Serif Condensed" panose="020606060506050202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US" sz="2800" b="0" i="1" dirty="0">
                <a:effectLst/>
                <a:latin typeface="Eras Demi ITC" panose="020B0805030504020804" pitchFamily="34" charset="0"/>
                <a:ea typeface="DejaVu Serif Condensed" panose="02060606050605020204" pitchFamily="18" charset="0"/>
                <a:cs typeface="DejaVu Serif Condensed" panose="02060606050605020204" pitchFamily="18" charset="0"/>
              </a:rPr>
              <a:t>Pickling”</a:t>
            </a:r>
            <a:r>
              <a:rPr lang="en-US" sz="2800" b="0" i="0" dirty="0">
                <a:effectLst/>
                <a:latin typeface="Eras Demi ITC" panose="020B0805030504020804" pitchFamily="34" charset="0"/>
                <a:ea typeface="DejaVu Serif Condensed" panose="02060606050605020204" pitchFamily="18" charset="0"/>
                <a:cs typeface="DejaVu Serif Condensed" panose="02060606050605020204" pitchFamily="18" charset="0"/>
              </a:rPr>
              <a:t> is the process whereby a Python object hierarchy is converted into a byte stream, and </a:t>
            </a:r>
            <a:r>
              <a:rPr lang="en-US" sz="2800" b="0" i="1" dirty="0">
                <a:effectLst/>
                <a:latin typeface="Eras Demi ITC" panose="020B0805030504020804" pitchFamily="34" charset="0"/>
                <a:ea typeface="DejaVu Serif Condensed" panose="02060606050605020204" pitchFamily="18" charset="0"/>
                <a:cs typeface="DejaVu Serif Condensed" panose="02060606050605020204" pitchFamily="18" charset="0"/>
              </a:rPr>
              <a:t>“unpickling”</a:t>
            </a:r>
            <a:r>
              <a:rPr lang="en-US" sz="2800" b="0" i="0" dirty="0">
                <a:effectLst/>
                <a:latin typeface="Eras Demi ITC" panose="020B0805030504020804" pitchFamily="34" charset="0"/>
                <a:ea typeface="DejaVu Serif Condensed" panose="02060606050605020204" pitchFamily="18" charset="0"/>
                <a:cs typeface="DejaVu Serif Condensed" panose="02060606050605020204" pitchFamily="18" charset="0"/>
              </a:rPr>
              <a:t> is the inverse operation, whereby a byte stream (from a </a:t>
            </a:r>
            <a:r>
              <a:rPr lang="en-US" sz="2800" b="0" i="0" u="none" strike="noStrike" dirty="0">
                <a:effectLst/>
                <a:latin typeface="Eras Demi ITC" panose="020B0805030504020804" pitchFamily="34" charset="0"/>
                <a:ea typeface="DejaVu Serif Condensed" panose="02060606050605020204" pitchFamily="18" charset="0"/>
                <a:cs typeface="DejaVu Serif Condensed" panose="02060606050605020204" pitchFamily="18" charset="0"/>
                <a:hlinkClick r:id="rId3"/>
              </a:rPr>
              <a:t>binary file</a:t>
            </a:r>
            <a:r>
              <a:rPr lang="en-US" sz="2800" b="0" i="0" dirty="0">
                <a:effectLst/>
                <a:latin typeface="Eras Demi ITC" panose="020B0805030504020804" pitchFamily="34" charset="0"/>
                <a:ea typeface="DejaVu Serif Condensed" panose="02060606050605020204" pitchFamily="18" charset="0"/>
                <a:cs typeface="DejaVu Serif Condensed" panose="02060606050605020204" pitchFamily="18" charset="0"/>
              </a:rPr>
              <a:t> or </a:t>
            </a:r>
            <a:r>
              <a:rPr lang="en-US" sz="2800" b="0" i="0" u="none" strike="noStrike" dirty="0">
                <a:effectLst/>
                <a:latin typeface="Eras Demi ITC" panose="020B0805030504020804" pitchFamily="34" charset="0"/>
                <a:ea typeface="DejaVu Serif Condensed" panose="02060606050605020204" pitchFamily="18" charset="0"/>
                <a:cs typeface="DejaVu Serif Condensed" panose="02060606050605020204" pitchFamily="18" charset="0"/>
                <a:hlinkClick r:id="rId4"/>
              </a:rPr>
              <a:t>bytes-like object</a:t>
            </a:r>
            <a:r>
              <a:rPr lang="en-US" sz="2800" b="0" i="0" dirty="0">
                <a:effectLst/>
                <a:latin typeface="Eras Demi ITC" panose="020B0805030504020804" pitchFamily="34" charset="0"/>
                <a:ea typeface="DejaVu Serif Condensed" panose="02060606050605020204" pitchFamily="18" charset="0"/>
                <a:cs typeface="DejaVu Serif Condensed" panose="02060606050605020204" pitchFamily="18" charset="0"/>
              </a:rPr>
              <a:t>) is converted back into an object hierarchy.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sz="2000" u="none" strike="noStrike" cap="none" normalizeH="0" baseline="0" dirty="0">
              <a:ln>
                <a:noFill/>
              </a:ln>
              <a:latin typeface="DejaVu Serif Condensed" panose="02060606050605020204" pitchFamily="18" charset="0"/>
              <a:ea typeface="DejaVu Serif Condensed" panose="02060606050605020204" pitchFamily="18" charset="0"/>
              <a:cs typeface="DejaVu Serif Condensed" panose="020606060506050202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sz="2000" b="0" i="0" u="none" strike="noStrike" cap="none" normalizeH="0" baseline="0" dirty="0">
              <a:ln>
                <a:noFill/>
              </a:ln>
              <a:effectLst/>
              <a:latin typeface="DejaVu Serif Condensed" panose="02060606050605020204" pitchFamily="18" charset="0"/>
              <a:ea typeface="DejaVu Serif Condensed" panose="02060606050605020204" pitchFamily="18" charset="0"/>
              <a:cs typeface="DejaVu Serif Condensed" panose="02060606050605020204" pitchFamily="18" charset="0"/>
            </a:endParaRPr>
          </a:p>
        </p:txBody>
      </p:sp>
      <p:pic>
        <p:nvPicPr>
          <p:cNvPr id="4" name="Picture 3"/>
          <p:cNvPicPr>
            <a:picLocks noChangeAspect="1"/>
          </p:cNvPicPr>
          <p:nvPr/>
        </p:nvPicPr>
        <p:blipFill>
          <a:blip r:embed="rId5"/>
          <a:stretch>
            <a:fillRect/>
          </a:stretch>
        </p:blipFill>
        <p:spPr>
          <a:xfrm>
            <a:off x="7544213" y="784717"/>
            <a:ext cx="4286250" cy="1066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heckerboard(across)">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9" grpId="0"/>
      <p:bldP spid="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55" y="666115"/>
            <a:ext cx="2928620" cy="1080770"/>
          </a:xfrm>
        </p:spPr>
        <p:txBody>
          <a:bodyPr/>
          <a:lstStyle/>
          <a:p>
            <a:r>
              <a:rPr lang="en-US" dirty="0"/>
              <a:t>Introduction:</a:t>
            </a:r>
          </a:p>
        </p:txBody>
      </p:sp>
      <p:sp>
        <p:nvSpPr>
          <p:cNvPr id="4" name="Text Box 3"/>
          <p:cNvSpPr txBox="1"/>
          <p:nvPr/>
        </p:nvSpPr>
        <p:spPr>
          <a:xfrm>
            <a:off x="0" y="1872533"/>
            <a:ext cx="11741785"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sym typeface="+mn-ea"/>
              </a:rPr>
              <a:t>Fake news is where individuals or </a:t>
            </a:r>
            <a:r>
              <a:rPr lang="en-US" sz="2800" dirty="0" err="1">
                <a:sym typeface="+mn-ea"/>
              </a:rPr>
              <a:t>organisations</a:t>
            </a:r>
            <a:r>
              <a:rPr lang="en-US" sz="2800" dirty="0">
                <a:sym typeface="+mn-ea"/>
              </a:rPr>
              <a:t> intentionally publish hoaxes, propaganda and other misinformation and present it as factual.</a:t>
            </a:r>
            <a:endParaRPr lang="en-US" sz="2800" dirty="0"/>
          </a:p>
          <a:p>
            <a:pPr marL="457200" indent="-457200">
              <a:buFont typeface="Arial" panose="020B0604020202020204" pitchFamily="34" charset="0"/>
              <a:buChar char="•"/>
            </a:pPr>
            <a:r>
              <a:rPr lang="en-US" sz="2800" dirty="0">
                <a:sym typeface="+mn-ea"/>
              </a:rPr>
              <a:t>This can include blog and social media posts and fake online media releases.</a:t>
            </a:r>
            <a:endParaRPr lang="en-US" sz="2800" dirty="0"/>
          </a:p>
          <a:p>
            <a:pPr marL="457200" indent="-457200">
              <a:buFont typeface="Arial" panose="020B0604020202020204" pitchFamily="34" charset="0"/>
              <a:buChar char="•"/>
            </a:pPr>
            <a:r>
              <a:rPr lang="en-US" sz="2800" dirty="0">
                <a:sym typeface="+mn-ea"/>
              </a:rPr>
              <a:t>It also </a:t>
            </a:r>
            <a:r>
              <a:rPr lang="en-US" sz="2800" dirty="0">
                <a:solidFill>
                  <a:schemeClr val="tx1"/>
                </a:solidFill>
                <a:sym typeface="+mn-ea"/>
              </a:rPr>
              <a:t>does not include articles that are written from the perspective of a particular opinion or editorial standpoint</a:t>
            </a:r>
            <a:r>
              <a:rPr lang="en-US" sz="2800" dirty="0">
                <a:sym typeface="+mn-ea"/>
              </a:rPr>
              <a:t>, provided the information included is factually correct.</a:t>
            </a:r>
          </a:p>
          <a:p>
            <a:pPr marL="457200" indent="-457200">
              <a:buFont typeface="Arial" panose="020B0604020202020204" pitchFamily="34" charset="0"/>
              <a:buChar char="•"/>
            </a:pPr>
            <a:r>
              <a:rPr lang="en-US" sz="2800" dirty="0"/>
              <a:t>In 2010, 0.5 Million were Mobile data users</a:t>
            </a:r>
          </a:p>
          <a:p>
            <a:pPr marL="457200" indent="-457200">
              <a:buFont typeface="Arial" panose="020B0604020202020204" pitchFamily="34" charset="0"/>
              <a:buChar char="•"/>
            </a:pPr>
            <a:r>
              <a:rPr lang="en-US" sz="2800" dirty="0"/>
              <a:t>In 2012- 3.6 Million, in 2018- 493.96 Million and in 2020- 696.77 Million were Mobile Data users</a:t>
            </a:r>
          </a:p>
          <a:p>
            <a:endParaRPr lang="en-US" sz="2800" dirty="0"/>
          </a:p>
          <a:p>
            <a:pPr marL="457200" indent="-457200">
              <a:buFont typeface="Arial" panose="020B0604020202020204" pitchFamily="34" charset="0"/>
              <a:buChar char="•"/>
            </a:pPr>
            <a:endParaRPr lang="en-US" sz="2800" dirty="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4887" y="689788"/>
            <a:ext cx="9846365" cy="547842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3200" b="1" i="0" u="sng" strike="noStrike" cap="none" normalizeH="0" baseline="0" dirty="0">
                <a:ln>
                  <a:noFill/>
                </a:ln>
                <a:solidFill>
                  <a:srgbClr val="1A1A1A"/>
                </a:solidFill>
                <a:effectLst/>
                <a:latin typeface="Elephant" panose="02020904090505020303" pitchFamily="18" charset="0"/>
              </a:rPr>
              <a:t>What can be pickled and unpickled?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rgbClr val="222222"/>
              </a:solidFill>
              <a:effectLst/>
              <a:latin typeface="Lucida Grande"/>
            </a:endParaRPr>
          </a:p>
          <a:p>
            <a:pPr marR="0" lvl="0" algn="l"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effectLst/>
              <a:latin typeface="Sitka Text" panose="02000505000000020004" pitchFamily="2" charset="0"/>
            </a:endParaRPr>
          </a:p>
          <a:p>
            <a:pPr marR="0" lvl="0" algn="l" defTabSz="914400" rtl="0" eaLnBrk="0" fontAlgn="base" latinLnBrk="0" hangingPunct="0">
              <a:lnSpc>
                <a:spcPct val="100000"/>
              </a:lnSpc>
              <a:spcBef>
                <a:spcPct val="0"/>
              </a:spcBef>
              <a:spcAft>
                <a:spcPct val="0"/>
              </a:spcAft>
              <a:buClrTx/>
              <a:buSzTx/>
            </a:pPr>
            <a:r>
              <a:rPr kumimoji="0" lang="en-US" altLang="en-US" sz="2200" b="1" i="0" u="none" strike="noStrike" cap="none" normalizeH="0" baseline="0" dirty="0">
                <a:ln>
                  <a:noFill/>
                </a:ln>
                <a:effectLst/>
                <a:latin typeface="Sitka Text" panose="02000505000000020004" pitchFamily="2" charset="0"/>
              </a:rPr>
              <a:t>The following types can be pickled:</a:t>
            </a:r>
          </a:p>
          <a:p>
            <a:pPr marR="0" lvl="0" algn="l" defTabSz="914400" rtl="0" eaLnBrk="0" fontAlgn="base" latinLnBrk="0" hangingPunct="0">
              <a:lnSpc>
                <a:spcPct val="100000"/>
              </a:lnSpc>
              <a:spcBef>
                <a:spcPct val="0"/>
              </a:spcBef>
              <a:spcAft>
                <a:spcPct val="0"/>
              </a:spcAft>
              <a:buClrTx/>
              <a:buSzTx/>
            </a:pP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rPr>
              <a:t>None</a:t>
            </a:r>
            <a:r>
              <a:rPr kumimoji="0" lang="en-US" altLang="en-US" sz="2200" b="1" i="0" u="none" strike="noStrike" cap="none" normalizeH="0" baseline="0" dirty="0">
                <a:ln>
                  <a:noFill/>
                </a:ln>
                <a:effectLst/>
                <a:latin typeface="Sitka Text" panose="02000505000000020004" pitchFamily="2" charset="0"/>
              </a:rPr>
              <a:t>, </a:t>
            </a: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rPr>
              <a:t>True</a:t>
            </a:r>
            <a:r>
              <a:rPr kumimoji="0" lang="en-US" altLang="en-US" sz="2200" b="1" i="0" u="none" strike="noStrike" cap="none" normalizeH="0" baseline="0" dirty="0">
                <a:ln>
                  <a:noFill/>
                </a:ln>
                <a:effectLst/>
                <a:latin typeface="Sitka Text" panose="02000505000000020004" pitchFamily="2" charset="0"/>
              </a:rPr>
              <a:t>, and </a:t>
            </a: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rPr>
              <a:t>False</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integers, floating point numbers, complex numbers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strings, bytes, </a:t>
            </a:r>
            <a:r>
              <a:rPr kumimoji="0" lang="en-US" altLang="en-US" sz="2200" b="1" i="0" u="none" strike="noStrike" cap="none" normalizeH="0" baseline="0" dirty="0" err="1">
                <a:ln>
                  <a:noFill/>
                </a:ln>
                <a:effectLst/>
                <a:latin typeface="Sitka Text" panose="02000505000000020004" pitchFamily="2" charset="0"/>
              </a:rPr>
              <a:t>bytearrays</a:t>
            </a:r>
            <a:endParaRPr kumimoji="0" lang="en-US" altLang="en-US" sz="2200" b="1" i="0" u="none" strike="noStrike" cap="none" normalizeH="0" baseline="0" dirty="0">
              <a:ln>
                <a:noFill/>
              </a:ln>
              <a:effectLst/>
              <a:latin typeface="Sitka Text" panose="02000505000000020004" pitchFamily="2"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tuples, lists, sets, and dictionaries containing only </a:t>
            </a:r>
            <a:r>
              <a:rPr kumimoji="0" lang="en-US" altLang="en-US" sz="2200" b="1" i="0" u="none" strike="noStrike" cap="none" normalizeH="0" baseline="0" dirty="0" err="1">
                <a:ln>
                  <a:noFill/>
                </a:ln>
                <a:effectLst/>
                <a:latin typeface="Sitka Text" panose="02000505000000020004" pitchFamily="2" charset="0"/>
              </a:rPr>
              <a:t>picklable</a:t>
            </a:r>
            <a:r>
              <a:rPr kumimoji="0" lang="en-US" altLang="en-US" sz="2200" b="1" i="0" u="none" strike="noStrike" cap="none" normalizeH="0" baseline="0" dirty="0">
                <a:ln>
                  <a:noFill/>
                </a:ln>
                <a:effectLst/>
                <a:latin typeface="Sitka Text" panose="02000505000000020004" pitchFamily="2" charset="0"/>
              </a:rPr>
              <a:t> objects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functions defined at the top level of a module (using </a:t>
            </a: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hlinkClick r:id="rId2"/>
              </a:rPr>
              <a:t>def</a:t>
            </a:r>
            <a:r>
              <a:rPr kumimoji="0" lang="en-US" altLang="en-US" sz="2200" b="1" i="0" u="none" strike="noStrike" cap="none" normalizeH="0" baseline="0" dirty="0">
                <a:ln>
                  <a:noFill/>
                </a:ln>
                <a:effectLst/>
                <a:latin typeface="Sitka Text" panose="02000505000000020004" pitchFamily="2" charset="0"/>
              </a:rPr>
              <a:t>, not </a:t>
            </a:r>
            <a:r>
              <a:rPr kumimoji="0" lang="en-US" altLang="en-US" sz="2200" b="1" i="0" u="none" strike="noStrike" cap="none" normalizeH="0" baseline="0" dirty="0">
                <a:ln>
                  <a:noFill/>
                </a:ln>
                <a:effectLst/>
                <a:latin typeface="Sitka Text" panose="02000505000000020004" pitchFamily="2" charset="0"/>
                <a:cs typeface="Courier New" panose="02070309020205020404" pitchFamily="49" charset="0"/>
                <a:hlinkClick r:id="rId3"/>
              </a:rPr>
              <a:t>lambda</a:t>
            </a:r>
            <a:r>
              <a:rPr kumimoji="0" lang="en-US" altLang="en-US" sz="2200" b="1" i="0" u="none" strike="noStrike" cap="none" normalizeH="0" baseline="0" dirty="0">
                <a:ln>
                  <a:noFill/>
                </a:ln>
                <a:effectLst/>
                <a:latin typeface="Sitka Text" panose="02000505000000020004" pitchFamily="2"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built-in functions defined at the top level of a module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r>
              <a:rPr kumimoji="0" lang="en-US" altLang="en-US" sz="2200" b="1" i="0" u="none" strike="noStrike" cap="none" normalizeH="0" baseline="0" dirty="0">
                <a:ln>
                  <a:noFill/>
                </a:ln>
                <a:effectLst/>
                <a:latin typeface="Sitka Text" panose="02000505000000020004" pitchFamily="2" charset="0"/>
              </a:rPr>
              <a:t>classes that are defined at the top level of a module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pPr>
            <a:endParaRPr kumimoji="0" lang="en-US" altLang="en-US" sz="2000" b="0" i="0" u="none" strike="noStrike" cap="none" normalizeH="0" baseline="0" dirty="0">
              <a:ln>
                <a:noFill/>
              </a:ln>
              <a:solidFill>
                <a:schemeClr val="tx1"/>
              </a:solidFill>
              <a:effectLst/>
              <a:latin typeface="Sitka Text" panose="02000505000000020004" pitchFamily="2" charset="0"/>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32" fill="hold" grpId="0" nodeType="clickEffect">
                                  <p:stCondLst>
                                    <p:cond delay="0"/>
                                  </p:stCondLst>
                                  <p:childTnLst>
                                    <p:animEffect transition="out" filter="diamond(out)">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Newspaper3k Library</a:t>
            </a:r>
          </a:p>
        </p:txBody>
      </p:sp>
      <p:sp>
        <p:nvSpPr>
          <p:cNvPr id="5" name="TextBox 4"/>
          <p:cNvSpPr txBox="1"/>
          <p:nvPr/>
        </p:nvSpPr>
        <p:spPr>
          <a:xfrm>
            <a:off x="680321" y="2465938"/>
            <a:ext cx="9613860" cy="3293209"/>
          </a:xfrm>
          <a:prstGeom prst="rect">
            <a:avLst/>
          </a:prstGeom>
          <a:noFill/>
        </p:spPr>
        <p:txBody>
          <a:bodyPr wrap="square">
            <a:spAutoFit/>
          </a:bodyPr>
          <a:lstStyle/>
          <a:p>
            <a:pPr marL="342900" indent="-342900">
              <a:buFont typeface="Wingdings" panose="05000000000000000000" pitchFamily="2" charset="2"/>
              <a:buChar char="Ø"/>
            </a:pPr>
            <a:r>
              <a:rPr lang="en-US" sz="2600" b="0" i="0" dirty="0">
                <a:effectLst/>
                <a:latin typeface="urw-din"/>
              </a:rPr>
              <a:t>The </a:t>
            </a:r>
            <a:r>
              <a:rPr lang="en-US" sz="2600" b="0" i="1" dirty="0">
                <a:effectLst/>
                <a:latin typeface="urw-din"/>
              </a:rPr>
              <a:t>Newspaper3k</a:t>
            </a:r>
            <a:r>
              <a:rPr lang="en-US" sz="2600" b="0" i="0" dirty="0">
                <a:effectLst/>
                <a:latin typeface="urw-din"/>
              </a:rPr>
              <a:t> package is a Python library used for Web Scraping articles, It is built on top of requests and for parsing </a:t>
            </a:r>
            <a:r>
              <a:rPr lang="en-US" sz="2600" b="0" i="1" dirty="0" err="1">
                <a:effectLst/>
                <a:latin typeface="urw-din"/>
              </a:rPr>
              <a:t>lxml</a:t>
            </a:r>
            <a:r>
              <a:rPr lang="en-US" sz="2600" b="0" i="0" dirty="0">
                <a:effectLst/>
                <a:latin typeface="urw-din"/>
              </a:rPr>
              <a:t>.</a:t>
            </a:r>
          </a:p>
          <a:p>
            <a:pPr marL="342900" indent="-342900">
              <a:buFont typeface="Wingdings" panose="05000000000000000000" pitchFamily="2" charset="2"/>
              <a:buChar char="Ø"/>
            </a:pPr>
            <a:r>
              <a:rPr lang="en-US" sz="2600" b="0" i="0" dirty="0">
                <a:effectLst/>
                <a:latin typeface="urw-din"/>
              </a:rPr>
              <a:t>This module is a modified and better version of the </a:t>
            </a:r>
            <a:r>
              <a:rPr lang="en-US" sz="2600" b="0" i="1" u="none" strike="noStrike" dirty="0">
                <a:solidFill>
                  <a:srgbClr val="EC4E20"/>
                </a:solidFill>
                <a:effectLst/>
                <a:latin typeface="urw-din"/>
                <a:hlinkClick r:id="rId2"/>
              </a:rPr>
              <a:t>Newspaper</a:t>
            </a:r>
            <a:r>
              <a:rPr lang="en-US" sz="2600" b="0" i="0" dirty="0">
                <a:effectLst/>
                <a:latin typeface="urw-din"/>
              </a:rPr>
              <a:t> module which is also used for the same purpose.</a:t>
            </a:r>
            <a:endParaRPr lang="en-US" sz="2600" dirty="0">
              <a:latin typeface="urw-din"/>
            </a:endParaRPr>
          </a:p>
          <a:p>
            <a:endParaRPr lang="en-US" sz="2600" b="0" i="0" dirty="0">
              <a:effectLst/>
              <a:latin typeface="urw-din"/>
            </a:endParaRPr>
          </a:p>
          <a:p>
            <a:r>
              <a:rPr lang="en-US" sz="2600" b="0" i="0" dirty="0">
                <a:effectLst/>
                <a:latin typeface="urw-din"/>
              </a:rPr>
              <a:t>To install this module type the below command in the terminal.</a:t>
            </a:r>
          </a:p>
          <a:p>
            <a:endParaRPr lang="en-US" sz="2600" dirty="0">
              <a:latin typeface="urw-din"/>
            </a:endParaRPr>
          </a:p>
          <a:p>
            <a:pPr algn="ctr"/>
            <a:r>
              <a:rPr lang="en-US" sz="2600" dirty="0">
                <a:latin typeface="urw-din"/>
              </a:rPr>
              <a:t>pip install newspaper3k</a:t>
            </a:r>
            <a:endParaRPr lang="en-IN" sz="2600" dirty="0">
              <a:latin typeface="Eras Demi ITC" panose="020B08050305040208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4621" y="396414"/>
            <a:ext cx="3715697"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Features :-</a:t>
            </a:r>
          </a:p>
        </p:txBody>
      </p:sp>
      <p:sp>
        <p:nvSpPr>
          <p:cNvPr id="6" name="TextBox 5"/>
          <p:cNvSpPr txBox="1"/>
          <p:nvPr/>
        </p:nvSpPr>
        <p:spPr>
          <a:xfrm>
            <a:off x="222343" y="1548055"/>
            <a:ext cx="9292718" cy="4154984"/>
          </a:xfrm>
          <a:prstGeom prst="rect">
            <a:avLst/>
          </a:prstGeom>
          <a:noFill/>
        </p:spPr>
        <p:txBody>
          <a:bodyPr wrap="square">
            <a:spAutoFit/>
          </a:bodyPr>
          <a:lstStyle/>
          <a:p>
            <a:pPr algn="l">
              <a:buFont typeface="Arial" panose="020B0604020202020204" pitchFamily="34" charset="0"/>
              <a:buChar char="•"/>
            </a:pPr>
            <a:r>
              <a:rPr lang="en-IN" sz="2400" b="0" i="0" dirty="0">
                <a:effectLst/>
                <a:latin typeface="Eras Demi ITC" panose="020B0805030504020804" pitchFamily="34" charset="0"/>
              </a:rPr>
              <a:t>Multi-threaded article download framework</a:t>
            </a:r>
          </a:p>
          <a:p>
            <a:pPr algn="l">
              <a:buFont typeface="Arial" panose="020B0604020202020204" pitchFamily="34" charset="0"/>
              <a:buChar char="•"/>
            </a:pPr>
            <a:r>
              <a:rPr lang="en-US" sz="2400" b="0" i="0" dirty="0">
                <a:effectLst/>
                <a:latin typeface="Eras Demi ITC" panose="020B0805030504020804" pitchFamily="34" charset="0"/>
              </a:rPr>
              <a:t>News </a:t>
            </a:r>
            <a:r>
              <a:rPr lang="en-US" sz="2400" b="0" i="0" dirty="0" err="1">
                <a:effectLst/>
                <a:latin typeface="Eras Demi ITC" panose="020B0805030504020804" pitchFamily="34" charset="0"/>
              </a:rPr>
              <a:t>url</a:t>
            </a:r>
            <a:r>
              <a:rPr lang="en-US" sz="2400" b="0" i="0" dirty="0">
                <a:effectLst/>
                <a:latin typeface="Eras Demi ITC" panose="020B0805030504020804" pitchFamily="34" charset="0"/>
              </a:rPr>
              <a:t> identification</a:t>
            </a:r>
          </a:p>
          <a:p>
            <a:pPr algn="l">
              <a:buFont typeface="Arial" panose="020B0604020202020204" pitchFamily="34" charset="0"/>
              <a:buChar char="•"/>
            </a:pPr>
            <a:r>
              <a:rPr lang="en-US" sz="2400" b="0" i="0" dirty="0">
                <a:effectLst/>
                <a:latin typeface="Eras Demi ITC" panose="020B0805030504020804" pitchFamily="34" charset="0"/>
              </a:rPr>
              <a:t>Text extraction from html</a:t>
            </a:r>
          </a:p>
          <a:p>
            <a:pPr algn="l">
              <a:buFont typeface="Arial" panose="020B0604020202020204" pitchFamily="34" charset="0"/>
              <a:buChar char="•"/>
            </a:pPr>
            <a:r>
              <a:rPr lang="en-US" sz="2400" b="0" i="0" dirty="0">
                <a:effectLst/>
                <a:latin typeface="Eras Demi ITC" panose="020B0805030504020804" pitchFamily="34" charset="0"/>
              </a:rPr>
              <a:t>Top image extraction from html</a:t>
            </a:r>
          </a:p>
          <a:p>
            <a:pPr algn="l">
              <a:buFont typeface="Arial" panose="020B0604020202020204" pitchFamily="34" charset="0"/>
              <a:buChar char="•"/>
            </a:pPr>
            <a:r>
              <a:rPr lang="en-US" sz="2400" b="0" i="0" dirty="0">
                <a:effectLst/>
                <a:latin typeface="Eras Demi ITC" panose="020B0805030504020804" pitchFamily="34" charset="0"/>
              </a:rPr>
              <a:t>All image extraction from html</a:t>
            </a:r>
          </a:p>
          <a:p>
            <a:pPr algn="l">
              <a:buFont typeface="Arial" panose="020B0604020202020204" pitchFamily="34" charset="0"/>
              <a:buChar char="•"/>
            </a:pPr>
            <a:r>
              <a:rPr lang="en-US" sz="2400" b="0" i="0" dirty="0">
                <a:effectLst/>
                <a:latin typeface="Eras Demi ITC" panose="020B0805030504020804" pitchFamily="34" charset="0"/>
              </a:rPr>
              <a:t>Keyword extraction from text</a:t>
            </a:r>
          </a:p>
          <a:p>
            <a:pPr algn="l">
              <a:buFont typeface="Arial" panose="020B0604020202020204" pitchFamily="34" charset="0"/>
              <a:buChar char="•"/>
            </a:pPr>
            <a:r>
              <a:rPr lang="en-US" sz="2400" b="0" i="0" dirty="0">
                <a:effectLst/>
                <a:latin typeface="Eras Demi ITC" panose="020B0805030504020804" pitchFamily="34" charset="0"/>
              </a:rPr>
              <a:t>Summary extraction from text</a:t>
            </a:r>
          </a:p>
          <a:p>
            <a:pPr algn="l">
              <a:buFont typeface="Arial" panose="020B0604020202020204" pitchFamily="34" charset="0"/>
              <a:buChar char="•"/>
            </a:pPr>
            <a:r>
              <a:rPr lang="en-US" sz="2400" b="0" i="0" dirty="0">
                <a:effectLst/>
                <a:latin typeface="Eras Demi ITC" panose="020B0805030504020804" pitchFamily="34" charset="0"/>
              </a:rPr>
              <a:t>Author extraction from text</a:t>
            </a:r>
          </a:p>
          <a:p>
            <a:pPr algn="l">
              <a:buFont typeface="Arial" panose="020B0604020202020204" pitchFamily="34" charset="0"/>
              <a:buChar char="•"/>
            </a:pPr>
            <a:r>
              <a:rPr lang="en-US" sz="2400" b="0" i="0" dirty="0">
                <a:effectLst/>
                <a:latin typeface="Eras Demi ITC" panose="020B0805030504020804" pitchFamily="34" charset="0"/>
              </a:rPr>
              <a:t>Google trending terms extraction</a:t>
            </a:r>
          </a:p>
          <a:p>
            <a:pPr algn="l">
              <a:buFont typeface="Arial" panose="020B0604020202020204" pitchFamily="34" charset="0"/>
              <a:buChar char="•"/>
            </a:pPr>
            <a:r>
              <a:rPr lang="en-US" sz="2400" b="0" i="0" dirty="0">
                <a:effectLst/>
                <a:latin typeface="Eras Demi ITC" panose="020B0805030504020804" pitchFamily="34" charset="0"/>
              </a:rPr>
              <a:t>Works in 10+ languages (English, Chinese, German, Arabic, …)</a:t>
            </a:r>
          </a:p>
          <a:p>
            <a:pPr algn="l">
              <a:buFont typeface="Arial" panose="020B0604020202020204" pitchFamily="34" charset="0"/>
              <a:buChar char="•"/>
            </a:pPr>
            <a:endParaRPr lang="en-IN" sz="2400" b="0" i="0" dirty="0">
              <a:effectLst/>
              <a:latin typeface="Eras Demi ITC" panose="020B0805030504020804" pitchFamily="34" charset="0"/>
            </a:endParaRPr>
          </a:p>
        </p:txBody>
      </p:sp>
      <p:pic>
        <p:nvPicPr>
          <p:cNvPr id="9" name="Picture 8"/>
          <p:cNvPicPr>
            <a:picLocks noChangeAspect="1"/>
          </p:cNvPicPr>
          <p:nvPr/>
        </p:nvPicPr>
        <p:blipFill>
          <a:blip r:embed="rId2"/>
          <a:stretch>
            <a:fillRect/>
          </a:stretch>
        </p:blipFill>
        <p:spPr>
          <a:xfrm>
            <a:off x="7167952" y="1679713"/>
            <a:ext cx="5024048" cy="2826027"/>
          </a:xfrm>
          <a:prstGeom prst="rect">
            <a:avLst/>
          </a:prstGeom>
        </p:spPr>
      </p:pic>
    </p:spTree>
  </p:cSld>
  <p:clrMapOvr>
    <a:masterClrMapping/>
  </p:clrMapOvr>
  <p:transition>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effectLst/>
              </a:rPr>
              <a:t>Multinomial Naive Bayes</a:t>
            </a:r>
            <a:endParaRPr lang="en-IN" dirty="0"/>
          </a:p>
        </p:txBody>
      </p:sp>
      <p:sp>
        <p:nvSpPr>
          <p:cNvPr id="4" name="TextBox 3"/>
          <p:cNvSpPr txBox="1"/>
          <p:nvPr/>
        </p:nvSpPr>
        <p:spPr>
          <a:xfrm>
            <a:off x="291548" y="2017361"/>
            <a:ext cx="9613860" cy="4832092"/>
          </a:xfrm>
          <a:prstGeom prst="rect">
            <a:avLst/>
          </a:prstGeom>
          <a:noFill/>
        </p:spPr>
        <p:txBody>
          <a:bodyPr wrap="square">
            <a:spAutoFit/>
          </a:bodyPr>
          <a:lstStyle/>
          <a:p>
            <a:pPr marL="342900" indent="-342900">
              <a:buFont typeface="Wingdings" panose="05000000000000000000" pitchFamily="2" charset="2"/>
              <a:buChar char="Ø"/>
            </a:pPr>
            <a:r>
              <a:rPr lang="en-US" sz="2200" b="0" i="0" dirty="0">
                <a:effectLst/>
                <a:latin typeface="+mj-lt"/>
              </a:rPr>
              <a:t>Naive Bayes is based on Bayes’ theorem, where the adjective Naïve says that features in the dataset are mutually independent</a:t>
            </a:r>
            <a:endParaRPr lang="en-US" sz="2200" dirty="0">
              <a:latin typeface="+mj-lt"/>
            </a:endParaRPr>
          </a:p>
          <a:p>
            <a:pPr marL="342900" indent="-342900">
              <a:buFont typeface="Wingdings" panose="05000000000000000000" pitchFamily="2" charset="2"/>
              <a:buChar char="Ø"/>
            </a:pPr>
            <a:r>
              <a:rPr lang="en-US" sz="2200" b="0" i="0" dirty="0">
                <a:effectLst/>
                <a:latin typeface="+mj-lt"/>
              </a:rPr>
              <a:t>Occurrence of one feature does not affect the probability of occurrence of the other feature.</a:t>
            </a:r>
          </a:p>
          <a:p>
            <a:pPr marL="342900" indent="-342900">
              <a:buFont typeface="Wingdings" panose="05000000000000000000" pitchFamily="2" charset="2"/>
              <a:buChar char="Ø"/>
            </a:pPr>
            <a:r>
              <a:rPr lang="en-US" sz="2200" b="0" i="0" dirty="0">
                <a:effectLst/>
                <a:latin typeface="+mj-lt"/>
              </a:rPr>
              <a:t>For small sample sizes, Naïve Bayes can outperform the most powerful alternatives. </a:t>
            </a:r>
            <a:endParaRPr lang="en-US" sz="2200" dirty="0">
              <a:latin typeface="+mj-lt"/>
            </a:endParaRPr>
          </a:p>
          <a:p>
            <a:pPr marL="342900" indent="-342900">
              <a:buFont typeface="Wingdings" panose="05000000000000000000" pitchFamily="2" charset="2"/>
              <a:buChar char="Ø"/>
            </a:pPr>
            <a:r>
              <a:rPr lang="en-US" sz="2200" b="0" i="0" dirty="0">
                <a:effectLst/>
                <a:latin typeface="+mj-lt"/>
              </a:rPr>
              <a:t>Being relatively robust, easy to implement, fast, and accurate, it is used in many different fields.</a:t>
            </a:r>
          </a:p>
          <a:p>
            <a:pPr marL="342900" indent="-342900">
              <a:buFont typeface="Wingdings" panose="05000000000000000000" pitchFamily="2" charset="2"/>
              <a:buChar char="Ø"/>
            </a:pPr>
            <a:r>
              <a:rPr lang="en-US" sz="2200" dirty="0">
                <a:latin typeface="+mj-lt"/>
              </a:rPr>
              <a:t>Multinomial Naive Bayes relies</a:t>
            </a:r>
            <a:r>
              <a:rPr lang="en-US" sz="2200" b="0" i="0" dirty="0">
                <a:effectLst/>
                <a:latin typeface="+mj-lt"/>
              </a:rPr>
              <a:t> on very simple representation of document as a ‘Bag of words’.</a:t>
            </a:r>
          </a:p>
          <a:p>
            <a:pPr marL="342900" indent="-342900">
              <a:buFont typeface="Wingdings" panose="05000000000000000000" pitchFamily="2" charset="2"/>
              <a:buChar char="Ø"/>
            </a:pPr>
            <a:r>
              <a:rPr lang="en-US" sz="2200" b="0" i="0" dirty="0">
                <a:effectLst/>
                <a:latin typeface="+mj-lt"/>
              </a:rPr>
              <a:t>The multinomial Naive Bayes classifier is suitable for classification with discrete features (e.g., word counts for text classification).</a:t>
            </a:r>
          </a:p>
          <a:p>
            <a:pPr marL="342900" indent="-342900">
              <a:buFont typeface="Wingdings" panose="05000000000000000000" pitchFamily="2" charset="2"/>
              <a:buChar char="Ø"/>
            </a:pPr>
            <a:r>
              <a:rPr lang="en-US" sz="2200" b="0" i="0" dirty="0">
                <a:effectLst/>
                <a:latin typeface="+mj-lt"/>
              </a:rPr>
              <a:t>The multinomial distribution normally requires integer feature counts. However, in practice, fractional counts such as </a:t>
            </a:r>
            <a:r>
              <a:rPr lang="en-US" sz="2200" b="0" i="0" dirty="0" err="1">
                <a:effectLst/>
                <a:latin typeface="+mj-lt"/>
              </a:rPr>
              <a:t>tf-idf</a:t>
            </a:r>
            <a:r>
              <a:rPr lang="en-US" sz="2200" b="0" i="0" dirty="0">
                <a:effectLst/>
                <a:latin typeface="+mj-lt"/>
              </a:rPr>
              <a:t> may also work</a:t>
            </a:r>
            <a:endParaRPr lang="en-IN" sz="22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P spid="4" grpId="1"/>
      <p:bldP spid="4" grpId="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naive bayes classif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04" y="497577"/>
            <a:ext cx="11264348" cy="56380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808" y="194898"/>
            <a:ext cx="8631447" cy="3046988"/>
          </a:xfrm>
          <a:prstGeom prst="rect">
            <a:avLst/>
          </a:prstGeom>
          <a:noFill/>
        </p:spPr>
        <p:txBody>
          <a:bodyPr wrap="square">
            <a:spAutoFit/>
          </a:bodyPr>
          <a:lstStyle/>
          <a:p>
            <a:pPr algn="l"/>
            <a:r>
              <a:rPr lang="en-US" sz="2400" b="1" i="0" u="sng" dirty="0">
                <a:solidFill>
                  <a:schemeClr val="bg1"/>
                </a:solidFill>
                <a:effectLst/>
                <a:latin typeface="Lato"/>
              </a:rPr>
              <a:t>Advantages:</a:t>
            </a:r>
          </a:p>
          <a:p>
            <a:pPr algn="l">
              <a:buFont typeface="+mj-lt"/>
              <a:buAutoNum type="arabicPeriod"/>
            </a:pPr>
            <a:r>
              <a:rPr lang="en-US" sz="2400" b="0" i="0" dirty="0">
                <a:effectLst/>
                <a:latin typeface="Lato"/>
              </a:rPr>
              <a:t>Low computation cost.</a:t>
            </a:r>
          </a:p>
          <a:p>
            <a:pPr algn="l">
              <a:buFont typeface="+mj-lt"/>
              <a:buAutoNum type="arabicPeriod"/>
            </a:pPr>
            <a:r>
              <a:rPr lang="en-US" sz="2400" b="0" i="0" dirty="0">
                <a:effectLst/>
                <a:latin typeface="Lato"/>
              </a:rPr>
              <a:t>It can effectively work with large datasets.</a:t>
            </a:r>
          </a:p>
          <a:p>
            <a:pPr algn="l">
              <a:buFont typeface="+mj-lt"/>
              <a:buAutoNum type="arabicPeriod"/>
            </a:pPr>
            <a:r>
              <a:rPr lang="en-US" sz="2400" b="0" i="0" dirty="0">
                <a:effectLst/>
                <a:latin typeface="Lato"/>
              </a:rPr>
              <a:t>For small sample sizes, Naive Bayes can outperform           the most powerful alternatives.</a:t>
            </a:r>
          </a:p>
          <a:p>
            <a:pPr algn="l">
              <a:buFont typeface="+mj-lt"/>
              <a:buAutoNum type="arabicPeriod"/>
            </a:pPr>
            <a:r>
              <a:rPr lang="en-US" sz="2400" b="0" i="0" dirty="0">
                <a:effectLst/>
                <a:latin typeface="Lato"/>
              </a:rPr>
              <a:t>Easy to implement, fast and accurate method of prediction.</a:t>
            </a:r>
          </a:p>
          <a:p>
            <a:pPr algn="l">
              <a:buFont typeface="+mj-lt"/>
              <a:buAutoNum type="arabicPeriod"/>
            </a:pPr>
            <a:r>
              <a:rPr lang="en-US" sz="2400" b="0" i="0" dirty="0">
                <a:effectLst/>
                <a:latin typeface="Lato"/>
              </a:rPr>
              <a:t>Can work with multiclass prediction problems.</a:t>
            </a:r>
          </a:p>
          <a:p>
            <a:pPr algn="l">
              <a:buFont typeface="+mj-lt"/>
              <a:buAutoNum type="arabicPeriod"/>
            </a:pPr>
            <a:r>
              <a:rPr lang="en-US" sz="2400" b="0" i="0" dirty="0">
                <a:effectLst/>
                <a:latin typeface="Lato"/>
              </a:rPr>
              <a:t>It performs well in text classification problems.</a:t>
            </a:r>
          </a:p>
        </p:txBody>
      </p:sp>
      <p:sp>
        <p:nvSpPr>
          <p:cNvPr id="6" name="TextBox 5"/>
          <p:cNvSpPr txBox="1"/>
          <p:nvPr/>
        </p:nvSpPr>
        <p:spPr>
          <a:xfrm>
            <a:off x="357808" y="3411863"/>
            <a:ext cx="10641498" cy="3416320"/>
          </a:xfrm>
          <a:prstGeom prst="rect">
            <a:avLst/>
          </a:prstGeom>
          <a:noFill/>
        </p:spPr>
        <p:txBody>
          <a:bodyPr wrap="square">
            <a:spAutoFit/>
          </a:bodyPr>
          <a:lstStyle/>
          <a:p>
            <a:pPr algn="l"/>
            <a:r>
              <a:rPr lang="en-US" sz="2400" b="1" i="0" u="sng" dirty="0">
                <a:solidFill>
                  <a:schemeClr val="bg1"/>
                </a:solidFill>
                <a:effectLst/>
                <a:latin typeface="Lato"/>
              </a:rPr>
              <a:t>Applications:</a:t>
            </a:r>
          </a:p>
          <a:p>
            <a:pPr algn="l">
              <a:buFont typeface="+mj-lt"/>
              <a:buAutoNum type="arabicPeriod"/>
            </a:pPr>
            <a:r>
              <a:rPr lang="en-US" sz="2400" b="0" i="0" dirty="0">
                <a:effectLst/>
                <a:latin typeface="Lato"/>
              </a:rPr>
              <a:t>Naive Bayes classifier is used in Text Classification, Spam filtering and Sentiment Analysis. It has a higher success rate than other algorithms.</a:t>
            </a:r>
          </a:p>
          <a:p>
            <a:pPr algn="l">
              <a:buFont typeface="+mj-lt"/>
              <a:buAutoNum type="arabicPeriod"/>
            </a:pPr>
            <a:r>
              <a:rPr lang="en-US" sz="2400" b="0" i="0" dirty="0">
                <a:effectLst/>
                <a:latin typeface="Lato"/>
              </a:rPr>
              <a:t>Naïve Bayes along with Collaborative filtering are used in Recommended Systems.</a:t>
            </a:r>
          </a:p>
          <a:p>
            <a:pPr algn="l">
              <a:buFont typeface="+mj-lt"/>
              <a:buAutoNum type="arabicPeriod"/>
            </a:pPr>
            <a:r>
              <a:rPr lang="en-US" sz="2400" b="0" i="0" dirty="0">
                <a:effectLst/>
                <a:latin typeface="Lato"/>
              </a:rPr>
              <a:t>It is also used in disease prediction based on health parameters.</a:t>
            </a:r>
          </a:p>
          <a:p>
            <a:pPr algn="l">
              <a:buFont typeface="+mj-lt"/>
              <a:buAutoNum type="arabicPeriod"/>
            </a:pPr>
            <a:r>
              <a:rPr lang="en-US" sz="2400" b="0" i="0" dirty="0">
                <a:effectLst/>
                <a:latin typeface="Lato"/>
              </a:rPr>
              <a:t>This algorithm has also found its application in Face recognition.</a:t>
            </a:r>
          </a:p>
          <a:p>
            <a:pPr algn="l">
              <a:buFont typeface="+mj-lt"/>
              <a:buAutoNum type="arabicPeriod"/>
            </a:pPr>
            <a:r>
              <a:rPr lang="en-US" sz="2400" b="0" i="0" dirty="0">
                <a:effectLst/>
                <a:latin typeface="Lato"/>
              </a:rPr>
              <a:t>Naive Bayes is used in prediction of weather reports based on atmospheric conditions (temp, wind, clouds, humidity etc.)</a:t>
            </a:r>
          </a:p>
        </p:txBody>
      </p:sp>
      <p:pic>
        <p:nvPicPr>
          <p:cNvPr id="7" name="Picture 6"/>
          <p:cNvPicPr>
            <a:picLocks noChangeAspect="1"/>
          </p:cNvPicPr>
          <p:nvPr/>
        </p:nvPicPr>
        <p:blipFill>
          <a:blip r:embed="rId2"/>
          <a:stretch>
            <a:fillRect/>
          </a:stretch>
        </p:blipFill>
        <p:spPr>
          <a:xfrm>
            <a:off x="8328074" y="223627"/>
            <a:ext cx="3863926" cy="180590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0" fill="hold"/>
                                        <p:tgtEl>
                                          <p:spTgt spid="6"/>
                                        </p:tgtEl>
                                        <p:attrNameLst>
                                          <p:attrName>ppt_x</p:attrName>
                                        </p:attrNameLst>
                                      </p:cBhvr>
                                      <p:tavLst>
                                        <p:tav tm="0">
                                          <p:val>
                                            <p:strVal val="#ppt_x"/>
                                          </p:val>
                                        </p:tav>
                                        <p:tav tm="100000">
                                          <p:val>
                                            <p:strVal val="#ppt_x"/>
                                          </p:val>
                                        </p:tav>
                                      </p:tavLst>
                                    </p:anim>
                                    <p:anim calcmode="lin" valueType="num">
                                      <p:cBhvr additive="base">
                                        <p:cTn id="12" dur="5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TF-IDF</a:t>
            </a:r>
          </a:p>
        </p:txBody>
      </p:sp>
      <p:sp>
        <p:nvSpPr>
          <p:cNvPr id="4" name="TextBox 3"/>
          <p:cNvSpPr txBox="1"/>
          <p:nvPr/>
        </p:nvSpPr>
        <p:spPr>
          <a:xfrm>
            <a:off x="225286" y="2284200"/>
            <a:ext cx="11476383" cy="3631763"/>
          </a:xfrm>
          <a:prstGeom prst="rect">
            <a:avLst/>
          </a:prstGeom>
          <a:noFill/>
        </p:spPr>
        <p:txBody>
          <a:bodyPr wrap="square">
            <a:spAutoFit/>
          </a:bodyPr>
          <a:lstStyle/>
          <a:p>
            <a:pPr marL="285750" indent="-285750">
              <a:buFont typeface="Wingdings" panose="05000000000000000000" pitchFamily="2" charset="2"/>
              <a:buChar char="Ø"/>
            </a:pPr>
            <a:r>
              <a:rPr lang="en-US" sz="2300" b="0" i="0" dirty="0">
                <a:effectLst/>
                <a:latin typeface="+mj-lt"/>
                <a:ea typeface="Ebrima" panose="02000000000000000000" pitchFamily="2" charset="0"/>
                <a:cs typeface="Ebrima" panose="02000000000000000000" pitchFamily="2" charset="0"/>
              </a:rPr>
              <a:t>Term Frequency-Inverse Document Frequency is a numerical statistic that is intended to reflect how important a word is to a document in a collection or corpus</a:t>
            </a:r>
          </a:p>
          <a:p>
            <a:pPr marL="285750" indent="-285750">
              <a:buFont typeface="Wingdings" panose="05000000000000000000" pitchFamily="2" charset="2"/>
              <a:buChar char="Ø"/>
            </a:pPr>
            <a:r>
              <a:rPr lang="en-US" sz="2300" b="0" i="0" dirty="0">
                <a:effectLst/>
                <a:latin typeface="+mj-lt"/>
              </a:rPr>
              <a:t>The </a:t>
            </a:r>
            <a:r>
              <a:rPr lang="en-US" sz="2300" b="0" i="0" dirty="0" err="1">
                <a:effectLst/>
                <a:latin typeface="+mj-lt"/>
              </a:rPr>
              <a:t>tf</a:t>
            </a:r>
            <a:r>
              <a:rPr lang="en-US" sz="2300" b="0" i="0" dirty="0">
                <a:effectLst/>
                <a:latin typeface="+mj-lt"/>
              </a:rPr>
              <a:t>–</a:t>
            </a:r>
            <a:r>
              <a:rPr lang="en-US" sz="2300" b="0" i="0" dirty="0" err="1">
                <a:effectLst/>
                <a:latin typeface="+mj-lt"/>
              </a:rPr>
              <a:t>idf</a:t>
            </a:r>
            <a:r>
              <a:rPr lang="en-US" sz="2300" b="0" i="0" dirty="0">
                <a:effectLst/>
                <a:latin typeface="+mj-lt"/>
              </a:rPr>
              <a:t> value increases </a:t>
            </a:r>
            <a:r>
              <a:rPr lang="en-US" sz="2300" b="0" i="0" u="none" strike="noStrike" dirty="0">
                <a:effectLst/>
                <a:latin typeface="+mj-lt"/>
                <a:hlinkClick r:id="rId2" tooltip="Proportionality (mathematics)"/>
              </a:rPr>
              <a:t>proportionally</a:t>
            </a:r>
            <a:r>
              <a:rPr lang="en-US" sz="2300" b="0" i="0" dirty="0">
                <a:effectLst/>
                <a:latin typeface="+mj-lt"/>
              </a:rPr>
              <a:t> to the number of times a word appears in the document and is offset by the number of documents in the corpus that contain the word, which helps to adjust for the fact that some words appear more frequently in general. </a:t>
            </a:r>
            <a:r>
              <a:rPr lang="en-US" sz="2300" b="0" i="0" dirty="0" err="1">
                <a:effectLst/>
                <a:latin typeface="+mj-lt"/>
              </a:rPr>
              <a:t>tf</a:t>
            </a:r>
            <a:r>
              <a:rPr lang="en-US" sz="2300" b="0" i="0" dirty="0">
                <a:effectLst/>
                <a:latin typeface="+mj-lt"/>
              </a:rPr>
              <a:t>–</a:t>
            </a:r>
            <a:r>
              <a:rPr lang="en-US" sz="2300" b="0" i="0" dirty="0" err="1">
                <a:effectLst/>
                <a:latin typeface="+mj-lt"/>
              </a:rPr>
              <a:t>idf</a:t>
            </a:r>
            <a:r>
              <a:rPr lang="en-US" sz="2300" b="0" i="0" dirty="0">
                <a:effectLst/>
                <a:latin typeface="+mj-lt"/>
              </a:rPr>
              <a:t> is one of the most popular term-weighting schemes today</a:t>
            </a:r>
          </a:p>
          <a:p>
            <a:pPr marL="285750" indent="-285750">
              <a:buFont typeface="Wingdings" panose="05000000000000000000" pitchFamily="2" charset="2"/>
              <a:buChar char="Ø"/>
            </a:pPr>
            <a:r>
              <a:rPr lang="en-US" sz="2300" b="0" i="0" dirty="0">
                <a:effectLst/>
                <a:latin typeface="+mj-lt"/>
              </a:rPr>
              <a:t>A survey conducted in 2015 showed that 83% of text-based recommender systems in digital libraries use </a:t>
            </a:r>
            <a:r>
              <a:rPr lang="en-US" sz="2300" b="0" i="0" dirty="0" err="1">
                <a:effectLst/>
                <a:latin typeface="+mj-lt"/>
              </a:rPr>
              <a:t>tf</a:t>
            </a:r>
            <a:r>
              <a:rPr lang="en-US" sz="2300" b="0" i="0" dirty="0">
                <a:effectLst/>
                <a:latin typeface="+mj-lt"/>
              </a:rPr>
              <a:t>–</a:t>
            </a:r>
            <a:r>
              <a:rPr lang="en-US" sz="2300" b="0" i="0" dirty="0" err="1">
                <a:effectLst/>
                <a:latin typeface="+mj-lt"/>
              </a:rPr>
              <a:t>idf</a:t>
            </a:r>
            <a:endParaRPr lang="en-IN" sz="2300" dirty="0">
              <a:latin typeface="+mj-lt"/>
              <a:ea typeface="Ebrima" panose="02000000000000000000" pitchFamily="2" charset="0"/>
              <a:cs typeface="Ebrima" panose="02000000000000000000" pitchFamily="2" charset="0"/>
            </a:endParaRPr>
          </a:p>
        </p:txBody>
      </p:sp>
      <p:pic>
        <p:nvPicPr>
          <p:cNvPr id="6" name="Picture 5"/>
          <p:cNvPicPr>
            <a:picLocks noChangeAspect="1"/>
          </p:cNvPicPr>
          <p:nvPr/>
        </p:nvPicPr>
        <p:blipFill>
          <a:blip r:embed="rId3"/>
          <a:stretch>
            <a:fillRect/>
          </a:stretch>
        </p:blipFill>
        <p:spPr>
          <a:xfrm>
            <a:off x="6221806" y="434114"/>
            <a:ext cx="4287168" cy="1719166"/>
          </a:xfrm>
          <a:prstGeom prst="rect">
            <a:avLst/>
          </a:prstGeom>
        </p:spPr>
      </p:pic>
    </p:spTree>
    <p:extLst>
      <p:ext uri="{BB962C8B-B14F-4D97-AF65-F5344CB8AC3E}">
        <p14:creationId xmlns:p14="http://schemas.microsoft.com/office/powerpoint/2010/main" val="177510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b="1">
                <a:solidFill>
                  <a:schemeClr val="tx1"/>
                </a:solidFill>
                <a:effectLst>
                  <a:outerShdw blurRad="38100" dist="19050" dir="2700000" algn="tl" rotWithShape="0">
                    <a:schemeClr val="dk1">
                      <a:alpha val="40000"/>
                    </a:schemeClr>
                  </a:outerShdw>
                </a:effectLst>
              </a:rPr>
              <a:t>Trigram Vectorizer:</a:t>
            </a:r>
          </a:p>
        </p:txBody>
      </p:sp>
      <p:sp>
        <p:nvSpPr>
          <p:cNvPr id="5" name="Text Box 4"/>
          <p:cNvSpPr txBox="1"/>
          <p:nvPr/>
        </p:nvSpPr>
        <p:spPr>
          <a:xfrm>
            <a:off x="0" y="1988820"/>
            <a:ext cx="12065000" cy="4323080"/>
          </a:xfrm>
          <a:prstGeom prst="rect">
            <a:avLst/>
          </a:prstGeom>
          <a:noFill/>
        </p:spPr>
        <p:txBody>
          <a:bodyPr wrap="square" rtlCol="0">
            <a:spAutoFit/>
          </a:bodyPr>
          <a:lstStyle/>
          <a:p>
            <a:pPr marL="342900" indent="-342900">
              <a:buFont typeface="Wingdings" panose="05000000000000000000" charset="0"/>
              <a:buChar char="q"/>
            </a:pPr>
            <a:r>
              <a:rPr lang="en-US" sz="2500"/>
              <a:t>The process of converting words into numbers are called Vectorization.</a:t>
            </a:r>
          </a:p>
          <a:p>
            <a:pPr marL="342900" indent="-342900">
              <a:buFont typeface="Wingdings" panose="05000000000000000000" charset="0"/>
              <a:buChar char="q"/>
            </a:pPr>
            <a:r>
              <a:rPr lang="en-US" sz="2500"/>
              <a:t>We opt to use a Trigram vectorizer here, which vectorizes triplets of words rather than each word separately.</a:t>
            </a:r>
          </a:p>
          <a:p>
            <a:pPr marL="342900" indent="-342900">
              <a:buFont typeface="Wingdings" panose="05000000000000000000" charset="0"/>
              <a:buChar char="q"/>
            </a:pPr>
            <a:r>
              <a:rPr lang="en-US" sz="2500"/>
              <a:t> In this short example sentence, the trigrams are “In this short”, “this short example” and “short example sentence”.</a:t>
            </a:r>
          </a:p>
          <a:p>
            <a:pPr marL="342900" indent="-342900">
              <a:buFont typeface="Wingdings" panose="05000000000000000000" charset="0"/>
              <a:buChar char="q"/>
            </a:pPr>
            <a:r>
              <a:rPr lang="en-US" sz="2500"/>
              <a:t>Let us say from a document we want to find out the skills required to be a “Data Scientist”. Here, if we consider only unigrams, then the single word cannot convey the details properly. If we have a word like ‘Machine learning developer’, then the word extracted should be ‘Machine learning’ or ‘Machine learning developer’. The words simply ‘Machine’, ‘learning’ or ‘developer’ will not give the expected result.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Maximum Entropy Classifier</a:t>
            </a:r>
          </a:p>
        </p:txBody>
      </p:sp>
      <p:sp>
        <p:nvSpPr>
          <p:cNvPr id="4" name="TextBox 3"/>
          <p:cNvSpPr txBox="1"/>
          <p:nvPr/>
        </p:nvSpPr>
        <p:spPr>
          <a:xfrm>
            <a:off x="472385" y="1965018"/>
            <a:ext cx="10668000" cy="4892675"/>
          </a:xfrm>
          <a:prstGeom prst="rect">
            <a:avLst/>
          </a:prstGeom>
          <a:noFill/>
        </p:spPr>
        <p:txBody>
          <a:bodyPr wrap="square">
            <a:spAutoFit/>
          </a:bodyPr>
          <a:lstStyle/>
          <a:p>
            <a:pPr marL="285750" indent="-285750">
              <a:buFont typeface="Wingdings" panose="05000000000000000000" pitchFamily="2" charset="2"/>
              <a:buChar char="q"/>
            </a:pPr>
            <a:r>
              <a:rPr lang="en-US" sz="2400" b="0" i="0" dirty="0">
                <a:effectLst/>
                <a:latin typeface="Arial" panose="020B0604020202020204" pitchFamily="34" charset="0"/>
              </a:rPr>
              <a:t>The Max Entropy classifier is a probabilistic classifier </a:t>
            </a:r>
          </a:p>
          <a:p>
            <a:pPr marL="285750" indent="-285750">
              <a:buFont typeface="Wingdings" panose="05000000000000000000" pitchFamily="2" charset="2"/>
              <a:buChar char="q"/>
            </a:pPr>
            <a:r>
              <a:rPr lang="en-US" sz="2400" dirty="0">
                <a:latin typeface="Arial" panose="020B0604020202020204" pitchFamily="34" charset="0"/>
              </a:rPr>
              <a:t>It</a:t>
            </a:r>
            <a:r>
              <a:rPr lang="en-US" sz="2400" b="0" i="0" dirty="0">
                <a:effectLst/>
                <a:latin typeface="Arial" panose="020B0604020202020204" pitchFamily="34" charset="0"/>
              </a:rPr>
              <a:t> belongs to </a:t>
            </a:r>
            <a:r>
              <a:rPr lang="en-US" sz="2400" b="1" i="0" dirty="0">
                <a:effectLst/>
                <a:latin typeface="Arial" panose="020B0604020202020204" pitchFamily="34" charset="0"/>
              </a:rPr>
              <a:t>the class</a:t>
            </a:r>
            <a:r>
              <a:rPr lang="en-US" sz="2400" b="0" i="0" dirty="0">
                <a:effectLst/>
                <a:latin typeface="Arial" panose="020B0604020202020204" pitchFamily="34" charset="0"/>
              </a:rPr>
              <a:t> of exponential models.</a:t>
            </a:r>
          </a:p>
          <a:p>
            <a:pPr marL="285750" indent="-285750">
              <a:buFont typeface="Wingdings" panose="05000000000000000000" pitchFamily="2" charset="2"/>
              <a:buChar char="q"/>
            </a:pPr>
            <a:r>
              <a:rPr lang="en-US" sz="2400" b="0" i="0" dirty="0">
                <a:effectLst/>
                <a:latin typeface="Arial" panose="020B0604020202020204" pitchFamily="34" charset="0"/>
              </a:rPr>
              <a:t>Unlike the </a:t>
            </a:r>
            <a:r>
              <a:rPr lang="en-US" sz="2400" b="1" i="0" dirty="0">
                <a:effectLst/>
                <a:latin typeface="Arial" panose="020B0604020202020204" pitchFamily="34" charset="0"/>
              </a:rPr>
              <a:t>Naive Bayes</a:t>
            </a:r>
            <a:r>
              <a:rPr lang="en-US" sz="2400" b="0" i="0" dirty="0">
                <a:effectLst/>
                <a:latin typeface="Arial" panose="020B0604020202020204" pitchFamily="34" charset="0"/>
              </a:rPr>
              <a:t> classifier that we discussed in the previous slides, the Max Entropy does not assume that the features are conditionally independent of each other</a:t>
            </a:r>
            <a:endParaRPr lang="en-US" sz="2400" b="0" i="0" dirty="0">
              <a:effectLst/>
              <a:latin typeface="Helvetica Neue"/>
            </a:endParaRPr>
          </a:p>
          <a:p>
            <a:pPr marL="285750" indent="-285750">
              <a:buFont typeface="Wingdings" panose="05000000000000000000" pitchFamily="2" charset="2"/>
              <a:buChar char="q"/>
            </a:pPr>
            <a:r>
              <a:rPr lang="en-US" sz="2400" b="0" i="0" dirty="0">
                <a:effectLst/>
                <a:latin typeface="Helvetica Neue"/>
              </a:rPr>
              <a:t>Due to the minimum assumptions that the Maximum Entropy classifier makes, we regularly use it when we don’t know anything about the prior distributions and when it is unsafe to make any such assumptions. </a:t>
            </a:r>
          </a:p>
          <a:p>
            <a:pPr marL="285750" indent="-285750">
              <a:buFont typeface="Wingdings" panose="05000000000000000000" pitchFamily="2" charset="2"/>
              <a:buChar char="q"/>
            </a:pPr>
            <a:r>
              <a:rPr lang="en-US" sz="2400" b="0" i="0" dirty="0">
                <a:effectLst/>
                <a:latin typeface="Helvetica Neue"/>
              </a:rPr>
              <a:t>The Max Entropy classifier is a discriminative classifier commonly used in Natural Language Processing, Speech and Information Retrieval problems.</a:t>
            </a:r>
          </a:p>
          <a:p>
            <a:pPr marL="285750" indent="-285750">
              <a:buFont typeface="Wingdings" panose="05000000000000000000" pitchFamily="2" charset="2"/>
              <a:buChar char="q"/>
            </a:pPr>
            <a:r>
              <a:rPr lang="en-US" sz="2400" dirty="0">
                <a:latin typeface="Helvetica Neue"/>
              </a:rPr>
              <a:t>It is based on the Principle of Maximum Entropy</a:t>
            </a:r>
            <a:endParaRPr lang="en-I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0170" y="146685"/>
            <a:ext cx="11739245" cy="7539355"/>
          </a:xfrm>
          <a:prstGeom prst="rect">
            <a:avLst/>
          </a:prstGeom>
          <a:noFill/>
        </p:spPr>
        <p:txBody>
          <a:bodyPr wrap="square" rtlCol="0">
            <a:spAutoFit/>
          </a:bodyPr>
          <a:lstStyle/>
          <a:p>
            <a:pPr marL="285750" indent="-285750">
              <a:buFont typeface="Wingdings" panose="05000000000000000000" charset="0"/>
              <a:buChar char="q"/>
            </a:pPr>
            <a:r>
              <a:rPr lang="en-US" sz="2800">
                <a:ln/>
                <a:solidFill>
                  <a:schemeClr val="accent4"/>
                </a:solidFill>
              </a:rPr>
              <a:t> </a:t>
            </a:r>
            <a:r>
              <a:rPr lang="en-US" sz="2800">
                <a:ln/>
                <a:solidFill>
                  <a:schemeClr val="tx1"/>
                </a:solidFill>
              </a:rPr>
              <a:t>The Max Entropy requires more time to train comparing to Naive Bayes.</a:t>
            </a:r>
          </a:p>
          <a:p>
            <a:pPr marL="285750" indent="-285750">
              <a:buFont typeface="Wingdings" panose="05000000000000000000" charset="0"/>
              <a:buChar char="q"/>
            </a:pPr>
            <a:r>
              <a:rPr lang="en-US" sz="2800">
                <a:ln/>
                <a:solidFill>
                  <a:schemeClr val="tx1"/>
                </a:solidFill>
              </a:rPr>
              <a:t>This method provides robust results.</a:t>
            </a:r>
          </a:p>
          <a:p>
            <a:pPr marL="285750" indent="-285750">
              <a:buFont typeface="Wingdings" panose="05000000000000000000" charset="0"/>
              <a:buChar char="q"/>
            </a:pPr>
            <a:r>
              <a:rPr lang="en-US" sz="2800">
                <a:ln/>
                <a:solidFill>
                  <a:schemeClr val="tx1"/>
                </a:solidFill>
              </a:rPr>
              <a:t>Our target is to use the contextual information of the document (trigram characteristics within the text) .</a:t>
            </a:r>
          </a:p>
          <a:p>
            <a:pPr marL="285750" indent="-285750">
              <a:buFont typeface="Wingdings" panose="05000000000000000000" charset="0"/>
              <a:buChar char="q"/>
            </a:pPr>
            <a:r>
              <a:rPr lang="en-US" sz="2800">
                <a:ln/>
                <a:solidFill>
                  <a:schemeClr val="tx1"/>
                </a:solidFill>
              </a:rPr>
              <a:t>Categorizing it to a given class (positive/neutral/negative, objective/subjective etc).</a:t>
            </a:r>
          </a:p>
          <a:p>
            <a:pPr indent="0">
              <a:buFont typeface="Wingdings" panose="05000000000000000000" charset="0"/>
              <a:buNone/>
            </a:pPr>
            <a:r>
              <a:rPr lang="en-US" sz="2800">
                <a:ln/>
                <a:solidFill>
                  <a:schemeClr val="tx1"/>
                </a:solidFill>
              </a:rPr>
              <a:t>                      </a:t>
            </a:r>
            <a:r>
              <a:rPr lang="en-US" sz="3200">
                <a:ln/>
                <a:solidFill>
                  <a:schemeClr val="tx1"/>
                </a:solidFill>
                <a:effectLst>
                  <a:outerShdw blurRad="38100" dist="19050" dir="2700000" algn="tl" rotWithShape="0">
                    <a:schemeClr val="dk1">
                      <a:alpha val="40000"/>
                    </a:schemeClr>
                  </a:outerShdw>
                </a:effectLst>
              </a:rPr>
              <a:t>	  </a:t>
            </a:r>
          </a:p>
          <a:p>
            <a:pPr indent="0">
              <a:buFont typeface="Wingdings" panose="05000000000000000000" charset="0"/>
              <a:buNone/>
            </a:pPr>
            <a:r>
              <a:rPr lang="en-US" sz="3200" b="1">
                <a:ln/>
                <a:solidFill>
                  <a:schemeClr val="tx1"/>
                </a:solidFill>
                <a:effectLst>
                  <a:outerShdw blurRad="38100" dist="19050" dir="2700000" algn="tl" rotWithShape="0">
                    <a:schemeClr val="dk1">
                      <a:alpha val="40000"/>
                    </a:schemeClr>
                  </a:outerShdw>
                </a:effectLst>
              </a:rPr>
              <a:t>                              Applications</a:t>
            </a:r>
            <a:endParaRPr lang="en-US" sz="3200">
              <a:ln/>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q"/>
            </a:pPr>
            <a:endParaRPr lang="en-US" sz="2800">
              <a:ln/>
              <a:solidFill>
                <a:schemeClr val="tx1"/>
              </a:solidFill>
            </a:endParaRPr>
          </a:p>
          <a:p>
            <a:pPr marL="285750" indent="-285750">
              <a:buFont typeface="Wingdings" panose="05000000000000000000" charset="0"/>
              <a:buChar char="q"/>
            </a:pPr>
            <a:r>
              <a:rPr lang="en-US" sz="2800">
                <a:ln/>
                <a:solidFill>
                  <a:schemeClr val="tx1"/>
                </a:solidFill>
              </a:rPr>
              <a:t>	Prior probabilities</a:t>
            </a:r>
          </a:p>
          <a:p>
            <a:pPr marL="285750" indent="-285750">
              <a:buFont typeface="Wingdings" panose="05000000000000000000" charset="0"/>
              <a:buChar char="q"/>
            </a:pPr>
            <a:r>
              <a:rPr lang="en-US" sz="2800">
                <a:ln/>
                <a:solidFill>
                  <a:schemeClr val="tx1"/>
                </a:solidFill>
              </a:rPr>
              <a:t>	Posterior probabilities</a:t>
            </a:r>
          </a:p>
          <a:p>
            <a:pPr marL="285750" indent="-285750">
              <a:buFont typeface="Wingdings" panose="05000000000000000000" charset="0"/>
              <a:buChar char="q"/>
            </a:pPr>
            <a:r>
              <a:rPr lang="en-US" sz="2800">
                <a:ln/>
                <a:solidFill>
                  <a:schemeClr val="tx1"/>
                </a:solidFill>
              </a:rPr>
              <a:t>	Maximum entropy models</a:t>
            </a:r>
          </a:p>
          <a:p>
            <a:pPr marL="285750" indent="-285750">
              <a:buFont typeface="Wingdings" panose="05000000000000000000" charset="0"/>
              <a:buChar char="q"/>
            </a:pPr>
            <a:r>
              <a:rPr lang="en-US" sz="2800">
                <a:ln/>
                <a:solidFill>
                  <a:schemeClr val="tx1"/>
                </a:solidFill>
              </a:rPr>
              <a:t>	Probability density estimation</a:t>
            </a:r>
          </a:p>
          <a:p>
            <a:pPr marL="285750" indent="-285750">
              <a:buFont typeface="Wingdings" panose="05000000000000000000" charset="0"/>
              <a:buChar char="q"/>
            </a:pPr>
            <a:endParaRPr lang="en-US" sz="2800">
              <a:ln/>
              <a:solidFill>
                <a:schemeClr val="tx1"/>
              </a:solidFill>
            </a:endParaRPr>
          </a:p>
          <a:p>
            <a:pPr marL="285750" indent="-285750">
              <a:buFont typeface="Wingdings" panose="05000000000000000000" charset="0"/>
              <a:buChar char="q"/>
            </a:pPr>
            <a:endParaRPr lang="en-US" sz="2800">
              <a:ln/>
              <a:solidFill>
                <a:schemeClr val="tx1"/>
              </a:solidFill>
            </a:endParaRPr>
          </a:p>
          <a:p>
            <a:pPr marL="285750" indent="-285750">
              <a:buFont typeface="Wingdings" panose="05000000000000000000" charset="0"/>
              <a:buChar char="q"/>
            </a:pPr>
            <a:endParaRPr lang="en-US" sz="2800">
              <a:ln/>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0" y="0"/>
            <a:ext cx="10813415" cy="7693660"/>
          </a:xfrm>
          <a:prstGeom prst="rect">
            <a:avLst/>
          </a:prstGeom>
          <a:noFill/>
        </p:spPr>
        <p:txBody>
          <a:bodyPr wrap="square" rtlCol="0">
            <a:spAutoFit/>
          </a:bodyPr>
          <a:lstStyle/>
          <a:p>
            <a:pPr marL="342900" indent="-342900">
              <a:buFont typeface="Arial" panose="020B0604020202020204" pitchFamily="34" charset="0"/>
              <a:buChar char="•"/>
            </a:pPr>
            <a:r>
              <a:rPr lang="en-US" sz="2600" dirty="0"/>
              <a:t>These days’ fake news is creating different issues from sarcastic articles to  fabricated news and plan government propaganda in some outlets.</a:t>
            </a:r>
          </a:p>
          <a:p>
            <a:pPr marL="342900" indent="-342900">
              <a:buFont typeface="Arial" panose="020B0604020202020204" pitchFamily="34" charset="0"/>
              <a:buChar char="•"/>
            </a:pPr>
            <a:r>
              <a:rPr lang="en-US" sz="2600" dirty="0"/>
              <a:t>Obviously, a purposely misleading story is “fake news “  but lately blathering social media’s discourse is changing its definition. Some of them now use the term to dismiss the facts counter to their preferred viewpoints.</a:t>
            </a:r>
          </a:p>
          <a:p>
            <a:pPr marL="342900" indent="-342900">
              <a:buFont typeface="Arial" panose="020B0604020202020204" pitchFamily="34" charset="0"/>
              <a:buChar char="•"/>
            </a:pPr>
            <a:r>
              <a:rPr lang="en-US" sz="2600" dirty="0"/>
              <a:t>The term 'fake news' became common parlance for the issue, particularly to describe factually incorrect and misleading articles published mostly for the purpose of making money through page views. In this project ,it is  </a:t>
            </a:r>
            <a:r>
              <a:rPr lang="en-US" sz="2600" dirty="0" err="1"/>
              <a:t>seeked</a:t>
            </a:r>
            <a:r>
              <a:rPr lang="en-US" sz="2600" dirty="0"/>
              <a:t> to produce a model that can accurately predict the likelihood that a given article is fake news.</a:t>
            </a:r>
          </a:p>
          <a:p>
            <a:pPr marL="342900" indent="-342900">
              <a:buFont typeface="Arial" panose="020B0604020202020204" pitchFamily="34" charset="0"/>
              <a:buChar char="•"/>
            </a:pPr>
            <a:r>
              <a:rPr lang="en-US" sz="2600" dirty="0"/>
              <a:t>However, in order to solve this problem, it is  necessary to have an understanding on what Fake News is. </a:t>
            </a:r>
          </a:p>
          <a:p>
            <a:pPr marL="342900" indent="-342900">
              <a:buFont typeface="Arial" panose="020B0604020202020204" pitchFamily="34" charset="0"/>
              <a:buChar char="•"/>
            </a:pPr>
            <a:r>
              <a:rPr lang="en-US" sz="2600" dirty="0"/>
              <a:t>Later, it is  needed to look into how the techniques in the fields of machine learning, natural language processing help us to detect fake news. </a:t>
            </a:r>
          </a:p>
          <a:p>
            <a:pPr marL="342900" indent="-342900">
              <a:buFont typeface="Arial" panose="020B0604020202020204" pitchFamily="34" charset="0"/>
              <a:buChar char="•"/>
            </a:pPr>
            <a:endParaRPr lang="en-US" sz="2600" dirty="0"/>
          </a:p>
          <a:p>
            <a:pPr marL="342900" indent="-342900">
              <a:buFont typeface="Arial" panose="020B0604020202020204" pitchFamily="34" charset="0"/>
              <a:buChar char="•"/>
            </a:pP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5"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FLASK APP</a:t>
            </a:r>
          </a:p>
        </p:txBody>
      </p:sp>
      <p:sp>
        <p:nvSpPr>
          <p:cNvPr id="4" name="TextBox 3"/>
          <p:cNvSpPr txBox="1"/>
          <p:nvPr/>
        </p:nvSpPr>
        <p:spPr>
          <a:xfrm>
            <a:off x="384313" y="2234505"/>
            <a:ext cx="11423374" cy="4154984"/>
          </a:xfrm>
          <a:prstGeom prst="rect">
            <a:avLst/>
          </a:prstGeom>
          <a:noFill/>
        </p:spPr>
        <p:txBody>
          <a:bodyPr wrap="square">
            <a:spAutoFit/>
          </a:bodyPr>
          <a:lstStyle/>
          <a:p>
            <a:pPr marL="285750" indent="-285750">
              <a:buFont typeface="Wingdings" panose="05000000000000000000" pitchFamily="2" charset="2"/>
              <a:buChar char="Ø"/>
            </a:pPr>
            <a:r>
              <a:rPr lang="en-US" sz="2200" b="0" i="0" dirty="0">
                <a:effectLst/>
                <a:latin typeface="+mj-lt"/>
              </a:rPr>
              <a:t>It is a Web Server Gateway Interface (WSGI) web application framework designed to create web apps. </a:t>
            </a:r>
          </a:p>
          <a:p>
            <a:pPr marL="285750" indent="-285750">
              <a:buFont typeface="Wingdings" panose="05000000000000000000" pitchFamily="2" charset="2"/>
              <a:buChar char="Ø"/>
            </a:pPr>
            <a:r>
              <a:rPr lang="en-US" sz="2200" b="0" i="0" dirty="0">
                <a:effectLst/>
                <a:latin typeface="+mj-lt"/>
              </a:rPr>
              <a:t>It is passed the name of the module or package of the application. Once it is created it will act as a central registry for the view functions, the URL rules, template configuration and much more.</a:t>
            </a:r>
          </a:p>
          <a:p>
            <a:endParaRPr kumimoji="0" lang="en-US" altLang="en-US" sz="2200" b="0" i="0" u="none" strike="noStrike" cap="none" normalizeH="0" baseline="0" dirty="0">
              <a:ln>
                <a:noFill/>
              </a:ln>
              <a:effectLst/>
              <a:latin typeface="+mj-lt"/>
            </a:endParaRPr>
          </a:p>
          <a:p>
            <a:r>
              <a:rPr kumimoji="0" lang="en-US" altLang="en-US" sz="2200" b="0" i="0" u="none" strike="noStrike" cap="none" normalizeH="0" baseline="0" dirty="0">
                <a:ln>
                  <a:noFill/>
                </a:ln>
                <a:effectLst/>
                <a:latin typeface="+mj-lt"/>
              </a:rPr>
              <a:t>Usually you create a </a:t>
            </a:r>
            <a:r>
              <a:rPr kumimoji="0" lang="en-US" altLang="en-US" sz="2200" b="1" i="0" u="none" strike="noStrike" cap="none" normalizeH="0" baseline="0" dirty="0">
                <a:ln>
                  <a:noFill/>
                </a:ln>
                <a:effectLst/>
                <a:latin typeface="+mj-lt"/>
                <a:hlinkClick r:id="rId2" tooltip="flask.Flask"/>
              </a:rPr>
              <a:t>Flask</a:t>
            </a:r>
            <a:r>
              <a:rPr kumimoji="0" lang="en-US" altLang="en-US" sz="2200" b="0" i="0" u="none" strike="noStrike" cap="none" normalizeH="0" baseline="0" dirty="0">
                <a:ln>
                  <a:noFill/>
                </a:ln>
                <a:effectLst/>
                <a:latin typeface="+mj-lt"/>
              </a:rPr>
              <a:t> instance in your main module or in the __init__.py file of your package like this: </a:t>
            </a:r>
          </a:p>
          <a:p>
            <a:endParaRPr lang="en-US" sz="2200" dirty="0">
              <a:latin typeface="+mj-lt"/>
            </a:endParaRPr>
          </a:p>
          <a:p>
            <a:r>
              <a:rPr lang="en-US" sz="2200" dirty="0">
                <a:latin typeface="+mj-lt"/>
              </a:rPr>
              <a:t>from flask import Flask</a:t>
            </a:r>
          </a:p>
          <a:p>
            <a:r>
              <a:rPr lang="en-US" sz="2200" dirty="0">
                <a:latin typeface="+mj-lt"/>
              </a:rPr>
              <a:t>app=Flask(_name_)</a:t>
            </a:r>
          </a:p>
          <a:p>
            <a:endParaRPr lang="en-IN" sz="2200" dirty="0">
              <a:latin typeface="+mj-lt"/>
            </a:endParaRPr>
          </a:p>
        </p:txBody>
      </p:sp>
      <p:pic>
        <p:nvPicPr>
          <p:cNvPr id="12" name="Picture 11"/>
          <p:cNvPicPr>
            <a:picLocks noChangeAspect="1"/>
          </p:cNvPicPr>
          <p:nvPr/>
        </p:nvPicPr>
        <p:blipFill>
          <a:blip r:embed="rId3"/>
          <a:stretch>
            <a:fillRect/>
          </a:stretch>
        </p:blipFill>
        <p:spPr>
          <a:xfrm>
            <a:off x="5487251" y="4755476"/>
            <a:ext cx="3541210" cy="2034352"/>
          </a:xfrm>
          <a:prstGeom prst="rect">
            <a:avLst/>
          </a:prstGeom>
        </p:spPr>
      </p:pic>
    </p:spTree>
    <p:extLst>
      <p:ext uri="{BB962C8B-B14F-4D97-AF65-F5344CB8AC3E}">
        <p14:creationId xmlns:p14="http://schemas.microsoft.com/office/powerpoint/2010/main" val="155733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ox(in)">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2F21-CC57-438C-8268-248992EE622C}"/>
              </a:ext>
            </a:extLst>
          </p:cNvPr>
          <p:cNvSpPr>
            <a:spLocks noGrp="1"/>
          </p:cNvSpPr>
          <p:nvPr>
            <p:ph type="title"/>
          </p:nvPr>
        </p:nvSpPr>
        <p:spPr/>
        <p:txBody>
          <a:bodyPr/>
          <a:lstStyle/>
          <a:p>
            <a:r>
              <a:rPr lang="en-US" sz="3600" dirty="0"/>
              <a:t>PROPOSED SYSTEM PROBLEMS</a:t>
            </a:r>
            <a:endParaRPr lang="en-IN" dirty="0"/>
          </a:p>
        </p:txBody>
      </p:sp>
      <p:sp>
        <p:nvSpPr>
          <p:cNvPr id="3" name="Content Placeholder 2">
            <a:extLst>
              <a:ext uri="{FF2B5EF4-FFF2-40B4-BE49-F238E27FC236}">
                <a16:creationId xmlns:a16="http://schemas.microsoft.com/office/drawing/2014/main" id="{91126908-D8F2-49D6-A2C8-298379052FB4}"/>
              </a:ext>
            </a:extLst>
          </p:cNvPr>
          <p:cNvSpPr>
            <a:spLocks noGrp="1"/>
          </p:cNvSpPr>
          <p:nvPr>
            <p:ph idx="1"/>
          </p:nvPr>
        </p:nvSpPr>
        <p:spPr>
          <a:xfrm>
            <a:off x="426300" y="2442889"/>
            <a:ext cx="11153870" cy="4236205"/>
          </a:xfrm>
        </p:spPr>
        <p:txBody>
          <a:bodyPr>
            <a:normAutofit/>
          </a:bodyPr>
          <a:lstStyle/>
          <a:p>
            <a:pPr marL="285750" indent="-285750">
              <a:buFont typeface="Wingdings" panose="05000000000000000000" charset="0"/>
              <a:buChar char="ü"/>
            </a:pPr>
            <a:r>
              <a:rPr lang="en-US" sz="2500" dirty="0"/>
              <a:t>The Proposed System, despite having a high accuracy percentage , is still not 100% accurate</a:t>
            </a:r>
          </a:p>
          <a:p>
            <a:pPr marL="285750" indent="-285750">
              <a:buFont typeface="Wingdings" panose="05000000000000000000" charset="0"/>
              <a:buChar char="ü"/>
            </a:pPr>
            <a:r>
              <a:rPr lang="en-US" sz="2500" dirty="0"/>
              <a:t>This is mainly due to the size of the Dataset</a:t>
            </a:r>
          </a:p>
          <a:p>
            <a:pPr marL="285750" indent="-285750">
              <a:buFont typeface="Wingdings" panose="05000000000000000000" charset="0"/>
              <a:buChar char="ü"/>
            </a:pPr>
            <a:r>
              <a:rPr lang="en-US" sz="2500" dirty="0"/>
              <a:t>In order to achieve accuracy close to 100%, we require a Dataset that is very large and houses a large collection of news articles(1 million or more articles)</a:t>
            </a:r>
          </a:p>
          <a:p>
            <a:pPr marL="285750" indent="-285750">
              <a:buFont typeface="Wingdings" panose="05000000000000000000" charset="0"/>
              <a:buChar char="ü"/>
            </a:pPr>
            <a:r>
              <a:rPr lang="en-US" sz="2500" dirty="0"/>
              <a:t>It is also important that the number of REAL and FAKE articles is roughly the same , otherwise the Machine Learning Model might become biased</a:t>
            </a:r>
          </a:p>
          <a:p>
            <a:pPr marL="285750" indent="-285750">
              <a:buFont typeface="Wingdings" panose="05000000000000000000" charset="0"/>
              <a:buChar char="ü"/>
            </a:pPr>
            <a:endParaRPr lang="en-US" sz="2500" dirty="0"/>
          </a:p>
          <a:p>
            <a:pPr marL="285750" indent="-285750">
              <a:buFont typeface="Wingdings" panose="05000000000000000000" charset="0"/>
              <a:buChar char="ü"/>
            </a:pPr>
            <a:endParaRPr lang="en-US" sz="2500" dirty="0"/>
          </a:p>
          <a:p>
            <a:endParaRPr lang="en-IN" sz="2500" dirty="0"/>
          </a:p>
        </p:txBody>
      </p:sp>
    </p:spTree>
    <p:extLst>
      <p:ext uri="{BB962C8B-B14F-4D97-AF65-F5344CB8AC3E}">
        <p14:creationId xmlns:p14="http://schemas.microsoft.com/office/powerpoint/2010/main" val="2192968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Web Application Architecture:</a:t>
            </a:r>
          </a:p>
        </p:txBody>
      </p:sp>
      <p:sp>
        <p:nvSpPr>
          <p:cNvPr id="5" name="Text Box 4"/>
          <p:cNvSpPr txBox="1"/>
          <p:nvPr/>
        </p:nvSpPr>
        <p:spPr>
          <a:xfrm>
            <a:off x="255905" y="2138680"/>
            <a:ext cx="11739245" cy="4154170"/>
          </a:xfrm>
          <a:prstGeom prst="rect">
            <a:avLst/>
          </a:prstGeom>
          <a:noFill/>
        </p:spPr>
        <p:txBody>
          <a:bodyPr wrap="square" rtlCol="0">
            <a:spAutoFit/>
          </a:bodyPr>
          <a:lstStyle/>
          <a:p>
            <a:pPr marL="285750" indent="-285750">
              <a:buFont typeface="Wingdings" panose="05000000000000000000" charset="0"/>
              <a:buChar char="q"/>
            </a:pPr>
            <a:r>
              <a:rPr lang="en-US" sz="2400"/>
              <a:t>we need a web interface in which the user can enter some news text.</a:t>
            </a:r>
          </a:p>
          <a:p>
            <a:pPr marL="285750" indent="-285750">
              <a:buFont typeface="Wingdings" panose="05000000000000000000" charset="0"/>
              <a:buChar char="q"/>
            </a:pPr>
            <a:r>
              <a:rPr lang="en-US" sz="2400"/>
              <a:t>Click on a button for the application to preprocess the input and feed it to the trained model and show the classification back on screen.</a:t>
            </a:r>
          </a:p>
          <a:p>
            <a:pPr marL="285750" indent="-285750">
              <a:buFont typeface="Wingdings" panose="05000000000000000000" charset="0"/>
              <a:buChar char="q"/>
            </a:pPr>
            <a:r>
              <a:rPr lang="en-US" sz="2400"/>
              <a:t>Frontend/UI:</a:t>
            </a:r>
          </a:p>
          <a:p>
            <a:pPr marL="285750" indent="-285750">
              <a:buFont typeface="Wingdings" panose="05000000000000000000" charset="0"/>
              <a:buChar char="q"/>
            </a:pPr>
            <a:r>
              <a:rPr lang="en-US" sz="2400"/>
              <a:t>This is going to be a simple one page with one input and a button</a:t>
            </a:r>
          </a:p>
          <a:p>
            <a:pPr marL="285750" indent="-285750">
              <a:buFont typeface="Wingdings" panose="05000000000000000000" charset="0"/>
              <a:buChar char="q"/>
            </a:pPr>
            <a:r>
              <a:rPr lang="en-US" sz="2400"/>
              <a:t>Backend/Server:</a:t>
            </a:r>
          </a:p>
          <a:p>
            <a:pPr marL="285750" indent="-285750">
              <a:buFont typeface="Wingdings" panose="05000000000000000000" charset="0"/>
              <a:buChar char="q"/>
            </a:pPr>
            <a:endParaRPr lang="en-US" sz="2400"/>
          </a:p>
          <a:p>
            <a:pPr marL="285750" indent="-285750">
              <a:buFont typeface="Wingdings" panose="05000000000000000000" charset="0"/>
              <a:buChar char="q"/>
            </a:pPr>
            <a:r>
              <a:rPr lang="en-US" sz="2400"/>
              <a:t>Since we need to “unpickle” or pickle.load() our model (the pipeline) to use it, the best choice would be a python web server that can receive the input over HTTP and return back the prediction result. One of the easiest and most straightforward frameworks for this is Flask.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ARCHITECTURE</a:t>
            </a:r>
          </a:p>
        </p:txBody>
      </p:sp>
      <p:pic>
        <p:nvPicPr>
          <p:cNvPr id="4" name="Picture 3"/>
          <p:cNvPicPr>
            <a:picLocks noChangeAspect="1"/>
          </p:cNvPicPr>
          <p:nvPr/>
        </p:nvPicPr>
        <p:blipFill>
          <a:blip r:embed="rId2"/>
          <a:stretch>
            <a:fillRect/>
          </a:stretch>
        </p:blipFill>
        <p:spPr>
          <a:xfrm>
            <a:off x="2010806" y="2001079"/>
            <a:ext cx="6952890" cy="4724400"/>
          </a:xfrm>
          <a:prstGeom prst="rect">
            <a:avLst/>
          </a:prstGeom>
        </p:spPr>
      </p:pic>
    </p:spTree>
    <p:extLst>
      <p:ext uri="{BB962C8B-B14F-4D97-AF65-F5344CB8AC3E}">
        <p14:creationId xmlns:p14="http://schemas.microsoft.com/office/powerpoint/2010/main" val="2151416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DATASETS</a:t>
            </a:r>
          </a:p>
        </p:txBody>
      </p:sp>
      <p:sp>
        <p:nvSpPr>
          <p:cNvPr id="4" name="TextBox 3"/>
          <p:cNvSpPr txBox="1"/>
          <p:nvPr/>
        </p:nvSpPr>
        <p:spPr>
          <a:xfrm>
            <a:off x="0" y="2451652"/>
            <a:ext cx="8825948" cy="3784600"/>
          </a:xfrm>
          <a:prstGeom prst="rect">
            <a:avLst/>
          </a:prstGeom>
          <a:noFill/>
        </p:spPr>
        <p:txBody>
          <a:bodyPr wrap="square">
            <a:spAutoFit/>
          </a:bodyPr>
          <a:lstStyle/>
          <a:p>
            <a:pPr marL="285750" indent="-285750">
              <a:buFont typeface="Wingdings" panose="05000000000000000000" pitchFamily="2" charset="2"/>
              <a:buChar char="q"/>
            </a:pPr>
            <a:r>
              <a:rPr lang="en-US" sz="2400" b="0" i="0" dirty="0">
                <a:effectLst/>
                <a:latin typeface="STIXGeneral-Regular"/>
              </a:rPr>
              <a:t>The datasets we used in this study are open source and freely available online. </a:t>
            </a:r>
          </a:p>
          <a:p>
            <a:pPr marL="285750" indent="-285750">
              <a:buFont typeface="Wingdings" panose="05000000000000000000" pitchFamily="2" charset="2"/>
              <a:buChar char="q"/>
            </a:pPr>
            <a:r>
              <a:rPr lang="en-US" sz="2400" b="0" i="0" dirty="0">
                <a:effectLst/>
                <a:latin typeface="STIXGeneral-Regular"/>
              </a:rPr>
              <a:t>The data includes both fake and truthful news articles from multiple domains. </a:t>
            </a:r>
          </a:p>
          <a:p>
            <a:pPr marL="285750" indent="-285750">
              <a:buFont typeface="Wingdings" panose="05000000000000000000" pitchFamily="2" charset="2"/>
              <a:buChar char="q"/>
            </a:pPr>
            <a:r>
              <a:rPr lang="en-US" sz="2400" b="0" i="0" dirty="0">
                <a:effectLst/>
                <a:latin typeface="STIXGeneral-Regular"/>
              </a:rPr>
              <a:t>The truthful news articles published contain true description of real world events, while the fake news websites contain claims that are not aligned with facts.</a:t>
            </a:r>
          </a:p>
          <a:p>
            <a:pPr marL="285750" indent="-285750">
              <a:buFont typeface="Wingdings" panose="05000000000000000000" pitchFamily="2" charset="2"/>
              <a:buChar char="q"/>
            </a:pPr>
            <a:r>
              <a:rPr lang="en-US" altLang="en-IN" sz="2400" dirty="0"/>
              <a:t>We have download one of our dataset from Kaggle and the other from the some random website.</a:t>
            </a:r>
          </a:p>
        </p:txBody>
      </p:sp>
      <p:pic>
        <p:nvPicPr>
          <p:cNvPr id="5122" name="Picture 2" descr="Image result for dataset fake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5948" y="3429000"/>
            <a:ext cx="3137451" cy="3137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93000">
              <a:srgbClr val="6A2C14"/>
            </a:gs>
            <a:gs pos="65000">
              <a:srgbClr val="475828"/>
            </a:gs>
            <a:gs pos="21000">
              <a:srgbClr val="00B050"/>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IN" dirty="0"/>
              <a:t>DESIGN</a:t>
            </a:r>
          </a:p>
        </p:txBody>
      </p:sp>
      <p:sp>
        <p:nvSpPr>
          <p:cNvPr id="3" name="TextBox 2"/>
          <p:cNvSpPr txBox="1"/>
          <p:nvPr/>
        </p:nvSpPr>
        <p:spPr>
          <a:xfrm>
            <a:off x="0" y="1974843"/>
            <a:ext cx="10623783" cy="4278094"/>
          </a:xfrm>
          <a:prstGeom prst="rect">
            <a:avLst/>
          </a:prstGeom>
          <a:noFill/>
        </p:spPr>
        <p:txBody>
          <a:bodyPr wrap="square" rtlCol="0">
            <a:spAutoFit/>
          </a:bodyPr>
          <a:lstStyle/>
          <a:p>
            <a:r>
              <a:rPr lang="en-IN" sz="3200" u="sng" dirty="0">
                <a:solidFill>
                  <a:srgbClr val="002060"/>
                </a:solidFill>
                <a:latin typeface="Algerian" panose="04020705040A02060702" pitchFamily="82" charset="0"/>
              </a:rPr>
              <a:t>Front End :</a:t>
            </a:r>
            <a:r>
              <a:rPr lang="en-US" sz="3200" u="sng" dirty="0">
                <a:solidFill>
                  <a:srgbClr val="002060"/>
                </a:solidFill>
                <a:latin typeface="Algerian" panose="04020705040A02060702" pitchFamily="82" charset="0"/>
              </a:rPr>
              <a:t>-</a:t>
            </a:r>
            <a:endParaRPr lang="en-US" sz="3200" i="0" u="sng" dirty="0">
              <a:solidFill>
                <a:srgbClr val="002060"/>
              </a:solidFill>
              <a:effectLst/>
              <a:latin typeface="Algerian" panose="04020705040A02060702" pitchFamily="82" charset="0"/>
            </a:endParaRPr>
          </a:p>
          <a:p>
            <a:r>
              <a:rPr lang="en-IN" sz="2100" dirty="0">
                <a:solidFill>
                  <a:schemeClr val="bg1"/>
                </a:solidFill>
                <a:latin typeface="+mj-lt"/>
              </a:rPr>
              <a:t>The Front End of our project is designed using</a:t>
            </a:r>
          </a:p>
          <a:p>
            <a:pPr marL="285750" indent="-285750">
              <a:buFont typeface="Wingdings" panose="05000000000000000000" pitchFamily="2" charset="2"/>
              <a:buChar char="q"/>
            </a:pPr>
            <a:r>
              <a:rPr lang="en-IN" sz="2100" dirty="0">
                <a:solidFill>
                  <a:schemeClr val="bg1"/>
                </a:solidFill>
                <a:latin typeface="+mj-lt"/>
              </a:rPr>
              <a:t>HTML</a:t>
            </a:r>
          </a:p>
          <a:p>
            <a:pPr marL="285750" indent="-285750">
              <a:buFont typeface="Wingdings" panose="05000000000000000000" pitchFamily="2" charset="2"/>
              <a:buChar char="q"/>
            </a:pPr>
            <a:r>
              <a:rPr lang="en-IN" sz="2100" dirty="0">
                <a:solidFill>
                  <a:schemeClr val="bg1"/>
                </a:solidFill>
                <a:latin typeface="+mj-lt"/>
              </a:rPr>
              <a:t>CSS</a:t>
            </a:r>
          </a:p>
          <a:p>
            <a:pPr marL="285750" indent="-285750">
              <a:buFont typeface="Wingdings" panose="05000000000000000000" pitchFamily="2" charset="2"/>
              <a:buChar char="q"/>
            </a:pPr>
            <a:r>
              <a:rPr lang="en-IN" sz="2100" dirty="0">
                <a:solidFill>
                  <a:schemeClr val="bg1"/>
                </a:solidFill>
                <a:latin typeface="+mj-lt"/>
              </a:rPr>
              <a:t>JavaScript</a:t>
            </a:r>
          </a:p>
          <a:p>
            <a:endParaRPr lang="en-IN" sz="2000" dirty="0">
              <a:solidFill>
                <a:schemeClr val="bg1"/>
              </a:solidFill>
              <a:latin typeface="+mj-lt"/>
            </a:endParaRPr>
          </a:p>
          <a:p>
            <a:r>
              <a:rPr lang="en-IN" sz="3200" u="sng" dirty="0">
                <a:solidFill>
                  <a:srgbClr val="002060"/>
                </a:solidFill>
                <a:latin typeface="Algerian" panose="04020705040A02060702" pitchFamily="82" charset="0"/>
              </a:rPr>
              <a:t>Back End :-</a:t>
            </a:r>
          </a:p>
          <a:p>
            <a:r>
              <a:rPr lang="en-US" sz="2100" b="0" i="0" dirty="0">
                <a:solidFill>
                  <a:schemeClr val="bg1"/>
                </a:solidFill>
                <a:effectLst/>
                <a:latin typeface="+mj-lt"/>
              </a:rPr>
              <a:t> </a:t>
            </a:r>
            <a:r>
              <a:rPr lang="en-IN" sz="2100" dirty="0">
                <a:solidFill>
                  <a:schemeClr val="bg1"/>
                </a:solidFill>
                <a:latin typeface="+mj-lt"/>
              </a:rPr>
              <a:t>The Back End of our project is designed using </a:t>
            </a:r>
          </a:p>
          <a:p>
            <a:pPr marL="285750" indent="-285750">
              <a:buFont typeface="Wingdings" panose="05000000000000000000" pitchFamily="2" charset="2"/>
              <a:buChar char="q"/>
            </a:pPr>
            <a:r>
              <a:rPr lang="en-IN" sz="2100" dirty="0">
                <a:solidFill>
                  <a:schemeClr val="bg1"/>
                </a:solidFill>
                <a:latin typeface="+mj-lt"/>
              </a:rPr>
              <a:t>Python</a:t>
            </a:r>
          </a:p>
          <a:p>
            <a:pPr marL="285750" indent="-285750">
              <a:buFont typeface="Wingdings" panose="05000000000000000000" pitchFamily="2" charset="2"/>
              <a:buChar char="q"/>
            </a:pPr>
            <a:r>
              <a:rPr lang="en-IN" sz="2100" dirty="0">
                <a:solidFill>
                  <a:schemeClr val="bg1"/>
                </a:solidFill>
                <a:latin typeface="+mj-lt"/>
              </a:rPr>
              <a:t>PHP</a:t>
            </a:r>
          </a:p>
          <a:p>
            <a:pPr marL="285750" indent="-285750">
              <a:buFont typeface="Wingdings" panose="05000000000000000000" pitchFamily="2" charset="2"/>
              <a:buChar char="q"/>
            </a:pPr>
            <a:r>
              <a:rPr lang="en-IN" sz="2100">
                <a:solidFill>
                  <a:schemeClr val="bg1"/>
                </a:solidFill>
                <a:latin typeface="+mj-lt"/>
              </a:rPr>
              <a:t>MYSQL</a:t>
            </a:r>
            <a:endParaRPr lang="en-IN" sz="2100" dirty="0">
              <a:solidFill>
                <a:schemeClr val="bg1"/>
              </a:solidFill>
              <a:latin typeface="+mj-lt"/>
            </a:endParaRPr>
          </a:p>
          <a:p>
            <a:pPr marL="285750" indent="-285750">
              <a:buFont typeface="Wingdings" panose="05000000000000000000" pitchFamily="2" charset="2"/>
              <a:buChar char="q"/>
            </a:pPr>
            <a:endParaRPr lang="en-IN" sz="2000" dirty="0">
              <a:solidFill>
                <a:schemeClr val="bg1"/>
              </a:solidFill>
              <a:latin typeface="+mj-lt"/>
            </a:endParaRPr>
          </a:p>
        </p:txBody>
      </p:sp>
      <p:pic>
        <p:nvPicPr>
          <p:cNvPr id="9" name="Picture 8"/>
          <p:cNvPicPr>
            <a:picLocks noChangeAspect="1"/>
          </p:cNvPicPr>
          <p:nvPr/>
        </p:nvPicPr>
        <p:blipFill>
          <a:blip r:embed="rId2"/>
          <a:stretch>
            <a:fillRect/>
          </a:stretch>
        </p:blipFill>
        <p:spPr>
          <a:xfrm>
            <a:off x="8167227" y="259092"/>
            <a:ext cx="3874199" cy="20678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4" name="TextBox 3"/>
          <p:cNvSpPr txBox="1"/>
          <p:nvPr/>
        </p:nvSpPr>
        <p:spPr>
          <a:xfrm>
            <a:off x="569843" y="2413336"/>
            <a:ext cx="9886122" cy="3816429"/>
          </a:xfrm>
          <a:prstGeom prst="rect">
            <a:avLst/>
          </a:prstGeom>
          <a:noFill/>
        </p:spPr>
        <p:txBody>
          <a:bodyPr wrap="square">
            <a:spAutoFit/>
          </a:bodyPr>
          <a:lstStyle/>
          <a:p>
            <a:pPr marL="285750" indent="-285750">
              <a:buFont typeface="Wingdings" panose="05000000000000000000" pitchFamily="2" charset="2"/>
              <a:buChar char="q"/>
            </a:pPr>
            <a:r>
              <a:rPr lang="en-US" sz="2200" b="0" i="0" dirty="0">
                <a:effectLst/>
                <a:latin typeface="STIXGeneral-Regular"/>
              </a:rPr>
              <a:t>The task of classifying news manually requires in-depth knowledge of the domain and expertise to identify anomalies in the text. In this research, we discussed the problem of classifying fake news articles using machine learning models and ensemble techniques. </a:t>
            </a:r>
          </a:p>
          <a:p>
            <a:pPr marL="285750" indent="-285750">
              <a:buFont typeface="Wingdings" panose="05000000000000000000" pitchFamily="2" charset="2"/>
              <a:buChar char="q"/>
            </a:pPr>
            <a:r>
              <a:rPr lang="en-US" sz="2200" b="0" i="0" dirty="0">
                <a:effectLst/>
                <a:latin typeface="STIXGeneral-Regular"/>
              </a:rPr>
              <a:t>The data we used in our work is collected from the World Wide Web and contains news articles from various domains to cover most of the news rather than specifically classifying political news.</a:t>
            </a:r>
          </a:p>
          <a:p>
            <a:pPr marL="285750" indent="-285750">
              <a:buFont typeface="Wingdings" panose="05000000000000000000" pitchFamily="2" charset="2"/>
              <a:buChar char="q"/>
            </a:pPr>
            <a:r>
              <a:rPr lang="en-US" sz="2200" b="0" i="0" dirty="0">
                <a:effectLst/>
                <a:latin typeface="STIXGeneral-Regular"/>
              </a:rPr>
              <a:t> The primary aim of the research is to identify patterns in text that differentiate fake articles from true news.</a:t>
            </a:r>
          </a:p>
          <a:p>
            <a:pPr marL="285750" indent="-285750">
              <a:buFont typeface="Wingdings" panose="05000000000000000000" pitchFamily="2" charset="2"/>
              <a:buChar char="q"/>
            </a:pPr>
            <a:r>
              <a:rPr lang="en-US" sz="2200" b="0" i="0" dirty="0">
                <a:effectLst/>
                <a:latin typeface="STIXGeneral-Regular"/>
              </a:rPr>
              <a:t>machine learning techniques can be employed to identify the key sources involved in spread of fake news</a:t>
            </a:r>
            <a:endParaRPr lang="en-IN"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4" name="TextBox 3"/>
          <p:cNvSpPr txBox="1"/>
          <p:nvPr/>
        </p:nvSpPr>
        <p:spPr>
          <a:xfrm>
            <a:off x="901148" y="1974574"/>
            <a:ext cx="8150088" cy="4001095"/>
          </a:xfrm>
          <a:prstGeom prst="rect">
            <a:avLst/>
          </a:prstGeom>
          <a:noFill/>
        </p:spPr>
        <p:txBody>
          <a:bodyPr wrap="square">
            <a:spAutoFit/>
          </a:bodyPr>
          <a:lstStyle/>
          <a:p>
            <a:pPr marL="342900" indent="-342900" algn="l">
              <a:buFont typeface="Wingdings" panose="05000000000000000000" pitchFamily="2" charset="2"/>
              <a:buChar char="q"/>
            </a:pPr>
            <a:endParaRPr lang="en-IN" sz="2000" b="0" i="0" u="none" strike="noStrike" baseline="0" dirty="0">
              <a:latin typeface="Arial" panose="020B0604020202020204" pitchFamily="34" charset="0"/>
            </a:endParaRPr>
          </a:p>
          <a:p>
            <a:pPr marL="285750" indent="-285750">
              <a:buFont typeface="Wingdings" panose="05000000000000000000" pitchFamily="2" charset="2"/>
              <a:buChar char="q"/>
            </a:pPr>
            <a:r>
              <a:rPr lang="en-US" sz="1800" b="0" i="0" u="none" strike="noStrike" baseline="0" dirty="0">
                <a:latin typeface="Arial" panose="020B0604020202020204" pitchFamily="34" charset="0"/>
              </a:rPr>
              <a:t>Chris Reed, D. Walton, and F. </a:t>
            </a:r>
            <a:r>
              <a:rPr lang="en-US" sz="1800" b="0" i="0" u="none" strike="noStrike" baseline="0" dirty="0" err="1">
                <a:latin typeface="Arial" panose="020B0604020202020204" pitchFamily="34" charset="0"/>
              </a:rPr>
              <a:t>Macagno</a:t>
            </a:r>
            <a:r>
              <a:rPr lang="en-US" sz="1800" b="0" i="0" u="none" strike="noStrike" baseline="0" dirty="0">
                <a:latin typeface="Arial" panose="020B0604020202020204" pitchFamily="34" charset="0"/>
              </a:rPr>
              <a:t>. Argument diagramming in logic, law  and artificial intelligence. The Knowledge Engineering Review, 22(01):87 – </a:t>
            </a:r>
            <a:r>
              <a:rPr lang="en-IN" sz="1800" b="0" i="0" u="none" strike="noStrike" baseline="0" dirty="0">
                <a:latin typeface="Arial" panose="020B0604020202020204" pitchFamily="34" charset="0"/>
              </a:rPr>
              <a:t>109, 2007. </a:t>
            </a:r>
            <a:r>
              <a:rPr lang="en-US" sz="1800" b="0" i="0" u="none" strike="noStrike" baseline="0" dirty="0">
                <a:latin typeface="Arial" panose="020B0604020202020204" pitchFamily="34" charset="0"/>
              </a:rPr>
              <a:t>detection: Methods for finding fake news." Proceedings of the Association for Information Science and Technology 52.1 (2015): 1-4. </a:t>
            </a:r>
          </a:p>
          <a:p>
            <a:pPr marL="285750" indent="-285750">
              <a:buFont typeface="Wingdings" panose="05000000000000000000" pitchFamily="2" charset="2"/>
              <a:buChar char="q"/>
            </a:pPr>
            <a:r>
              <a:rPr lang="en-US" sz="1800" b="0" i="0" u="none" strike="noStrike" baseline="0" dirty="0">
                <a:latin typeface="Wingdings" panose="05000000000000000000" pitchFamily="2" charset="2"/>
              </a:rPr>
              <a:t>❑ </a:t>
            </a:r>
            <a:r>
              <a:rPr lang="en-US" sz="1800" b="0" i="0" u="none" strike="noStrike" baseline="0" dirty="0">
                <a:latin typeface="Arial" panose="020B0604020202020204" pitchFamily="34" charset="0"/>
              </a:rPr>
              <a:t>Kolari, </a:t>
            </a:r>
            <a:r>
              <a:rPr lang="en-US" sz="1800" b="0" i="0" u="none" strike="noStrike" baseline="0" dirty="0" err="1">
                <a:latin typeface="Arial" panose="020B0604020202020204" pitchFamily="34" charset="0"/>
              </a:rPr>
              <a:t>Pranam</a:t>
            </a:r>
            <a:r>
              <a:rPr lang="en-US" sz="1800" b="0" i="0" u="none" strike="noStrike" baseline="0" dirty="0">
                <a:latin typeface="Arial" panose="020B0604020202020204" pitchFamily="34" charset="0"/>
              </a:rPr>
              <a:t>, et al. "Detecting spam blogs: A machine learning approach." AAAI . Vol. 6. 2006. </a:t>
            </a:r>
          </a:p>
          <a:p>
            <a:pPr marL="285750" indent="-285750">
              <a:buFont typeface="Wingdings" panose="05000000000000000000" pitchFamily="2" charset="2"/>
              <a:buChar char="q"/>
            </a:pPr>
            <a:r>
              <a:rPr lang="en-US" sz="1800" b="0" i="0" u="none" strike="noStrike" baseline="0" dirty="0">
                <a:latin typeface="Wingdings" panose="05000000000000000000" pitchFamily="2" charset="2"/>
              </a:rPr>
              <a:t>❑ </a:t>
            </a:r>
            <a:r>
              <a:rPr lang="en-US" sz="1800" b="0" i="0" u="none" strike="noStrike" baseline="0" dirty="0">
                <a:latin typeface="Arial" panose="020B0604020202020204" pitchFamily="34" charset="0"/>
              </a:rPr>
              <a:t>Douglas Walton, Christopher Reed, and Fabrizio </a:t>
            </a:r>
            <a:r>
              <a:rPr lang="en-US" sz="1800" b="0" i="0" u="none" strike="noStrike" baseline="0" dirty="0" err="1">
                <a:latin typeface="Arial" panose="020B0604020202020204" pitchFamily="34" charset="0"/>
              </a:rPr>
              <a:t>Macagno</a:t>
            </a:r>
            <a:r>
              <a:rPr lang="en-US" sz="1800" b="0" i="0" u="none" strike="noStrike" baseline="0" dirty="0">
                <a:latin typeface="Arial" panose="020B0604020202020204" pitchFamily="34" charset="0"/>
              </a:rPr>
              <a:t>. Argumentation Schemes. Cambridge University Press, 2008. </a:t>
            </a:r>
          </a:p>
          <a:p>
            <a:pPr marL="285750" indent="-285750">
              <a:buFont typeface="Wingdings" panose="05000000000000000000" pitchFamily="2" charset="2"/>
              <a:buChar char="q"/>
            </a:pPr>
            <a:r>
              <a:rPr lang="en-US" sz="1800" b="0" i="0" u="none" strike="noStrike" baseline="0" dirty="0">
                <a:latin typeface="Wingdings" panose="05000000000000000000" pitchFamily="2" charset="2"/>
              </a:rPr>
              <a:t>❑ </a:t>
            </a:r>
            <a:r>
              <a:rPr lang="en-US" sz="1800" b="0" i="0" u="none" strike="noStrike" baseline="0" dirty="0">
                <a:latin typeface="Arial" panose="020B0604020202020204" pitchFamily="34" charset="0"/>
              </a:rPr>
              <a:t>Davis, Wynne. "Fake Or Real? How To Self-Check The News And Get The potentially misleading news." Proceedings of the Second Workshop on Computational Approaches to Deception Detection . 2016 </a:t>
            </a:r>
          </a:p>
          <a:p>
            <a:pPr marL="285750" indent="-285750">
              <a:buFont typeface="Wingdings" panose="05000000000000000000" pitchFamily="2" charset="2"/>
              <a:buChar char="q"/>
            </a:pPr>
            <a:r>
              <a:rPr lang="en-US" sz="1800" b="0" i="0" u="none" strike="noStrike" baseline="0" dirty="0">
                <a:latin typeface="Wingdings" panose="05000000000000000000" pitchFamily="2" charset="2"/>
              </a:rPr>
              <a:t>❑ </a:t>
            </a:r>
            <a:r>
              <a:rPr lang="en-US" sz="1800" b="0" i="0" u="none" strike="noStrike" baseline="0" dirty="0">
                <a:latin typeface="Arial" panose="020B0604020202020204" pitchFamily="34" charset="0"/>
              </a:rPr>
              <a:t>Kolari, </a:t>
            </a:r>
            <a:r>
              <a:rPr lang="en-US" sz="1800" b="0" i="0" u="none" strike="noStrike" baseline="0" dirty="0" err="1">
                <a:latin typeface="Arial" panose="020B0604020202020204" pitchFamily="34" charset="0"/>
              </a:rPr>
              <a:t>Pranam</a:t>
            </a:r>
            <a:r>
              <a:rPr lang="en-US" sz="1800" b="0" i="0" u="none" strike="noStrike" baseline="0" dirty="0">
                <a:latin typeface="Arial" panose="020B0604020202020204" pitchFamily="34" charset="0"/>
              </a:rPr>
              <a:t>, et al. "Detecting spam blogs: A machine learning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6EB33B-3037-435A-915C-72949E4A2B20}"/>
              </a:ext>
            </a:extLst>
          </p:cNvPr>
          <p:cNvSpPr>
            <a:spLocks noGrp="1"/>
          </p:cNvSpPr>
          <p:nvPr>
            <p:ph type="title"/>
          </p:nvPr>
        </p:nvSpPr>
        <p:spPr/>
        <p:txBody>
          <a:bodyPr/>
          <a:lstStyle/>
          <a:p>
            <a:pPr algn="ctr"/>
            <a:r>
              <a:rPr lang="en-US" dirty="0"/>
              <a:t>THANK YOU!</a:t>
            </a:r>
            <a:endParaRPr lang="en-IN" dirty="0"/>
          </a:p>
        </p:txBody>
      </p:sp>
    </p:spTree>
    <p:extLst>
      <p:ext uri="{BB962C8B-B14F-4D97-AF65-F5344CB8AC3E}">
        <p14:creationId xmlns:p14="http://schemas.microsoft.com/office/powerpoint/2010/main" val="238180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5356" y="799583"/>
            <a:ext cx="9613861" cy="1080938"/>
          </a:xfrm>
        </p:spPr>
        <p:txBody>
          <a:bodyPr/>
          <a:lstStyle/>
          <a:p>
            <a:pPr marL="571500" indent="-571500">
              <a:buFont typeface="Wingdings" panose="05000000000000000000" charset="0"/>
              <a:buChar char="o"/>
            </a:pPr>
            <a:r>
              <a:rPr lang="en-US"/>
              <a:t>Applications:</a:t>
            </a:r>
          </a:p>
        </p:txBody>
      </p:sp>
      <p:sp>
        <p:nvSpPr>
          <p:cNvPr id="7" name="Text Box 6"/>
          <p:cNvSpPr txBox="1"/>
          <p:nvPr/>
        </p:nvSpPr>
        <p:spPr>
          <a:xfrm>
            <a:off x="325356" y="2089233"/>
            <a:ext cx="8980805" cy="5509200"/>
          </a:xfrm>
          <a:prstGeom prst="rect">
            <a:avLst/>
          </a:prstGeom>
          <a:noFill/>
        </p:spPr>
        <p:txBody>
          <a:bodyPr wrap="square" rtlCol="0">
            <a:spAutoFit/>
          </a:bodyPr>
          <a:lstStyle/>
          <a:p>
            <a:pPr marL="285750" indent="-285750">
              <a:buFont typeface="Wingdings" panose="05000000000000000000" charset="0"/>
              <a:buChar char="ü"/>
            </a:pPr>
            <a:r>
              <a:rPr lang="en-US" sz="3200" dirty="0"/>
              <a:t>Classification of the fake news</a:t>
            </a:r>
          </a:p>
          <a:p>
            <a:pPr marL="285750" indent="-285750">
              <a:buFont typeface="Wingdings" panose="05000000000000000000" charset="0"/>
              <a:buChar char="ü"/>
            </a:pPr>
            <a:r>
              <a:rPr lang="en-US" sz="3200" dirty="0"/>
              <a:t>Classification of fake articles</a:t>
            </a:r>
          </a:p>
          <a:p>
            <a:pPr marL="285750" indent="-285750">
              <a:buFont typeface="Wingdings" panose="05000000000000000000" charset="0"/>
              <a:buChar char="ü"/>
            </a:pPr>
            <a:r>
              <a:rPr lang="en-US" sz="3200" dirty="0"/>
              <a:t>Speech recognition</a:t>
            </a:r>
          </a:p>
          <a:p>
            <a:pPr marL="285750" indent="-285750">
              <a:buFont typeface="Wingdings" panose="05000000000000000000" charset="0"/>
              <a:buChar char="ü"/>
            </a:pPr>
            <a:r>
              <a:rPr lang="en-US" sz="3200" dirty="0"/>
              <a:t>Stance Detection</a:t>
            </a:r>
          </a:p>
          <a:p>
            <a:pPr marL="285750" indent="-285750">
              <a:buFont typeface="Wingdings" panose="05000000000000000000" charset="0"/>
              <a:buChar char="ü"/>
            </a:pPr>
            <a:r>
              <a:rPr lang="en-US" sz="3200" dirty="0"/>
              <a:t>Fraud detection</a:t>
            </a:r>
          </a:p>
          <a:p>
            <a:pPr marL="285750" indent="-285750">
              <a:buFont typeface="Wingdings" panose="05000000000000000000" charset="0"/>
              <a:buChar char="ü"/>
            </a:pPr>
            <a:r>
              <a:rPr lang="en-US" sz="3200" dirty="0"/>
              <a:t>Natural language processing</a:t>
            </a:r>
          </a:p>
          <a:p>
            <a:pPr marL="285750" indent="-285750">
              <a:buFont typeface="Wingdings" panose="05000000000000000000" charset="0"/>
              <a:buChar char="ü"/>
            </a:pPr>
            <a:r>
              <a:rPr lang="en-US" sz="3200" dirty="0"/>
              <a:t>Supervised learning </a:t>
            </a:r>
          </a:p>
          <a:p>
            <a:pPr marL="285750" indent="-285750">
              <a:buFont typeface="Wingdings" panose="05000000000000000000" charset="0"/>
              <a:buChar char="ü"/>
            </a:pPr>
            <a:r>
              <a:rPr lang="en-US" sz="3200" dirty="0"/>
              <a:t>Unsupervised learning</a:t>
            </a:r>
          </a:p>
          <a:p>
            <a:pPr marL="285750" indent="-285750">
              <a:buFont typeface="Wingdings" panose="05000000000000000000" charset="0"/>
              <a:buChar char="ü"/>
            </a:pPr>
            <a:r>
              <a:rPr lang="en-US" sz="3200" dirty="0"/>
              <a:t>Intelligent agents</a:t>
            </a:r>
          </a:p>
          <a:p>
            <a:pPr marL="285750" indent="-285750">
              <a:buFont typeface="Wingdings" panose="05000000000000000000" charset="0"/>
              <a:buChar char="ü"/>
            </a:pPr>
            <a:endParaRPr lang="en-US" sz="3200" dirty="0"/>
          </a:p>
          <a:p>
            <a:pPr marL="285750" indent="-285750">
              <a:buFont typeface="Wingdings" panose="05000000000000000000" charset="0"/>
              <a:buChar char="ü"/>
            </a:pPr>
            <a:endParaRPr lang="en-US" sz="32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charset="0"/>
              <a:buChar char="q"/>
            </a:pPr>
            <a:r>
              <a:rPr lang="en-US" dirty="0"/>
              <a:t>Advantages:</a:t>
            </a:r>
          </a:p>
        </p:txBody>
      </p:sp>
      <p:sp>
        <p:nvSpPr>
          <p:cNvPr id="3" name="Text Box 2"/>
          <p:cNvSpPr txBox="1"/>
          <p:nvPr/>
        </p:nvSpPr>
        <p:spPr>
          <a:xfrm>
            <a:off x="0" y="1964353"/>
            <a:ext cx="12021820" cy="5293757"/>
          </a:xfrm>
          <a:prstGeom prst="rect">
            <a:avLst/>
          </a:prstGeom>
          <a:noFill/>
        </p:spPr>
        <p:txBody>
          <a:bodyPr wrap="square" rtlCol="0">
            <a:spAutoFit/>
          </a:bodyPr>
          <a:lstStyle/>
          <a:p>
            <a:pPr marL="285750" indent="-285750">
              <a:buFont typeface="Wingdings" panose="05000000000000000000" charset="0"/>
              <a:buChar char="ü"/>
            </a:pPr>
            <a:r>
              <a:rPr lang="en-US" sz="2600" dirty="0"/>
              <a:t>The easy access and exponential growth of the information available on social media networks has made it </a:t>
            </a:r>
            <a:r>
              <a:rPr lang="en-US" sz="2600" dirty="0" err="1"/>
              <a:t>inticate</a:t>
            </a:r>
            <a:r>
              <a:rPr lang="en-US" sz="2600" dirty="0"/>
              <a:t> to distinguish between false and true information </a:t>
            </a:r>
          </a:p>
          <a:p>
            <a:pPr marL="285750" indent="-285750">
              <a:buFont typeface="Wingdings" panose="05000000000000000000" charset="0"/>
              <a:buChar char="ü"/>
            </a:pPr>
            <a:r>
              <a:rPr lang="en-US" sz="2600" dirty="0"/>
              <a:t>This project will enable users to verify whether given news is real or fake</a:t>
            </a:r>
          </a:p>
          <a:p>
            <a:pPr marL="285750" indent="-285750">
              <a:buFont typeface="Wingdings" panose="05000000000000000000" charset="0"/>
              <a:buChar char="ü"/>
            </a:pPr>
            <a:r>
              <a:rPr lang="en-US" sz="2600" dirty="0"/>
              <a:t>The credibility of social media networks is also at stake where the spreading of fake information is prevalent</a:t>
            </a:r>
          </a:p>
          <a:p>
            <a:pPr marL="285750" indent="-285750">
              <a:buFont typeface="Wingdings" panose="05000000000000000000" charset="0"/>
              <a:buChar char="ü"/>
            </a:pPr>
            <a:r>
              <a:rPr lang="en-US" sz="2600" dirty="0"/>
              <a:t>Users can check if the news that is rapidly spreading on social media is </a:t>
            </a:r>
            <a:r>
              <a:rPr lang="en-US" sz="2600" dirty="0" err="1"/>
              <a:t>infact</a:t>
            </a:r>
            <a:r>
              <a:rPr lang="en-US" sz="2600" dirty="0"/>
              <a:t> real or fake</a:t>
            </a:r>
          </a:p>
          <a:p>
            <a:pPr marL="285750" indent="-285750">
              <a:buFont typeface="Wingdings" panose="05000000000000000000" charset="0"/>
              <a:buChar char="ü"/>
            </a:pPr>
            <a:r>
              <a:rPr lang="en-US" sz="2600" dirty="0"/>
              <a:t>Users can safeguard themselves from false information</a:t>
            </a:r>
          </a:p>
          <a:p>
            <a:pPr marL="285750" indent="-285750">
              <a:buFont typeface="Wingdings" panose="05000000000000000000" charset="0"/>
              <a:buChar char="ü"/>
            </a:pPr>
            <a:r>
              <a:rPr lang="en-US" sz="2600" dirty="0"/>
              <a:t>Machine learning has played a vital role in classification of the information although with some limitations.</a:t>
            </a:r>
          </a:p>
          <a:p>
            <a:pPr marL="285750" indent="-285750">
              <a:buFont typeface="Wingdings" panose="05000000000000000000" charset="0"/>
              <a:buChar char="ü"/>
            </a:pPr>
            <a:r>
              <a:rPr lang="en-US" sz="2600" dirty="0"/>
              <a:t>The project can </a:t>
            </a:r>
            <a:r>
              <a:rPr lang="en-US" sz="2600" dirty="0" err="1"/>
              <a:t>analyse</a:t>
            </a:r>
            <a:r>
              <a:rPr lang="en-US" sz="2600" dirty="0"/>
              <a:t> given data and give a prediction in a few seconds</a:t>
            </a:r>
          </a:p>
          <a:p>
            <a:pPr indent="0">
              <a:buFont typeface="Wingdings" panose="05000000000000000000" charset="0"/>
              <a:buNone/>
            </a:pPr>
            <a:endParaRPr lang="en-US" sz="2600" dirty="0"/>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charset="0"/>
              <a:buChar char="q"/>
            </a:pPr>
            <a:r>
              <a:rPr lang="en-US"/>
              <a:t>Issues/Challenges:</a:t>
            </a:r>
          </a:p>
        </p:txBody>
      </p:sp>
      <p:pic>
        <p:nvPicPr>
          <p:cNvPr id="6" name="Content Placeholder 5" descr="detecting-fake-news-through-nlp-4-638"/>
          <p:cNvPicPr>
            <a:picLocks noGrp="1" noChangeAspect="1"/>
          </p:cNvPicPr>
          <p:nvPr>
            <p:ph sz="half" idx="4294967295"/>
          </p:nvPr>
        </p:nvPicPr>
        <p:blipFill>
          <a:blip r:embed="rId2"/>
          <a:stretch>
            <a:fillRect/>
          </a:stretch>
        </p:blipFill>
        <p:spPr>
          <a:xfrm>
            <a:off x="0" y="2000250"/>
            <a:ext cx="11942445" cy="4857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etecting-fake-news-through-nlp-5-638"/>
          <p:cNvPicPr>
            <a:picLocks noChangeAspect="1"/>
          </p:cNvPicPr>
          <p:nvPr/>
        </p:nvPicPr>
        <p:blipFill>
          <a:blip r:embed="rId2"/>
          <a:stretch>
            <a:fillRect/>
          </a:stretch>
        </p:blipFill>
        <p:spPr>
          <a:xfrm>
            <a:off x="15240" y="-17145"/>
            <a:ext cx="12192000" cy="68751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d"/>
          <p:cNvPicPr>
            <a:picLocks noChangeAspect="1"/>
          </p:cNvPicPr>
          <p:nvPr/>
        </p:nvPicPr>
        <p:blipFill>
          <a:blip r:embed="rId2"/>
          <a:stretch>
            <a:fillRect/>
          </a:stretch>
        </p:blipFill>
        <p:spPr>
          <a:xfrm>
            <a:off x="15875" y="0"/>
            <a:ext cx="12191365" cy="68573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47650" y="2055495"/>
            <a:ext cx="11664315" cy="368300"/>
          </a:xfrm>
          <a:prstGeom prst="rect">
            <a:avLst/>
          </a:prstGeom>
          <a:noFill/>
        </p:spPr>
        <p:txBody>
          <a:bodyPr wrap="square" rtlCol="0">
            <a:spAutoFit/>
          </a:bodyPr>
          <a:lstStyle/>
          <a:p>
            <a:endParaRPr lang="en-US"/>
          </a:p>
        </p:txBody>
      </p:sp>
      <p:sp>
        <p:nvSpPr>
          <p:cNvPr id="5" name="Text Box 4"/>
          <p:cNvSpPr txBox="1"/>
          <p:nvPr/>
        </p:nvSpPr>
        <p:spPr>
          <a:xfrm>
            <a:off x="0" y="1510328"/>
            <a:ext cx="11664315" cy="3416320"/>
          </a:xfrm>
          <a:prstGeom prst="rect">
            <a:avLst/>
          </a:prstGeom>
          <a:noFill/>
        </p:spPr>
        <p:txBody>
          <a:bodyPr wrap="square" rtlCol="0">
            <a:spAutoFit/>
          </a:bodyPr>
          <a:lstStyle/>
          <a:p>
            <a:pPr marL="285750" indent="-285750">
              <a:buFont typeface="Wingdings" panose="05000000000000000000" charset="0"/>
              <a:buChar char="ü"/>
            </a:pPr>
            <a:r>
              <a:rPr lang="en-US" sz="2400" dirty="0"/>
              <a:t>The accuracy of the existing system was low as the input was directly fed to the trained Machine Learning model</a:t>
            </a:r>
          </a:p>
          <a:p>
            <a:pPr marL="285750" indent="-285750">
              <a:buFont typeface="Wingdings" panose="05000000000000000000" charset="0"/>
              <a:buChar char="ü"/>
            </a:pPr>
            <a:r>
              <a:rPr lang="en-US" sz="2400" dirty="0"/>
              <a:t>The dataset was not pre-processed or cleaned prior to training the model and as a result , this reduced the accuracy of the Fake News Detector</a:t>
            </a:r>
          </a:p>
          <a:p>
            <a:pPr marL="285750" indent="-285750">
              <a:buFont typeface="Wingdings" panose="05000000000000000000" charset="0"/>
              <a:buChar char="ü"/>
            </a:pPr>
            <a:r>
              <a:rPr lang="en-US" sz="2400" dirty="0"/>
              <a:t>The Existing system only took input in the form of text</a:t>
            </a:r>
          </a:p>
          <a:p>
            <a:pPr marL="285750" indent="-285750">
              <a:buFont typeface="Wingdings" panose="05000000000000000000" charset="0"/>
              <a:buChar char="ü"/>
            </a:pPr>
            <a:r>
              <a:rPr lang="en-US" sz="2400" dirty="0"/>
              <a:t>It did not allow users to enter input in any other forms  (such as URL)</a:t>
            </a:r>
          </a:p>
          <a:p>
            <a:pPr marL="285750" indent="-285750">
              <a:buFont typeface="Wingdings" panose="05000000000000000000" charset="0"/>
              <a:buChar char="ü"/>
            </a:pPr>
            <a:r>
              <a:rPr lang="en-US" sz="2400" dirty="0"/>
              <a:t>Hence , it can be concluded that the existing system was not as effective as it could be</a:t>
            </a:r>
          </a:p>
          <a:p>
            <a:endParaRPr lang="en-US" sz="2400" dirty="0"/>
          </a:p>
        </p:txBody>
      </p:sp>
      <p:sp>
        <p:nvSpPr>
          <p:cNvPr id="6" name="Rectangles 5"/>
          <p:cNvSpPr/>
          <p:nvPr/>
        </p:nvSpPr>
        <p:spPr>
          <a:xfrm>
            <a:off x="1849202" y="314415"/>
            <a:ext cx="6107761" cy="923330"/>
          </a:xfrm>
          <a:prstGeom prst="rect">
            <a:avLst/>
          </a:prstGeom>
          <a:noFill/>
          <a:ln>
            <a:noFill/>
          </a:ln>
        </p:spPr>
        <p:txBody>
          <a:bodyPr wrap="none" rtlCol="0" anchor="t">
            <a:spAutoFit/>
          </a:bodyPr>
          <a:lstStyle/>
          <a:p>
            <a:pPr algn="ctr"/>
            <a:r>
              <a:rPr lang="en-US" sz="5400" b="1" u="sng" dirty="0">
                <a:ln w="9525" cmpd="sng">
                  <a:solidFill>
                    <a:schemeClr val="accent1"/>
                  </a:solidFill>
                  <a:prstDash val="solid"/>
                </a:ln>
                <a:solidFill>
                  <a:srgbClr val="FFFF00"/>
                </a:solidFill>
                <a:effectLst>
                  <a:glow rad="38100">
                    <a:schemeClr val="accent1">
                      <a:alpha val="40000"/>
                    </a:schemeClr>
                  </a:glow>
                </a:effectLst>
                <a:latin typeface="Algerian" panose="04020705040A02060702" pitchFamily="82" charset="0"/>
                <a:sym typeface="+mn-ea"/>
              </a:rPr>
              <a:t>EXISTING SYSTEM:</a:t>
            </a:r>
            <a:endParaRPr lang="en-US" altLang="zh-CN" sz="5400" b="1" u="sng" dirty="0">
              <a:ln w="9525" cmpd="sng">
                <a:solidFill>
                  <a:schemeClr val="accent1"/>
                </a:solidFill>
                <a:prstDash val="solid"/>
              </a:ln>
              <a:solidFill>
                <a:srgbClr val="FFFF00"/>
              </a:solidFill>
              <a:effectLst>
                <a:glow rad="38100">
                  <a:schemeClr val="accent1">
                    <a:alpha val="40000"/>
                  </a:schemeClr>
                </a:glow>
              </a:effectLst>
              <a:latin typeface="Algerian" panose="04020705040A02060702" pitchFamily="82" charset="0"/>
              <a:sym typeface="+mn-ea"/>
            </a:endParaRPr>
          </a:p>
        </p:txBody>
      </p:sp>
      <p:pic>
        <p:nvPicPr>
          <p:cNvPr id="1026" name="Picture 2" descr="Set of grunge rubber stamps with words ... | Stock vector | Colourbox">
            <a:extLst>
              <a:ext uri="{FF2B5EF4-FFF2-40B4-BE49-F238E27FC236}">
                <a16:creationId xmlns:a16="http://schemas.microsoft.com/office/drawing/2014/main" id="{4D7B2294-69B3-4949-88E8-ECAD45485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166" y="4438245"/>
            <a:ext cx="2725186" cy="21053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72</TotalTime>
  <Words>2733</Words>
  <Application>Microsoft Office PowerPoint</Application>
  <PresentationFormat>Widescreen</PresentationFormat>
  <Paragraphs>223</Paragraphs>
  <Slides>38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38</vt:i4>
      </vt:variant>
    </vt:vector>
  </HeadingPairs>
  <TitlesOfParts>
    <vt:vector size="53" baseType="lpstr">
      <vt:lpstr>Algerian</vt:lpstr>
      <vt:lpstr>Arial</vt:lpstr>
      <vt:lpstr>Bahnschrift Condensed</vt:lpstr>
      <vt:lpstr>DejaVu Serif Condensed</vt:lpstr>
      <vt:lpstr>Elephant</vt:lpstr>
      <vt:lpstr>Eras Demi ITC</vt:lpstr>
      <vt:lpstr>Helvetica Neue</vt:lpstr>
      <vt:lpstr>Lato</vt:lpstr>
      <vt:lpstr>Lucida Grande</vt:lpstr>
      <vt:lpstr>Sitka Text</vt:lpstr>
      <vt:lpstr>STIXGeneral-Regular</vt:lpstr>
      <vt:lpstr>Trebuchet MS</vt:lpstr>
      <vt:lpstr>urw-din</vt:lpstr>
      <vt:lpstr>Wingdings</vt:lpstr>
      <vt:lpstr>Berlin</vt:lpstr>
      <vt:lpstr>FAKE NEWS DETECTION SYSTEM USING MACHINE LEARNING</vt:lpstr>
      <vt:lpstr>Introduction:</vt:lpstr>
      <vt:lpstr>PowerPoint Presentation</vt:lpstr>
      <vt:lpstr>Applications:</vt:lpstr>
      <vt:lpstr>Advantages:</vt:lpstr>
      <vt:lpstr>Issues/Challenges:</vt:lpstr>
      <vt:lpstr>PowerPoint Presentation</vt:lpstr>
      <vt:lpstr>PowerPoint Presentation</vt:lpstr>
      <vt:lpstr>PowerPoint Presentation</vt:lpstr>
      <vt:lpstr>PowerPoint Presentation</vt:lpstr>
      <vt:lpstr>Different approaches to fake news detection</vt:lpstr>
      <vt:lpstr>PowerPoint Presentation</vt:lpstr>
      <vt:lpstr>PowerPoint Presentation</vt:lpstr>
      <vt:lpstr>PowerPoint Presentation</vt:lpstr>
      <vt:lpstr>PROPOSED SYSTEM</vt:lpstr>
      <vt:lpstr>Algorithms Used :-</vt:lpstr>
      <vt:lpstr>NLP (Natural Language Processing)</vt:lpstr>
      <vt:lpstr>POS (Part Of Speech) Tagging</vt:lpstr>
      <vt:lpstr>PICKLE</vt:lpstr>
      <vt:lpstr>PowerPoint Presentation</vt:lpstr>
      <vt:lpstr>Newspaper3k Library</vt:lpstr>
      <vt:lpstr>PowerPoint Presentation</vt:lpstr>
      <vt:lpstr>Multinomial Naive Bayes</vt:lpstr>
      <vt:lpstr>PowerPoint Presentation</vt:lpstr>
      <vt:lpstr>PowerPoint Presentation</vt:lpstr>
      <vt:lpstr>TF-IDF</vt:lpstr>
      <vt:lpstr>Trigram Vectorizer:</vt:lpstr>
      <vt:lpstr>Maximum Entropy Classifier</vt:lpstr>
      <vt:lpstr>PowerPoint Presentation</vt:lpstr>
      <vt:lpstr>FLASK APP</vt:lpstr>
      <vt:lpstr>PROPOSED SYSTEM PROBLEMS</vt:lpstr>
      <vt:lpstr>Web Application Architecture:</vt:lpstr>
      <vt:lpstr>SYSTEM ARCHITECTURE</vt:lpstr>
      <vt:lpstr>DATASETS</vt:lpstr>
      <vt:lpstr>DESIGN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SYSTEM</dc:title>
  <dc:creator>FAIZA RAFI</dc:creator>
  <cp:lastModifiedBy>FAIZA RAFI</cp:lastModifiedBy>
  <cp:revision>84</cp:revision>
  <dcterms:created xsi:type="dcterms:W3CDTF">2020-12-22T15:07:00Z</dcterms:created>
  <dcterms:modified xsi:type="dcterms:W3CDTF">2021-06-22T17:03:02Z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