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3"/>
    <p:sldId id="291" r:id="rId4"/>
    <p:sldId id="292" r:id="rId5"/>
    <p:sldId id="296" r:id="rId6"/>
    <p:sldId id="297" r:id="rId7"/>
    <p:sldId id="298" r:id="rId8"/>
    <p:sldId id="299" r:id="rId9"/>
    <p:sldId id="300" r:id="rId10"/>
    <p:sldId id="293" r:id="rId11"/>
    <p:sldId id="295" r:id="rId12"/>
    <p:sldId id="294" r:id="rId13"/>
    <p:sldId id="301" r:id="rId14"/>
    <p:sldId id="272" r:id="rId15"/>
    <p:sldId id="256" r:id="rId16"/>
    <p:sldId id="257" r:id="rId17"/>
    <p:sldId id="258" r:id="rId18"/>
    <p:sldId id="259" r:id="rId19"/>
    <p:sldId id="260" r:id="rId20"/>
    <p:sldId id="261" r:id="rId21"/>
    <p:sldId id="262" r:id="rId22"/>
    <p:sldId id="263" r:id="rId23"/>
    <p:sldId id="264" r:id="rId24"/>
    <p:sldId id="268" r:id="rId25"/>
    <p:sldId id="267" r:id="rId26"/>
    <p:sldId id="269" r:id="rId27"/>
    <p:sldId id="270" r:id="rId28"/>
    <p:sldId id="271" r:id="rId29"/>
    <p:sldId id="265" r:id="rId30"/>
    <p:sldId id="266" r:id="rId31"/>
    <p:sldId id="322" r:id="rId32"/>
    <p:sldId id="323" r:id="rId33"/>
    <p:sldId id="324" r:id="rId34"/>
    <p:sldId id="325" r:id="rId35"/>
    <p:sldId id="326" r:id="rId36"/>
    <p:sldId id="32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6E9DEC-419B-4CC5-A080-3B06BD5A829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6E9DEC-419B-4CC5-A080-3B06BD5A829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6E9DEC-419B-4CC5-A080-3B06BD5A829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9D6E9DEC-419B-4CC5-A080-3B06BD5A829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9D6E9DEC-419B-4CC5-A080-3B06BD5A829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jpe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hyperlink" Target="https://docs.python.org/3/glossary.html#term-bytes-like-object" TargetMode="External"/><Relationship Id="rId2" Type="http://schemas.openxmlformats.org/officeDocument/2006/relationships/hyperlink" Target="https://docs.python.org/3/glossary.html#term-binary-file" TargetMode="External"/><Relationship Id="rId1" Type="http://schemas.openxmlformats.org/officeDocument/2006/relationships/hyperlink" Target="https://docs.python.org/3/library/pickle.html#module-pickle" TargetMode="Externa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docs.python.org/3/library/pickle.html#pickle-inst" TargetMode="External"/><Relationship Id="rId4" Type="http://schemas.openxmlformats.org/officeDocument/2006/relationships/hyperlink" Target="https://docs.python.org/3/library/pickle.html#object.__getstate__" TargetMode="External"/><Relationship Id="rId3" Type="http://schemas.openxmlformats.org/officeDocument/2006/relationships/hyperlink" Target="https://docs.python.org/3/library/stdtypes.html#object.__dict__" TargetMode="External"/><Relationship Id="rId2" Type="http://schemas.openxmlformats.org/officeDocument/2006/relationships/hyperlink" Target="https://docs.python.org/3/reference/expressions.html#lambda" TargetMode="External"/><Relationship Id="rId1" Type="http://schemas.openxmlformats.org/officeDocument/2006/relationships/hyperlink" Target="https://docs.python.org/3/reference/compound_stmts.html#def"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hyperlink" Target="https://flask.palletsprojects.com/en/1.0.x/api/#flask.Flask"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www.geeksforgeeks.org/newspaper-article-scraping-curation-python/"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hyperlink" Target="https://en.wikipedia.org/wiki/Proportionality_(mathematic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jpeg"/><Relationship Id="rId7" Type="http://schemas.openxmlformats.org/officeDocument/2006/relationships/hyperlink" Target="https://en.wikipedia.org/wiki/Semantic_Web" TargetMode="External"/><Relationship Id="rId6" Type="http://schemas.openxmlformats.org/officeDocument/2006/relationships/hyperlink" Target="https://en.wikipedia.org/wiki/Web_page"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Scripting_language" TargetMode="External"/><Relationship Id="rId3" Type="http://schemas.openxmlformats.org/officeDocument/2006/relationships/hyperlink" Target="https://en.wikipedia.org/wiki/Cascading_Style_Sheets" TargetMode="External"/><Relationship Id="rId2" Type="http://schemas.openxmlformats.org/officeDocument/2006/relationships/hyperlink" Target="https://en.wikipedia.org/wiki/Web_browser" TargetMode="External"/><Relationship Id="rId10" Type="http://schemas.openxmlformats.org/officeDocument/2006/relationships/slideLayout" Target="../slideLayouts/slideLayout6.xml"/><Relationship Id="rId1" Type="http://schemas.openxmlformats.org/officeDocument/2006/relationships/hyperlink" Target="https://en.wikipedia.org/wiki/Markup_language" TargetMode="Externa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image" Target="../media/image21.png"/><Relationship Id="rId6" Type="http://schemas.openxmlformats.org/officeDocument/2006/relationships/hyperlink" Target="https://en.wikipedia.org/wiki/JavaScript" TargetMode="External"/><Relationship Id="rId5" Type="http://schemas.openxmlformats.org/officeDocument/2006/relationships/hyperlink" Target="https://en.wikipedia.org/wiki/World_Wide_Web" TargetMode="External"/><Relationship Id="rId4" Type="http://schemas.openxmlformats.org/officeDocument/2006/relationships/hyperlink" Target="https://en.wikipedia.org/wiki/HTML" TargetMode="External"/><Relationship Id="rId3" Type="http://schemas.openxmlformats.org/officeDocument/2006/relationships/hyperlink" Target="https://en.wikipedia.org/wiki/Markup_language" TargetMode="External"/><Relationship Id="rId2" Type="http://schemas.openxmlformats.org/officeDocument/2006/relationships/hyperlink" Target="https://en.wikipedia.org/wiki/Presentation_semantics" TargetMode="External"/><Relationship Id="rId1" Type="http://schemas.openxmlformats.org/officeDocument/2006/relationships/hyperlink" Target="https://en.wikipedia.org/wiki/Style_sheet_language" TargetMode="Externa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hyperlink" Target="https://en.wikipedia.org/wiki/Programming_paradigm" TargetMode="External"/><Relationship Id="rId4" Type="http://schemas.openxmlformats.org/officeDocument/2006/relationships/hyperlink" Target="https://en.wikipedia.org/wiki/Just-in-time_compilation" TargetMode="External"/><Relationship Id="rId3" Type="http://schemas.openxmlformats.org/officeDocument/2006/relationships/hyperlink" Target="https://en.wikipedia.org/wiki/High-level_programming_language" TargetMode="External"/><Relationship Id="rId2" Type="http://schemas.openxmlformats.org/officeDocument/2006/relationships/hyperlink" Target="https://developer.mozilla.org/en-US/docs/Glossary/Dynamic_programming_language" TargetMode="External"/><Relationship Id="rId1" Type="http://schemas.openxmlformats.org/officeDocument/2006/relationships/hyperlink" Target="https://developer.mozilla.org/en-US/docs/Glossary/JavaScript" TargetMode="External"/></Relationships>
</file>

<file path=ppt/slides/_rels/slide27.xml.rels><?xml version="1.0" encoding="UTF-8" standalone="yes"?>
<Relationships xmlns="http://schemas.openxmlformats.org/package/2006/relationships"><Relationship Id="rId9" Type="http://schemas.openxmlformats.org/officeDocument/2006/relationships/hyperlink" Target="https://en.wikipedia.org/wiki/Dynamic_programming_language" TargetMode="External"/><Relationship Id="rId8" Type="http://schemas.openxmlformats.org/officeDocument/2006/relationships/hyperlink" Target="https://en.wikipedia.org/wiki/Programmers" TargetMode="External"/><Relationship Id="rId7" Type="http://schemas.openxmlformats.org/officeDocument/2006/relationships/hyperlink" Target="https://en.wikipedia.org/wiki/Object-oriented_programming" TargetMode="External"/><Relationship Id="rId6" Type="http://schemas.openxmlformats.org/officeDocument/2006/relationships/hyperlink" Target="https://en.wikipedia.org/wiki/Language_construct" TargetMode="External"/><Relationship Id="rId5" Type="http://schemas.openxmlformats.org/officeDocument/2006/relationships/hyperlink" Target="https://en.wikipedia.org/wiki/Off-side_rule" TargetMode="External"/><Relationship Id="rId4" Type="http://schemas.openxmlformats.org/officeDocument/2006/relationships/hyperlink" Target="https://en.wikipedia.org/wiki/Code_readability" TargetMode="External"/><Relationship Id="rId3" Type="http://schemas.openxmlformats.org/officeDocument/2006/relationships/hyperlink" Target="https://en.wikipedia.org/wiki/General-purpose_programming_language" TargetMode="External"/><Relationship Id="rId2" Type="http://schemas.openxmlformats.org/officeDocument/2006/relationships/hyperlink" Target="https://en.wikipedia.org/wiki/High-level_programming_language" TargetMode="External"/><Relationship Id="rId17" Type="http://schemas.openxmlformats.org/officeDocument/2006/relationships/slideLayout" Target="../slideLayouts/slideLayout6.xml"/><Relationship Id="rId16" Type="http://schemas.openxmlformats.org/officeDocument/2006/relationships/image" Target="../media/image23.jpeg"/><Relationship Id="rId15" Type="http://schemas.openxmlformats.org/officeDocument/2006/relationships/hyperlink" Target="https://en.wikipedia.org/wiki/Standard_library" TargetMode="External"/><Relationship Id="rId14" Type="http://schemas.openxmlformats.org/officeDocument/2006/relationships/hyperlink" Target="https://en.wikipedia.org/wiki/Functional_programming" TargetMode="External"/><Relationship Id="rId13" Type="http://schemas.openxmlformats.org/officeDocument/2006/relationships/hyperlink" Target="https://en.wikipedia.org/wiki/Procedural_programming" TargetMode="External"/><Relationship Id="rId12" Type="http://schemas.openxmlformats.org/officeDocument/2006/relationships/hyperlink" Target="https://en.wikipedia.org/wiki/Structured_programming" TargetMode="External"/><Relationship Id="rId11" Type="http://schemas.openxmlformats.org/officeDocument/2006/relationships/hyperlink" Target="https://en.wikipedia.org/wiki/Programming_paradigms" TargetMode="External"/><Relationship Id="rId10" Type="http://schemas.openxmlformats.org/officeDocument/2006/relationships/hyperlink" Target="https://en.wikipedia.org/wiki/Garbage_collection_(computer_science)" TargetMode="External"/><Relationship Id="rId1" Type="http://schemas.openxmlformats.org/officeDocument/2006/relationships/hyperlink" Target="https://en.wikipedia.org/wiki/Interpreted_language" TargetMode="External"/></Relationships>
</file>

<file path=ppt/slides/_rels/slide28.xml.rels><?xml version="1.0" encoding="UTF-8" standalone="yes"?>
<Relationships xmlns="http://schemas.openxmlformats.org/package/2006/relationships"><Relationship Id="rId9" Type="http://schemas.openxmlformats.org/officeDocument/2006/relationships/hyperlink" Target="https://en.wikipedia.org/wiki/Interpreter_(computing)" TargetMode="External"/><Relationship Id="rId8" Type="http://schemas.openxmlformats.org/officeDocument/2006/relationships/hyperlink" Target="https://en.wikipedia.org/wiki/Web_server" TargetMode="External"/><Relationship Id="rId7" Type="http://schemas.openxmlformats.org/officeDocument/2006/relationships/hyperlink" Target="https://en.wikipedia.org/wiki/Recursive_initialism" TargetMode="External"/><Relationship Id="rId6" Type="http://schemas.openxmlformats.org/officeDocument/2006/relationships/hyperlink" Target="https://en.wikipedia.org/wiki/Rasmus_Lerdorf" TargetMode="External"/><Relationship Id="rId5" Type="http://schemas.openxmlformats.org/officeDocument/2006/relationships/hyperlink" Target="https://en.wikipedia.org/wiki/Programmer" TargetMode="External"/><Relationship Id="rId4" Type="http://schemas.openxmlformats.org/officeDocument/2006/relationships/hyperlink" Target="https://en.wikipedia.org/wiki/Web_development" TargetMode="External"/><Relationship Id="rId3" Type="http://schemas.openxmlformats.org/officeDocument/2006/relationships/hyperlink" Target="https://en.wikipedia.org/wiki/Scripting_language" TargetMode="External"/><Relationship Id="rId2" Type="http://schemas.openxmlformats.org/officeDocument/2006/relationships/hyperlink" Target="https://en.wikipedia.org/wiki/General-purpose_programming_language" TargetMode="External"/><Relationship Id="rId14" Type="http://schemas.openxmlformats.org/officeDocument/2006/relationships/slideLayout" Target="../slideLayouts/slideLayout6.xml"/><Relationship Id="rId13" Type="http://schemas.openxmlformats.org/officeDocument/2006/relationships/hyperlink" Target="https://en.wikipedia.org/wiki/Computer-generated_imagery" TargetMode="External"/><Relationship Id="rId12" Type="http://schemas.openxmlformats.org/officeDocument/2006/relationships/hyperlink" Target="https://en.wikipedia.org/wiki/Common_Gateway_Interface" TargetMode="External"/><Relationship Id="rId11" Type="http://schemas.openxmlformats.org/officeDocument/2006/relationships/hyperlink" Target="https://en.wikipedia.org/wiki/Daemon_(computing)" TargetMode="External"/><Relationship Id="rId10" Type="http://schemas.openxmlformats.org/officeDocument/2006/relationships/hyperlink" Target="https://en.wikipedia.org/wiki/Plugin_(computing)" TargetMode="Externa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hyperlink" Target="http://www.php.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FAKE NEWS DETECTION SYSTEM USING MACHINE LEARNING</a:t>
            </a:r>
            <a:endParaRPr lang="en-IN" dirty="0"/>
          </a:p>
        </p:txBody>
      </p:sp>
      <p:sp>
        <p:nvSpPr>
          <p:cNvPr id="4" name="TextBox 3"/>
          <p:cNvSpPr txBox="1"/>
          <p:nvPr/>
        </p:nvSpPr>
        <p:spPr>
          <a:xfrm>
            <a:off x="424069" y="2107097"/>
            <a:ext cx="8706678" cy="187743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3200" u="sng" dirty="0">
                <a:solidFill>
                  <a:schemeClr val="accent2">
                    <a:lumMod val="60000"/>
                    <a:lumOff val="40000"/>
                  </a:schemeClr>
                </a:solidFill>
                <a:latin typeface="Algerian" panose="04020705040A02060702" pitchFamily="82" charset="0"/>
              </a:rPr>
              <a:t>GROUP MEMBERS :-</a:t>
            </a:r>
            <a:endParaRPr lang="en-IN" sz="3200" u="sng" dirty="0">
              <a:solidFill>
                <a:schemeClr val="accent2">
                  <a:lumMod val="60000"/>
                  <a:lumOff val="40000"/>
                </a:schemeClr>
              </a:solidFill>
              <a:latin typeface="Algerian" panose="04020705040A02060702" pitchFamily="82" charset="0"/>
            </a:endParaRPr>
          </a:p>
          <a:p>
            <a:r>
              <a:rPr lang="en-IN" sz="2800" dirty="0">
                <a:solidFill>
                  <a:schemeClr val="bg1"/>
                </a:solidFill>
                <a:latin typeface="Algerian" panose="04020705040A02060702" pitchFamily="82" charset="0"/>
              </a:rPr>
              <a:t>SYED SAIFUDDIN         CSE-A     160317733018</a:t>
            </a:r>
            <a:endParaRPr lang="en-IN" sz="2800" dirty="0">
              <a:solidFill>
                <a:schemeClr val="bg1"/>
              </a:solidFill>
              <a:latin typeface="Algerian" panose="04020705040A02060702" pitchFamily="82" charset="0"/>
            </a:endParaRPr>
          </a:p>
          <a:p>
            <a:r>
              <a:rPr lang="en-IN" sz="2800" dirty="0">
                <a:solidFill>
                  <a:schemeClr val="bg1"/>
                </a:solidFill>
                <a:latin typeface="Algerian" panose="04020705040A02060702" pitchFamily="82" charset="0"/>
              </a:rPr>
              <a:t>ATIF ALI KHAN           CSE-A     160317733025</a:t>
            </a:r>
            <a:endParaRPr lang="en-IN" sz="2800" dirty="0">
              <a:solidFill>
                <a:schemeClr val="bg1"/>
              </a:solidFill>
              <a:latin typeface="Algerian" panose="04020705040A02060702" pitchFamily="82" charset="0"/>
            </a:endParaRPr>
          </a:p>
          <a:p>
            <a:r>
              <a:rPr lang="en-IN" sz="2800" dirty="0">
                <a:solidFill>
                  <a:schemeClr val="bg1"/>
                </a:solidFill>
                <a:latin typeface="Algerian" panose="04020705040A02060702" pitchFamily="82" charset="0"/>
              </a:rPr>
              <a:t>MOHD MISBAH UDDIN CSE-A     160317733036</a:t>
            </a:r>
            <a:endParaRPr lang="en-IN" sz="2800" dirty="0">
              <a:solidFill>
                <a:schemeClr val="bg1"/>
              </a:solidFill>
              <a:latin typeface="Algerian" panose="04020705040A02060702" pitchFamily="82" charset="0"/>
            </a:endParaRPr>
          </a:p>
        </p:txBody>
      </p:sp>
      <p:pic>
        <p:nvPicPr>
          <p:cNvPr id="6" name="Picture 5"/>
          <p:cNvPicPr>
            <a:picLocks noChangeAspect="1"/>
          </p:cNvPicPr>
          <p:nvPr/>
        </p:nvPicPr>
        <p:blipFill>
          <a:blip r:embed="rId1"/>
          <a:stretch>
            <a:fillRect/>
          </a:stretch>
        </p:blipFill>
        <p:spPr>
          <a:xfrm>
            <a:off x="7056089" y="4143302"/>
            <a:ext cx="3800902" cy="2539676"/>
          </a:xfrm>
          <a:prstGeom prst="rect">
            <a:avLst/>
          </a:prstGeom>
        </p:spPr>
      </p:pic>
      <p:pic>
        <p:nvPicPr>
          <p:cNvPr id="8" name="Picture 7"/>
          <p:cNvPicPr>
            <a:picLocks noChangeAspect="1"/>
          </p:cNvPicPr>
          <p:nvPr/>
        </p:nvPicPr>
        <p:blipFill>
          <a:blip r:embed="rId2"/>
          <a:stretch>
            <a:fillRect/>
          </a:stretch>
        </p:blipFill>
        <p:spPr>
          <a:xfrm>
            <a:off x="1171686" y="4153651"/>
            <a:ext cx="3800902" cy="2529327"/>
          </a:xfrm>
          <a:prstGeom prst="rect">
            <a:avLst/>
          </a:prstGeom>
          <a:effectLst>
            <a:outerShdw blurRad="50800" dist="50800" dir="180000" algn="ctr" rotWithShape="0">
              <a:srgbClr val="000000">
                <a:alpha val="43000"/>
              </a:srgbClr>
            </a:outerShdw>
          </a:effectLst>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2"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2082145" cy="6862445"/>
          </a:xfrm>
          <a:prstGeom prst="rect">
            <a:avLst/>
          </a:prstGeom>
          <a:noFill/>
        </p:spPr>
        <p:txBody>
          <a:bodyPr wrap="square" rtlCol="0">
            <a:spAutoFit/>
          </a:bodyPr>
          <a:p>
            <a:pPr marL="285750" indent="-285750">
              <a:buFont typeface="Arial" panose="020B0604020202020204" pitchFamily="34" charset="0"/>
              <a:buChar char="•"/>
            </a:pPr>
            <a:r>
              <a:rPr lang="en-US" sz="2200"/>
              <a:t>In [1], Shloka Gilda presented concept approximately how NLP is relevant to stumble on fake information. They have used time period frequency-inverse record frequency (TFIDF) of bi-grams and probabilistic context free grammar (PCFG) detection. They have examined their dataset over more than one class algorithms to find out the great model.They locate that TF-IDF of bi-grams fed right into a Stochastic Gradient Descent model identifies non-credible resources with an accuracy of seventy seven.2%.</a:t>
            </a:r>
            <a:endParaRPr lang="en-US" sz="2200"/>
          </a:p>
          <a:p>
            <a:pPr marL="285750" indent="-285750">
              <a:buFont typeface="Arial" panose="020B0604020202020204" pitchFamily="34" charset="0"/>
              <a:buChar char="•"/>
            </a:pPr>
            <a:r>
              <a:rPr lang="en-US" sz="2200"/>
              <a:t>In [2], Mykhailo Granik proposed simple technique for fake news detection the usage of naive Bayes classifier. They used BuzzFeed news for getting to know and trying out the NaïveBayes classifier. The dataset is taken from facebook newspublish and completed accuracy upto seventy four% on test set.</a:t>
            </a:r>
            <a:endParaRPr lang="en-US" sz="2200"/>
          </a:p>
          <a:p>
            <a:pPr marL="285750" indent="-285750">
              <a:buFont typeface="Arial" panose="020B0604020202020204" pitchFamily="34" charset="0"/>
              <a:buChar char="•"/>
            </a:pPr>
            <a:r>
              <a:rPr lang="en-US" sz="2200"/>
              <a:t>In [3], Cody Buntain advanced a method for automating fakenews detection on Twitter. They applied this method toTwitter content sourced from BuzzFeed’s fake news dataset.Furthermore, leveraging nonprofessional,crowdsourced people instead of journalists presents a beneficial and muchless costly way to classify proper and fake memories onTwitter rapidly.</a:t>
            </a:r>
            <a:endParaRPr lang="en-US" sz="2200"/>
          </a:p>
          <a:p>
            <a:pPr marL="285750" indent="-285750">
              <a:buFont typeface="Arial" panose="020B0604020202020204" pitchFamily="34" charset="0"/>
              <a:buChar char="•"/>
            </a:pPr>
            <a:r>
              <a:rPr lang="en-US" sz="2200"/>
              <a:t>In [4], Marco L. Della offered a paper which allows us to recognize how social networks and gadget studying (ML)strategies may be used for faux news detection .They have used novel ML fake news detection method and carried out this approach inside a Facebook Messenger chatbot and established it with a actual-world application, acquiring a fake information detection accuracy of eighty one.7%.</a:t>
            </a:r>
            <a:endParaRPr lang="en-US" sz="22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7005" y="4735830"/>
            <a:ext cx="11816715" cy="939800"/>
          </a:xfrm>
        </p:spPr>
        <p:txBody>
          <a:bodyPr>
            <a:noAutofit/>
          </a:bodyPr>
          <a:p>
            <a:r>
              <a:rPr lang="en-US" sz="4000">
                <a:ln w="9525">
                  <a:solidFill>
                    <a:schemeClr val="bg1"/>
                  </a:solidFill>
                  <a:prstDash val="solid"/>
                </a:ln>
                <a:solidFill>
                  <a:schemeClr val="tx1"/>
                </a:solidFill>
                <a:effectLst>
                  <a:outerShdw blurRad="12700" dist="38100" dir="2700000" algn="tl" rotWithShape="0">
                    <a:schemeClr val="bg1">
                      <a:lumMod val="50000"/>
                    </a:schemeClr>
                  </a:outerShdw>
                </a:effectLst>
              </a:rPr>
              <a:t>Different approaches to fake news detection</a:t>
            </a:r>
            <a:endParaRPr lang="en-US" sz="40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Placeholder 4" descr="Fake news approaches"/>
          <p:cNvPicPr>
            <a:picLocks noChangeAspect="1"/>
          </p:cNvPicPr>
          <p:nvPr>
            <p:ph type="pic" idx="1"/>
          </p:nvPr>
        </p:nvPicPr>
        <p:blipFill>
          <a:blip r:embed="rId1"/>
          <a:stretch>
            <a:fillRect/>
          </a:stretch>
        </p:blipFill>
        <p:spPr>
          <a:xfrm>
            <a:off x="167640" y="120650"/>
            <a:ext cx="11709400" cy="4294505"/>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97155" y="0"/>
            <a:ext cx="8771890" cy="1198880"/>
          </a:xfrm>
          <a:prstGeom prst="rect">
            <a:avLst/>
          </a:prstGeom>
          <a:noFill/>
          <a:ln>
            <a:noFill/>
          </a:ln>
        </p:spPr>
        <p:txBody>
          <a:bodyPr wrap="none" rtlCol="0" anchor="t">
            <a:spAutoFit/>
          </a:bodyPr>
          <a:p>
            <a:pPr algn="ctr"/>
            <a:r>
              <a:rPr lang="en-US" altLang="zh-CN" sz="7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 Statement:</a:t>
            </a:r>
            <a:endParaRPr lang="en-US" altLang="zh-CN" sz="7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descr="wheq"/>
          <p:cNvPicPr>
            <a:picLocks noChangeAspect="1"/>
          </p:cNvPicPr>
          <p:nvPr/>
        </p:nvPicPr>
        <p:blipFill>
          <a:blip r:embed="rId1"/>
          <a:stretch>
            <a:fillRect/>
          </a:stretch>
        </p:blipFill>
        <p:spPr>
          <a:xfrm>
            <a:off x="97790" y="959485"/>
            <a:ext cx="12094845" cy="589788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607" y="197630"/>
            <a:ext cx="7965962" cy="830997"/>
          </a:xfrm>
          <a:prstGeom prst="rect">
            <a:avLst/>
          </a:prstGeom>
          <a:noFill/>
        </p:spPr>
        <p:txBody>
          <a:bodyPr wrap="none" lIns="91440" tIns="45720" rIns="91440" bIns="45720">
            <a:spAutoFit/>
          </a:bodyPr>
          <a:lstStyle/>
          <a:p>
            <a:pPr algn="ctr"/>
            <a:r>
              <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HARDWARE REQUIREMENTS</a:t>
            </a:r>
            <a:endPar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
        <p:nvSpPr>
          <p:cNvPr id="6" name="TextBox 5"/>
          <p:cNvSpPr txBox="1"/>
          <p:nvPr/>
        </p:nvSpPr>
        <p:spPr>
          <a:xfrm>
            <a:off x="206607" y="1230573"/>
            <a:ext cx="10508974" cy="2831544"/>
          </a:xfrm>
          <a:prstGeom prst="rect">
            <a:avLst/>
          </a:prstGeom>
          <a:noFill/>
        </p:spPr>
        <p:txBody>
          <a:bodyPr wrap="square">
            <a:spAutoFit/>
          </a:bodyPr>
          <a:lstStyle/>
          <a:p>
            <a:pPr marL="342900" indent="-342900" algn="l">
              <a:buFont typeface="Wingdings" panose="05000000000000000000" pitchFamily="2" charset="2"/>
              <a:buChar char="v"/>
            </a:pPr>
            <a:r>
              <a:rPr lang="en-US" sz="2200" b="0" i="0" dirty="0">
                <a:effectLst/>
                <a:latin typeface="+mj-lt"/>
              </a:rPr>
              <a:t>Physical server or virtual machine.</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CPU: 2 x 64-bit, 2.8 GHz, 8.00 GT/s CPUs or better.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Memory: minimum RAM size of 32 GB, or 16 GB RAM with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1600 MHz DDR3 installed, for a typical installation with 50 regular users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Storage: Recommended minimum of 100 GB, or 300 GB </a:t>
            </a:r>
            <a:endParaRPr lang="en-US" sz="2200" b="0" i="0" dirty="0">
              <a:effectLst/>
              <a:latin typeface="+mj-lt"/>
            </a:endParaRPr>
          </a:p>
          <a:p>
            <a:pPr marL="342900" indent="-342900" algn="l">
              <a:buFont typeface="Wingdings" panose="05000000000000000000" pitchFamily="2" charset="2"/>
              <a:buChar char="v"/>
            </a:pPr>
            <a:r>
              <a:rPr lang="en-US" sz="2200" b="0" i="0" dirty="0">
                <a:effectLst/>
                <a:latin typeface="+mj-lt"/>
              </a:rPr>
              <a:t>Internet access to download the files</a:t>
            </a:r>
            <a:endParaRPr lang="en-US" sz="2200" b="0" i="0" dirty="0">
              <a:effectLst/>
              <a:latin typeface="+mj-lt"/>
            </a:endParaRPr>
          </a:p>
          <a:p>
            <a:pPr marL="342900" indent="-342900">
              <a:buFont typeface="Wingdings" panose="05000000000000000000" pitchFamily="2" charset="2"/>
              <a:buChar char="v"/>
            </a:pPr>
            <a:endParaRPr lang="en-US" sz="2200" b="0" i="0" dirty="0">
              <a:effectLst/>
              <a:latin typeface="+mj-lt"/>
            </a:endParaRPr>
          </a:p>
          <a:p>
            <a:pPr marL="342900" indent="-342900" algn="l">
              <a:buFont typeface="Wingdings" panose="05000000000000000000" pitchFamily="2" charset="2"/>
              <a:buChar char="v"/>
            </a:pPr>
            <a:endParaRPr lang="en-US" sz="2200" b="0" i="0" dirty="0">
              <a:effectLst/>
              <a:latin typeface="+mj-lt"/>
            </a:endParaRPr>
          </a:p>
        </p:txBody>
      </p:sp>
      <p:sp>
        <p:nvSpPr>
          <p:cNvPr id="9" name="Rectangle 8"/>
          <p:cNvSpPr/>
          <p:nvPr/>
        </p:nvSpPr>
        <p:spPr>
          <a:xfrm>
            <a:off x="-368402" y="3458026"/>
            <a:ext cx="8830624" cy="830997"/>
          </a:xfrm>
          <a:prstGeom prst="rect">
            <a:avLst/>
          </a:prstGeom>
          <a:noFill/>
        </p:spPr>
        <p:txBody>
          <a:bodyPr wrap="square" lIns="91440" tIns="45720" rIns="91440" bIns="45720">
            <a:spAutoFit/>
          </a:bodyPr>
          <a:lstStyle/>
          <a:p>
            <a:pPr algn="ctr"/>
            <a:r>
              <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SOFTWARE REQUIREMENTS</a:t>
            </a:r>
            <a:endPar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sp>
        <p:nvSpPr>
          <p:cNvPr id="10" name="TextBox 9"/>
          <p:cNvSpPr txBox="1"/>
          <p:nvPr/>
        </p:nvSpPr>
        <p:spPr>
          <a:xfrm>
            <a:off x="206607" y="4445622"/>
            <a:ext cx="8984974" cy="2462213"/>
          </a:xfrm>
          <a:prstGeom prst="rect">
            <a:avLst/>
          </a:prstGeom>
          <a:noFill/>
        </p:spPr>
        <p:txBody>
          <a:bodyPr wrap="square" rtlCol="0">
            <a:spAutoFit/>
          </a:bodyPr>
          <a:lstStyle/>
          <a:p>
            <a:pPr marL="342900" indent="-342900">
              <a:buFont typeface="Wingdings" panose="05000000000000000000" pitchFamily="2" charset="2"/>
              <a:buChar char="v"/>
            </a:pPr>
            <a:r>
              <a:rPr lang="en-IN" sz="2200" dirty="0"/>
              <a:t>Python (Minimum version 3.7.x)</a:t>
            </a:r>
            <a:endParaRPr lang="en-IN" sz="2200" dirty="0"/>
          </a:p>
          <a:p>
            <a:pPr marL="342900" indent="-342900">
              <a:buFont typeface="Wingdings" panose="05000000000000000000" pitchFamily="2" charset="2"/>
              <a:buChar char="v"/>
            </a:pPr>
            <a:r>
              <a:rPr lang="en-IN" sz="2200" dirty="0"/>
              <a:t>Anaconda Package</a:t>
            </a:r>
            <a:endParaRPr lang="en-IN" sz="2200" dirty="0"/>
          </a:p>
          <a:p>
            <a:pPr marL="342900" indent="-342900">
              <a:buFont typeface="Wingdings" panose="05000000000000000000" pitchFamily="2" charset="2"/>
              <a:buChar char="v"/>
            </a:pPr>
            <a:r>
              <a:rPr lang="en-IN" sz="2200" dirty="0"/>
              <a:t>Google Chrome</a:t>
            </a:r>
            <a:endParaRPr lang="en-IN" sz="2200" dirty="0"/>
          </a:p>
          <a:p>
            <a:pPr marL="342900" indent="-342900">
              <a:buFont typeface="Wingdings" panose="05000000000000000000" pitchFamily="2" charset="2"/>
              <a:buChar char="v"/>
            </a:pPr>
            <a:r>
              <a:rPr lang="en-IN" sz="2200" dirty="0" err="1"/>
              <a:t>Xampp</a:t>
            </a:r>
            <a:r>
              <a:rPr lang="en-IN" sz="2200" dirty="0"/>
              <a:t> (For executing PHP files)</a:t>
            </a:r>
            <a:endParaRPr lang="en-IN" sz="2200" dirty="0"/>
          </a:p>
          <a:p>
            <a:pPr marL="342900" indent="-342900">
              <a:buFont typeface="Wingdings" panose="05000000000000000000" pitchFamily="2" charset="2"/>
              <a:buChar char="v"/>
            </a:pPr>
            <a:r>
              <a:rPr lang="en-IN" sz="2200" dirty="0"/>
              <a:t>HTML5</a:t>
            </a:r>
            <a:endParaRPr lang="en-IN" sz="2200" dirty="0"/>
          </a:p>
          <a:p>
            <a:pPr marL="342900" indent="-342900">
              <a:buFont typeface="Wingdings" panose="05000000000000000000" pitchFamily="2" charset="2"/>
              <a:buChar char="v"/>
            </a:pPr>
            <a:r>
              <a:rPr lang="en-US" sz="2200" b="1" i="0" dirty="0">
                <a:effectLst/>
                <a:latin typeface="+mj-lt"/>
              </a:rPr>
              <a:t>Operating systems</a:t>
            </a:r>
            <a:r>
              <a:rPr lang="en-US" sz="2200" b="0" i="0" dirty="0">
                <a:effectLst/>
                <a:latin typeface="+mj-lt"/>
              </a:rPr>
              <a:t>: Windows* 7 or later, macOS, and </a:t>
            </a:r>
            <a:r>
              <a:rPr lang="en-US" sz="2200" b="1" i="0" dirty="0">
                <a:effectLst/>
                <a:latin typeface="+mj-lt"/>
              </a:rPr>
              <a:t>Linux</a:t>
            </a:r>
            <a:endParaRPr lang="en-IN" sz="2200" dirty="0"/>
          </a:p>
          <a:p>
            <a:pPr marL="342900" indent="-342900">
              <a:buFont typeface="Wingdings" panose="05000000000000000000" pitchFamily="2" charset="2"/>
              <a:buChar char="v"/>
            </a:pPr>
            <a:endParaRPr lang="en-IN" sz="2200" dirty="0"/>
          </a:p>
        </p:txBody>
      </p:sp>
      <p:pic>
        <p:nvPicPr>
          <p:cNvPr id="12" name="Picture 11"/>
          <p:cNvPicPr>
            <a:picLocks noChangeAspect="1"/>
          </p:cNvPicPr>
          <p:nvPr/>
        </p:nvPicPr>
        <p:blipFill>
          <a:blip r:embed="rId1"/>
          <a:stretch>
            <a:fillRect/>
          </a:stretch>
        </p:blipFill>
        <p:spPr>
          <a:xfrm>
            <a:off x="9700591" y="552058"/>
            <a:ext cx="2491409" cy="2491409"/>
          </a:xfrm>
          <a:prstGeom prst="rect">
            <a:avLst/>
          </a:prstGeom>
        </p:spPr>
      </p:pic>
      <p:pic>
        <p:nvPicPr>
          <p:cNvPr id="14" name="Picture 13"/>
          <p:cNvPicPr>
            <a:picLocks noChangeAspect="1"/>
          </p:cNvPicPr>
          <p:nvPr/>
        </p:nvPicPr>
        <p:blipFill>
          <a:blip r:embed="rId2"/>
          <a:stretch>
            <a:fillRect/>
          </a:stretch>
        </p:blipFill>
        <p:spPr>
          <a:xfrm>
            <a:off x="9104244" y="4289023"/>
            <a:ext cx="2676939" cy="2491409"/>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9" grpId="0"/>
      <p:bldP spid="9" grpId="1"/>
      <p:bldP spid="10" grpId="0"/>
      <p:bldP spid="1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PROPOSED SYSTEM</a:t>
            </a:r>
            <a:endParaRPr lang="en-IN" sz="4000" dirty="0"/>
          </a:p>
        </p:txBody>
      </p:sp>
      <p:sp>
        <p:nvSpPr>
          <p:cNvPr id="4" name="TextBox 3"/>
          <p:cNvSpPr txBox="1"/>
          <p:nvPr>
            <p:custDataLst>
              <p:tags r:id="rId1"/>
            </p:custDataLst>
          </p:nvPr>
        </p:nvSpPr>
        <p:spPr>
          <a:xfrm>
            <a:off x="397565" y="2351782"/>
            <a:ext cx="8269356" cy="5816977"/>
          </a:xfrm>
          <a:prstGeom prst="rect">
            <a:avLst/>
          </a:prstGeom>
          <a:noFill/>
        </p:spPr>
        <p:txBody>
          <a:bodyPr wrap="square" rtlCol="0">
            <a:spAutoFit/>
          </a:bodyPr>
          <a:lstStyle/>
          <a:p>
            <a:r>
              <a:rPr lang="en-US" sz="3200" i="1" dirty="0">
                <a:latin typeface="+mj-lt"/>
              </a:rPr>
              <a:t>The proposed system will make use of the following algorithms and modules :-</a:t>
            </a:r>
            <a:endParaRPr lang="en-US" sz="3200" i="1" dirty="0">
              <a:latin typeface="+mj-lt"/>
            </a:endParaRPr>
          </a:p>
          <a:p>
            <a:endParaRPr lang="en-US" sz="3200" i="1" dirty="0">
              <a:latin typeface="+mj-lt"/>
            </a:endParaRPr>
          </a:p>
          <a:p>
            <a:pPr marL="457200" indent="-457200">
              <a:buFont typeface="Wingdings" panose="05000000000000000000" pitchFamily="2" charset="2"/>
              <a:buChar char="q"/>
            </a:pPr>
            <a:r>
              <a:rPr lang="en-US" sz="3200" i="1" dirty="0">
                <a:latin typeface="+mj-lt"/>
              </a:rPr>
              <a:t>Pickle</a:t>
            </a:r>
            <a:endParaRPr lang="en-US" sz="3200" i="1" dirty="0">
              <a:latin typeface="+mj-lt"/>
            </a:endParaRPr>
          </a:p>
          <a:p>
            <a:pPr marL="457200" indent="-457200">
              <a:buFont typeface="Wingdings" panose="05000000000000000000" pitchFamily="2" charset="2"/>
              <a:buChar char="q"/>
            </a:pPr>
            <a:r>
              <a:rPr lang="en-US" sz="3200" i="1" dirty="0">
                <a:latin typeface="+mj-lt"/>
              </a:rPr>
              <a:t>Flask App</a:t>
            </a:r>
            <a:endParaRPr lang="en-US" sz="3200" i="1" dirty="0">
              <a:latin typeface="+mj-lt"/>
            </a:endParaRPr>
          </a:p>
          <a:p>
            <a:pPr marL="457200" indent="-457200">
              <a:buFont typeface="Wingdings" panose="05000000000000000000" pitchFamily="2" charset="2"/>
              <a:buChar char="q"/>
            </a:pPr>
            <a:r>
              <a:rPr lang="en-US" sz="3200" i="1" dirty="0">
                <a:latin typeface="+mj-lt"/>
              </a:rPr>
              <a:t>Newspaper3K Library</a:t>
            </a:r>
            <a:endParaRPr lang="en-US" sz="3200" i="1" dirty="0">
              <a:latin typeface="+mj-lt"/>
            </a:endParaRPr>
          </a:p>
          <a:p>
            <a:pPr marL="457200" indent="-457200">
              <a:buFont typeface="Wingdings" panose="05000000000000000000" pitchFamily="2" charset="2"/>
              <a:buChar char="q"/>
            </a:pPr>
            <a:r>
              <a:rPr lang="en-US" sz="3200" i="1" dirty="0">
                <a:latin typeface="+mj-lt"/>
              </a:rPr>
              <a:t>TF-IDF</a:t>
            </a:r>
            <a:endParaRPr lang="en-US" sz="3200" i="1" dirty="0">
              <a:latin typeface="+mj-lt"/>
            </a:endParaRPr>
          </a:p>
          <a:p>
            <a:pPr marL="457200" indent="-457200">
              <a:buFont typeface="Wingdings" panose="05000000000000000000" pitchFamily="2" charset="2"/>
              <a:buChar char="q"/>
            </a:pPr>
            <a:r>
              <a:rPr lang="en-US" sz="3200" i="1" dirty="0">
                <a:latin typeface="+mj-lt"/>
              </a:rPr>
              <a:t>Multinomial Naïve </a:t>
            </a:r>
            <a:r>
              <a:rPr lang="en-US" sz="3200" i="1" dirty="0" err="1">
                <a:latin typeface="+mj-lt"/>
              </a:rPr>
              <a:t>Baiyes</a:t>
            </a:r>
            <a:endParaRPr lang="en-US" sz="3200" i="1" dirty="0">
              <a:latin typeface="+mj-lt"/>
            </a:endParaRPr>
          </a:p>
          <a:p>
            <a:endParaRPr lang="en-US" sz="3200" i="1" dirty="0">
              <a:latin typeface="+mj-lt"/>
            </a:endParaRPr>
          </a:p>
          <a:p>
            <a:endParaRPr lang="en-US" sz="2800" i="1" dirty="0">
              <a:latin typeface="+mj-lt"/>
            </a:endParaRPr>
          </a:p>
          <a:p>
            <a:endParaRPr lang="en-US" sz="2800" i="1" dirty="0">
              <a:latin typeface="+mj-lt"/>
            </a:endParaRPr>
          </a:p>
          <a:p>
            <a:endParaRPr lang="en-IN" sz="2800" i="1" dirty="0">
              <a:latin typeface="+mj-lt"/>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3" dur="1000" fill="hold"/>
                                              <p:tgtEl>
                                                <p:spTgt spid="4"/>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PICKLE</a:t>
            </a:r>
            <a:endParaRPr lang="en-IN" dirty="0"/>
          </a:p>
        </p:txBody>
      </p:sp>
      <p:sp>
        <p:nvSpPr>
          <p:cNvPr id="9" name="TextBox 8"/>
          <p:cNvSpPr txBox="1"/>
          <p:nvPr/>
        </p:nvSpPr>
        <p:spPr>
          <a:xfrm>
            <a:off x="680321" y="2342322"/>
            <a:ext cx="10322593" cy="3231654"/>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rPr>
              <a:t>The </a:t>
            </a:r>
            <a:r>
              <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hlinkClick r:id="rId1" tooltip="pickle: Convert Python objects to streams of bytes and back."/>
              </a:rPr>
              <a:t>pickle</a:t>
            </a:r>
            <a:r>
              <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rPr>
              <a:t> module implements binary protocols for serializing and de-serializing a Python object structure. </a:t>
            </a:r>
            <a:endPar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4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US" sz="2400" b="0" i="1" dirty="0">
                <a:effectLst/>
                <a:latin typeface="Eras Demi ITC" panose="020B0805030504020804" pitchFamily="34" charset="0"/>
                <a:ea typeface="DejaVu Serif Condensed" panose="02060606050605020204" pitchFamily="18" charset="0"/>
                <a:cs typeface="DejaVu Serif Condensed" panose="02060606050605020204" pitchFamily="18" charset="0"/>
              </a:rPr>
              <a:t>Pickling”</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the process whereby a Python object hierarchy is converted into a byte stream, and </a:t>
            </a:r>
            <a:r>
              <a:rPr lang="en-US" sz="2400" b="0" i="1" dirty="0">
                <a:effectLst/>
                <a:latin typeface="Eras Demi ITC" panose="020B0805030504020804" pitchFamily="34" charset="0"/>
                <a:ea typeface="DejaVu Serif Condensed" panose="02060606050605020204" pitchFamily="18" charset="0"/>
                <a:cs typeface="DejaVu Serif Condensed" panose="02060606050605020204" pitchFamily="18" charset="0"/>
              </a:rPr>
              <a:t>“unpickling”</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the inverse operation, whereby a byte stream (from a </a:t>
            </a:r>
            <a:r>
              <a:rPr lang="en-US" sz="2400" b="0" i="0" u="none" strike="noStrike" dirty="0">
                <a:effectLst/>
                <a:latin typeface="Eras Demi ITC" panose="020B0805030504020804" pitchFamily="34" charset="0"/>
                <a:ea typeface="DejaVu Serif Condensed" panose="02060606050605020204" pitchFamily="18" charset="0"/>
                <a:cs typeface="DejaVu Serif Condensed" panose="02060606050605020204" pitchFamily="18" charset="0"/>
                <a:hlinkClick r:id="rId2"/>
              </a:rPr>
              <a:t>binary file</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or </a:t>
            </a:r>
            <a:r>
              <a:rPr lang="en-US" sz="2400" b="0" i="0" u="none" strike="noStrike" dirty="0">
                <a:effectLst/>
                <a:latin typeface="Eras Demi ITC" panose="020B0805030504020804" pitchFamily="34" charset="0"/>
                <a:ea typeface="DejaVu Serif Condensed" panose="02060606050605020204" pitchFamily="18" charset="0"/>
                <a:cs typeface="DejaVu Serif Condensed" panose="02060606050605020204" pitchFamily="18" charset="0"/>
                <a:hlinkClick r:id="rId3"/>
              </a:rPr>
              <a:t>bytes-like object</a:t>
            </a:r>
            <a:r>
              <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converted back into an object hierarchy.</a:t>
            </a:r>
            <a:endParaRPr lang="en-US" sz="2400" b="0" i="0" dirty="0">
              <a:effectLst/>
              <a:latin typeface="Eras Demi ITC" panose="020B0805030504020804" pitchFamily="34"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u="none" strike="noStrike" cap="none" normalizeH="0" baseline="0" dirty="0">
              <a:ln>
                <a:noFill/>
              </a:ln>
              <a:latin typeface="DejaVu Serif Condensed" panose="02060606050605020204" pitchFamily="18"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b="0" i="0" u="none" strike="noStrike" cap="none" normalizeH="0" baseline="0" dirty="0">
              <a:ln>
                <a:noFill/>
              </a:ln>
              <a:effectLst/>
              <a:latin typeface="DejaVu Serif Condensed" panose="02060606050605020204" pitchFamily="18" charset="0"/>
              <a:ea typeface="DejaVu Serif Condensed" panose="02060606050605020204" pitchFamily="18" charset="0"/>
              <a:cs typeface="DejaVu Serif Condensed" panose="02060606050605020204" pitchFamily="18" charset="0"/>
            </a:endParaRPr>
          </a:p>
        </p:txBody>
      </p:sp>
      <p:sp>
        <p:nvSpPr>
          <p:cNvPr id="10" name="TextBox 9"/>
          <p:cNvSpPr txBox="1"/>
          <p:nvPr/>
        </p:nvSpPr>
        <p:spPr>
          <a:xfrm>
            <a:off x="463825" y="4982707"/>
            <a:ext cx="11516140" cy="169277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i="0" u="none" strike="noStrike" cap="none" normalizeH="0" baseline="0" dirty="0">
                <a:ln>
                  <a:noFill/>
                </a:ln>
                <a:solidFill>
                  <a:srgbClr val="FF0000"/>
                </a:solidFill>
                <a:effectLst/>
                <a:latin typeface="Bahnschrift" panose="020B0502040204020203" pitchFamily="34" charset="0"/>
              </a:rPr>
              <a:t>Warning</a:t>
            </a:r>
            <a:endParaRPr kumimoji="0" lang="en-US" altLang="en-US" sz="2400" i="0" u="none" strike="noStrike" cap="none" normalizeH="0" baseline="0" dirty="0">
              <a:ln>
                <a:noFill/>
              </a:ln>
              <a:solidFill>
                <a:srgbClr val="FF0000"/>
              </a:solidFill>
              <a:effectLst/>
              <a:latin typeface="Bahnschrift"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Bahnschrift" panose="020B0502040204020203" pitchFamily="34" charset="0"/>
              </a:rPr>
              <a:t> The </a:t>
            </a:r>
            <a:r>
              <a:rPr kumimoji="0" lang="en-US" altLang="en-US" sz="2000" b="0" i="0" u="none" strike="noStrike" cap="none" normalizeH="0" baseline="0" dirty="0">
                <a:ln>
                  <a:noFill/>
                </a:ln>
                <a:effectLst/>
                <a:latin typeface="Bahnschrift" panose="020B0502040204020203" pitchFamily="34" charset="0"/>
                <a:cs typeface="Courier New" panose="02070309020205020404" pitchFamily="49" charset="0"/>
              </a:rPr>
              <a:t>pickle</a:t>
            </a:r>
            <a:r>
              <a:rPr kumimoji="0" lang="en-US" altLang="en-US" sz="2000" b="0" i="0" u="none" strike="noStrike" cap="none" normalizeH="0" baseline="0" dirty="0">
                <a:ln>
                  <a:noFill/>
                </a:ln>
                <a:effectLst/>
                <a:latin typeface="Bahnschrift" panose="020B0502040204020203" pitchFamily="34" charset="0"/>
              </a:rPr>
              <a:t> module </a:t>
            </a:r>
            <a:r>
              <a:rPr kumimoji="0" lang="en-US" altLang="en-US" sz="2000" b="1" i="0" u="none" strike="noStrike" cap="none" normalizeH="0" baseline="0" dirty="0">
                <a:ln>
                  <a:noFill/>
                </a:ln>
                <a:effectLst/>
                <a:latin typeface="Bahnschrift" panose="020B0502040204020203" pitchFamily="34" charset="0"/>
              </a:rPr>
              <a:t>is not secure</a:t>
            </a:r>
            <a:r>
              <a:rPr kumimoji="0" lang="en-US" altLang="en-US" sz="2000" b="0" i="0" u="none" strike="noStrike" cap="none" normalizeH="0" baseline="0" dirty="0">
                <a:ln>
                  <a:noFill/>
                </a:ln>
                <a:effectLst/>
                <a:latin typeface="Bahnschrift" panose="020B0502040204020203" pitchFamily="34" charset="0"/>
              </a:rPr>
              <a:t>. Only unpickle data you trust.</a:t>
            </a:r>
            <a:endParaRPr kumimoji="0" lang="en-US" altLang="en-US" sz="2000" b="0" i="0" u="none" strike="noStrike" cap="none" normalizeH="0" baseline="0" dirty="0">
              <a:ln>
                <a:noFill/>
              </a:ln>
              <a:effectLst/>
              <a:latin typeface="Bahnschrift"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Bahnschrift" panose="020B0502040204020203" pitchFamily="34" charset="0"/>
              </a:rPr>
              <a:t>It is possible to construct malicious pickle data which will </a:t>
            </a:r>
            <a:r>
              <a:rPr kumimoji="0" lang="en-US" altLang="en-US" sz="2000" b="1" i="0" u="none" strike="noStrike" cap="none" normalizeH="0" baseline="0" dirty="0">
                <a:ln>
                  <a:noFill/>
                </a:ln>
                <a:effectLst/>
                <a:latin typeface="Bahnschrift" panose="020B0502040204020203" pitchFamily="34" charset="0"/>
              </a:rPr>
              <a:t>execute arbitrary code during unpickling</a:t>
            </a:r>
            <a:r>
              <a:rPr kumimoji="0" lang="en-US" altLang="en-US" sz="2000" b="0" i="0" u="none" strike="noStrike" cap="none" normalizeH="0" baseline="0" dirty="0">
                <a:ln>
                  <a:noFill/>
                </a:ln>
                <a:effectLst/>
                <a:latin typeface="Bahnschrift" panose="020B0502040204020203" pitchFamily="34" charset="0"/>
              </a:rPr>
              <a:t>. Never unpickle data that could have come from an untrusted source, or that could have been tampered with.</a:t>
            </a:r>
            <a:endParaRPr kumimoji="0" lang="en-US" altLang="en-US" sz="2000" b="0" i="0" u="none" strike="noStrike" cap="none" normalizeH="0" baseline="0" dirty="0">
              <a:ln>
                <a:noFill/>
              </a:ln>
              <a:effectLst/>
              <a:latin typeface="Bahnschrift" panose="020B0502040204020203" pitchFamily="34" charset="0"/>
            </a:endParaRPr>
          </a:p>
        </p:txBody>
      </p:sp>
      <p:pic>
        <p:nvPicPr>
          <p:cNvPr id="4" name="Picture 3"/>
          <p:cNvPicPr>
            <a:picLocks noChangeAspect="1"/>
          </p:cNvPicPr>
          <p:nvPr/>
        </p:nvPicPr>
        <p:blipFill>
          <a:blip r:embed="rId4"/>
          <a:stretch>
            <a:fillRect/>
          </a:stretch>
        </p:blipFill>
        <p:spPr>
          <a:xfrm>
            <a:off x="7544213" y="784717"/>
            <a:ext cx="4286250" cy="1066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P spid="10" grpId="0"/>
      <p:bldP spid="1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113" y="410817"/>
            <a:ext cx="9846365" cy="67403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sng" strike="noStrike" cap="none" normalizeH="0" baseline="0" dirty="0">
                <a:ln>
                  <a:noFill/>
                </a:ln>
                <a:solidFill>
                  <a:srgbClr val="1A1A1A"/>
                </a:solidFill>
                <a:effectLst/>
                <a:latin typeface="Elephant" panose="02020904090505020303" pitchFamily="18" charset="0"/>
              </a:rPr>
              <a:t>What can be pickled and unpickled?</a:t>
            </a:r>
            <a:endParaRPr kumimoji="0" lang="en-US" altLang="en-US" sz="3200" b="1" i="0" u="sng" strike="noStrike" cap="none" normalizeH="0" baseline="0" dirty="0">
              <a:ln>
                <a:noFill/>
              </a:ln>
              <a:solidFill>
                <a:srgbClr val="1A1A1A"/>
              </a:solidFill>
              <a:effectLst/>
              <a:latin typeface="Elephant" panose="0202090409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rgbClr val="222222"/>
              </a:solidFill>
              <a:effectLst/>
              <a:latin typeface="Lucida Grande"/>
            </a:endParaRPr>
          </a:p>
          <a:p>
            <a:pPr marR="0" lvl="0" algn="l"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effectLst/>
              <a:latin typeface="Sitka Text" panose="02000505000000020004" pitchFamily="2" charset="0"/>
            </a:endParaRPr>
          </a:p>
          <a:p>
            <a:pPr marR="0" lvl="0" algn="l"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effectLst/>
                <a:latin typeface="Sitka Text" panose="02000505000000020004" pitchFamily="2" charset="0"/>
              </a:rPr>
              <a:t>The following types can be pickled:</a:t>
            </a:r>
            <a:endParaRPr kumimoji="0" lang="en-US" altLang="en-US" sz="2200" b="1" i="0" u="none" strike="noStrike" cap="none" normalizeH="0" baseline="0" dirty="0">
              <a:ln>
                <a:noFill/>
              </a:ln>
              <a:effectLst/>
              <a:latin typeface="Sitka Text" panose="02000505000000020004" pitchFamily="2" charset="0"/>
            </a:endParaRPr>
          </a:p>
          <a:p>
            <a:pPr marR="0" lvl="0" algn="l" defTabSz="914400" rtl="0" eaLnBrk="0" fontAlgn="base" latinLnBrk="0" hangingPunct="0">
              <a:lnSpc>
                <a:spcPct val="100000"/>
              </a:lnSpc>
              <a:spcBef>
                <a:spcPct val="0"/>
              </a:spcBef>
              <a:spcAft>
                <a:spcPct val="0"/>
              </a:spcAft>
              <a:buClrTx/>
              <a:buSzTx/>
            </a:pP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None</a:t>
            </a:r>
            <a:r>
              <a:rPr kumimoji="0" lang="en-US" altLang="en-US" sz="2200" b="1" i="0" u="none" strike="noStrike" cap="none" normalizeH="0" baseline="0" dirty="0">
                <a:ln>
                  <a:noFill/>
                </a:ln>
                <a:effectLst/>
                <a:latin typeface="Sitka Text" panose="02000505000000020004" pitchFamily="2" charset="0"/>
              </a:rPr>
              <a:t>,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True</a:t>
            </a:r>
            <a:r>
              <a:rPr kumimoji="0" lang="en-US" altLang="en-US" sz="2200" b="1" i="0" u="none" strike="noStrike" cap="none" normalizeH="0" baseline="0" dirty="0">
                <a:ln>
                  <a:noFill/>
                </a:ln>
                <a:effectLst/>
                <a:latin typeface="Sitka Text" panose="02000505000000020004" pitchFamily="2" charset="0"/>
              </a:rPr>
              <a:t>, and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False</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integers, floating point numbers, complex numbers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strings, bytes, </a:t>
            </a:r>
            <a:r>
              <a:rPr kumimoji="0" lang="en-US" altLang="en-US" sz="2200" b="1" i="0" u="none" strike="noStrike" cap="none" normalizeH="0" baseline="0" dirty="0" err="1">
                <a:ln>
                  <a:noFill/>
                </a:ln>
                <a:effectLst/>
                <a:latin typeface="Sitka Text" panose="02000505000000020004" pitchFamily="2" charset="0"/>
              </a:rPr>
              <a:t>bytearrays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tuples, lists, sets, and dictionaries containing only </a:t>
            </a:r>
            <a:r>
              <a:rPr kumimoji="0" lang="en-US" altLang="en-US" sz="2200" b="1" i="0" u="none" strike="noStrike" cap="none" normalizeH="0" baseline="0" dirty="0" err="1">
                <a:ln>
                  <a:noFill/>
                </a:ln>
                <a:effectLst/>
                <a:latin typeface="Sitka Text" panose="02000505000000020004" pitchFamily="2" charset="0"/>
              </a:rPr>
              <a:t>picklable</a:t>
            </a:r>
            <a:r>
              <a:rPr kumimoji="0" lang="en-US" altLang="en-US" sz="2200" b="1" i="0" u="none" strike="noStrike" cap="none" normalizeH="0" baseline="0" dirty="0">
                <a:ln>
                  <a:noFill/>
                </a:ln>
                <a:effectLst/>
                <a:latin typeface="Sitka Text" panose="02000505000000020004" pitchFamily="2" charset="0"/>
              </a:rPr>
              <a:t> objects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functions defined at the top level of a module (using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1"/>
              </a:rPr>
              <a:t>def</a:t>
            </a:r>
            <a:r>
              <a:rPr kumimoji="0" lang="en-US" altLang="en-US" sz="2200" b="1" i="0" u="none" strike="noStrike" cap="none" normalizeH="0" baseline="0" dirty="0">
                <a:ln>
                  <a:noFill/>
                </a:ln>
                <a:effectLst/>
                <a:latin typeface="Sitka Text" panose="02000505000000020004" pitchFamily="2" charset="0"/>
              </a:rPr>
              <a:t>, not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2"/>
              </a:rPr>
              <a:t>lambda</a:t>
            </a:r>
            <a:r>
              <a:rPr kumimoji="0" lang="en-US" altLang="en-US" sz="2200" b="1" i="0" u="none" strike="noStrike" cap="none" normalizeH="0" baseline="0" dirty="0">
                <a:ln>
                  <a:noFill/>
                </a:ln>
                <a:effectLst/>
                <a:latin typeface="Sitka Text" panose="02000505000000020004" pitchFamily="2" charset="0"/>
              </a:rPr>
              <a:t>)</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built-in functions defined at the top level of a module</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classes that are defined at the top level of a module</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instances of such classes whose </a:t>
            </a:r>
            <a:r>
              <a:rPr kumimoji="0" lang="en-US" altLang="en-US" sz="2200" b="1" i="0" u="none" strike="noStrike" cap="none" normalizeH="0" baseline="0" dirty="0">
                <a:ln>
                  <a:noFill/>
                </a:ln>
                <a:solidFill>
                  <a:srgbClr val="FFAE3E"/>
                </a:solidFill>
                <a:effectLst/>
                <a:latin typeface="Sitka Text" panose="02000505000000020004" pitchFamily="2" charset="0"/>
                <a:cs typeface="Courier New" panose="02070309020205020404" pitchFamily="49" charset="0"/>
                <a:hlinkClick r:id="rId3" tooltip="object.__dict__"/>
              </a:rPr>
              <a:t>__</a:t>
            </a:r>
            <a:r>
              <a:rPr kumimoji="0" lang="en-US" altLang="en-US" sz="2200" b="1" i="0" u="none" strike="noStrike" cap="none" normalizeH="0" baseline="0" dirty="0" err="1">
                <a:ln>
                  <a:noFill/>
                </a:ln>
                <a:solidFill>
                  <a:srgbClr val="FFAE3E"/>
                </a:solidFill>
                <a:effectLst/>
                <a:latin typeface="Sitka Text" panose="02000505000000020004" pitchFamily="2" charset="0"/>
                <a:cs typeface="Courier New" panose="02070309020205020404" pitchFamily="49" charset="0"/>
                <a:hlinkClick r:id="rId3" tooltip="object.__dict__"/>
              </a:rPr>
              <a:t>dict</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3" tooltip="object.__dict__"/>
              </a:rPr>
              <a:t>__</a:t>
            </a:r>
            <a:r>
              <a:rPr kumimoji="0" lang="en-US" altLang="en-US" sz="2200" b="1" i="0" u="none" strike="noStrike" cap="none" normalizeH="0" baseline="0" dirty="0">
                <a:ln>
                  <a:noFill/>
                </a:ln>
                <a:effectLst/>
                <a:latin typeface="Sitka Text" panose="02000505000000020004" pitchFamily="2" charset="0"/>
              </a:rPr>
              <a:t> or the result of calling </a:t>
            </a:r>
            <a:r>
              <a:rPr kumimoji="0" lang="en-US" altLang="en-US" sz="2200" b="1" i="0" u="none" strike="noStrike" cap="none" normalizeH="0" baseline="0" dirty="0">
                <a:ln>
                  <a:noFill/>
                </a:ln>
                <a:solidFill>
                  <a:srgbClr val="FFAE3E"/>
                </a:solidFill>
                <a:effectLst/>
                <a:latin typeface="Sitka Text" panose="02000505000000020004" pitchFamily="2" charset="0"/>
                <a:cs typeface="Courier New" panose="02070309020205020404" pitchFamily="49" charset="0"/>
                <a:hlinkClick r:id="rId4" tooltip="object.__getstate__"/>
              </a:rPr>
              <a:t>__</a:t>
            </a:r>
            <a:r>
              <a:rPr kumimoji="0" lang="en-US" altLang="en-US" sz="2200" b="1" i="0" u="none" strike="noStrike" cap="none" normalizeH="0" baseline="0" dirty="0" err="1">
                <a:ln>
                  <a:noFill/>
                </a:ln>
                <a:solidFill>
                  <a:srgbClr val="FFAE3E"/>
                </a:solidFill>
                <a:effectLst/>
                <a:latin typeface="Sitka Text" panose="02000505000000020004" pitchFamily="2" charset="0"/>
                <a:cs typeface="Courier New" panose="02070309020205020404" pitchFamily="49" charset="0"/>
                <a:hlinkClick r:id="rId4" tooltip="object.__getstate__"/>
              </a:rPr>
              <a:t>getstate</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4" tooltip="object.__getstate__"/>
              </a:rPr>
              <a:t>__()</a:t>
            </a:r>
            <a:r>
              <a:rPr kumimoji="0" lang="en-US" altLang="en-US" sz="2200" b="1" i="0" u="none" strike="noStrike" cap="none" normalizeH="0" baseline="0" dirty="0">
                <a:ln>
                  <a:noFill/>
                </a:ln>
                <a:effectLst/>
                <a:latin typeface="Sitka Text" panose="02000505000000020004" pitchFamily="2" charset="0"/>
              </a:rPr>
              <a:t> is </a:t>
            </a:r>
            <a:r>
              <a:rPr kumimoji="0" lang="en-US" altLang="en-US" sz="2200" b="1" i="0" u="none" strike="noStrike" cap="none" normalizeH="0" baseline="0" dirty="0" err="1">
                <a:ln>
                  <a:noFill/>
                </a:ln>
                <a:effectLst/>
                <a:latin typeface="Sitka Text" panose="02000505000000020004" pitchFamily="2" charset="0"/>
              </a:rPr>
              <a:t>picklable</a:t>
            </a:r>
            <a:r>
              <a:rPr kumimoji="0" lang="en-US" altLang="en-US" sz="2200" b="1" i="0" u="none" strike="noStrike" cap="none" normalizeH="0" baseline="0" dirty="0">
                <a:ln>
                  <a:noFill/>
                </a:ln>
                <a:effectLst/>
                <a:latin typeface="Sitka Text" panose="02000505000000020004" pitchFamily="2" charset="0"/>
              </a:rPr>
              <a:t> (see section </a:t>
            </a:r>
            <a:r>
              <a:rPr kumimoji="0" lang="en-US" altLang="en-US" sz="2200" b="1" i="0" u="none" strike="noStrike" cap="none" normalizeH="0" baseline="0" dirty="0">
                <a:ln>
                  <a:noFill/>
                </a:ln>
                <a:effectLst/>
                <a:latin typeface="Sitka Text" panose="02000505000000020004" pitchFamily="2" charset="0"/>
                <a:hlinkClick r:id="rId5"/>
              </a:rPr>
              <a:t>Pickling Class Instances</a:t>
            </a:r>
            <a:r>
              <a:rPr kumimoji="0" lang="en-US" altLang="en-US" sz="2200" b="1" i="0" u="none" strike="noStrike" cap="none" normalizeH="0" baseline="0" dirty="0">
                <a:ln>
                  <a:noFill/>
                </a:ln>
                <a:effectLst/>
                <a:latin typeface="Sitka Text" panose="02000505000000020004" pitchFamily="2" charset="0"/>
              </a:rPr>
              <a:t> for details).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endParaRPr kumimoji="0" lang="en-US" altLang="en-US" sz="2000" b="0" i="0" u="none" strike="noStrike" cap="none" normalizeH="0" baseline="0" dirty="0">
              <a:ln>
                <a:noFill/>
              </a:ln>
              <a:solidFill>
                <a:schemeClr val="tx1"/>
              </a:solidFill>
              <a:effectLst/>
              <a:latin typeface="Sitka Text" panose="02000505000000020004" pitchFamily="2"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grpId="0" nodeType="clickEffect">
                                  <p:stCondLst>
                                    <p:cond delay="0"/>
                                  </p:stCondLst>
                                  <p:childTnLst>
                                    <p:animEffect transition="out" filter="diamond(out)">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FLASK APP</a:t>
            </a:r>
            <a:endParaRPr lang="en-IN" dirty="0"/>
          </a:p>
        </p:txBody>
      </p:sp>
      <p:sp>
        <p:nvSpPr>
          <p:cNvPr id="4" name="TextBox 3"/>
          <p:cNvSpPr txBox="1"/>
          <p:nvPr/>
        </p:nvSpPr>
        <p:spPr>
          <a:xfrm>
            <a:off x="384313" y="2234505"/>
            <a:ext cx="11423374" cy="4154984"/>
          </a:xfrm>
          <a:prstGeom prst="rect">
            <a:avLst/>
          </a:prstGeom>
          <a:noFill/>
        </p:spPr>
        <p:txBody>
          <a:bodyPr wrap="square">
            <a:spAutoFit/>
          </a:bodyPr>
          <a:lstStyle/>
          <a:p>
            <a:pPr marL="285750" indent="-285750">
              <a:buFont typeface="Wingdings" panose="05000000000000000000" pitchFamily="2" charset="2"/>
              <a:buChar char="Ø"/>
            </a:pPr>
            <a:r>
              <a:rPr lang="en-US" sz="2200" b="0" i="0" dirty="0">
                <a:effectLst/>
                <a:latin typeface="+mj-lt"/>
              </a:rPr>
              <a:t>It is a Web Server Gateway Interface (WSGI) web application framework designed to create web apps. </a:t>
            </a:r>
            <a:endParaRPr lang="en-US" sz="2200" b="0" i="0" dirty="0">
              <a:effectLst/>
              <a:latin typeface="+mj-lt"/>
            </a:endParaRPr>
          </a:p>
          <a:p>
            <a:pPr marL="285750" indent="-285750">
              <a:buFont typeface="Wingdings" panose="05000000000000000000" pitchFamily="2" charset="2"/>
              <a:buChar char="Ø"/>
            </a:pPr>
            <a:r>
              <a:rPr lang="en-US" sz="2200" b="0" i="0" dirty="0">
                <a:effectLst/>
                <a:latin typeface="+mj-lt"/>
              </a:rPr>
              <a:t>It is passed the name of the module or package of the application. Once it is created it will act as a central registry for the view functions, the URL rules, template configuration and much more.</a:t>
            </a:r>
            <a:endParaRPr lang="en-US" sz="2200" b="0" i="0" dirty="0">
              <a:effectLst/>
              <a:latin typeface="+mj-lt"/>
            </a:endParaRPr>
          </a:p>
          <a:p>
            <a:endParaRPr kumimoji="0" lang="en-US" altLang="en-US" sz="2200" b="0" i="0" u="none" strike="noStrike" cap="none" normalizeH="0" baseline="0" dirty="0">
              <a:ln>
                <a:noFill/>
              </a:ln>
              <a:effectLst/>
              <a:latin typeface="+mj-lt"/>
            </a:endParaRPr>
          </a:p>
          <a:p>
            <a:r>
              <a:rPr kumimoji="0" lang="en-US" altLang="en-US" sz="2200" b="0" i="0" u="none" strike="noStrike" cap="none" normalizeH="0" baseline="0" dirty="0">
                <a:ln>
                  <a:noFill/>
                </a:ln>
                <a:effectLst/>
                <a:latin typeface="+mj-lt"/>
              </a:rPr>
              <a:t>Usually you create a </a:t>
            </a:r>
            <a:r>
              <a:rPr kumimoji="0" lang="en-US" altLang="en-US" sz="2200" b="1" i="0" u="none" strike="noStrike" cap="none" normalizeH="0" baseline="0" dirty="0">
                <a:ln>
                  <a:noFill/>
                </a:ln>
                <a:effectLst/>
                <a:latin typeface="+mj-lt"/>
                <a:hlinkClick r:id="rId1" tooltip="flask.Flask"/>
              </a:rPr>
              <a:t>Flask</a:t>
            </a:r>
            <a:r>
              <a:rPr kumimoji="0" lang="en-US" altLang="en-US" sz="2200" b="0" i="0" u="none" strike="noStrike" cap="none" normalizeH="0" baseline="0" dirty="0">
                <a:ln>
                  <a:noFill/>
                </a:ln>
                <a:effectLst/>
                <a:latin typeface="+mj-lt"/>
              </a:rPr>
              <a:t> instance in your main module or in the __init__.py file of your package like this: </a:t>
            </a:r>
            <a:endParaRPr kumimoji="0" lang="en-US" altLang="en-US" sz="2200" b="0" i="0" u="none" strike="noStrike" cap="none" normalizeH="0" baseline="0" dirty="0">
              <a:ln>
                <a:noFill/>
              </a:ln>
              <a:effectLst/>
              <a:latin typeface="+mj-lt"/>
            </a:endParaRPr>
          </a:p>
          <a:p>
            <a:endParaRPr lang="en-US" sz="2200" dirty="0">
              <a:latin typeface="+mj-lt"/>
            </a:endParaRPr>
          </a:p>
          <a:p>
            <a:r>
              <a:rPr lang="en-US" sz="2200" dirty="0">
                <a:latin typeface="+mj-lt"/>
              </a:rPr>
              <a:t>from flask import Flask</a:t>
            </a:r>
            <a:endParaRPr lang="en-US" sz="2200" dirty="0">
              <a:latin typeface="+mj-lt"/>
            </a:endParaRPr>
          </a:p>
          <a:p>
            <a:r>
              <a:rPr lang="en-US" sz="2200" dirty="0">
                <a:latin typeface="+mj-lt"/>
              </a:rPr>
              <a:t>app=Flask(_name_)</a:t>
            </a:r>
            <a:endParaRPr lang="en-US" sz="2200" dirty="0">
              <a:latin typeface="+mj-lt"/>
            </a:endParaRPr>
          </a:p>
          <a:p>
            <a:endParaRPr lang="en-IN" sz="2200" dirty="0">
              <a:latin typeface="+mj-lt"/>
            </a:endParaRPr>
          </a:p>
        </p:txBody>
      </p:sp>
      <p:pic>
        <p:nvPicPr>
          <p:cNvPr id="12" name="Picture 11"/>
          <p:cNvPicPr>
            <a:picLocks noChangeAspect="1"/>
          </p:cNvPicPr>
          <p:nvPr/>
        </p:nvPicPr>
        <p:blipFill>
          <a:blip r:embed="rId2"/>
          <a:stretch>
            <a:fillRect/>
          </a:stretch>
        </p:blipFill>
        <p:spPr>
          <a:xfrm>
            <a:off x="5487251" y="4755476"/>
            <a:ext cx="3541210" cy="2034352"/>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Newspaper3k Library</a:t>
            </a:r>
            <a:endParaRPr lang="en-IN" dirty="0"/>
          </a:p>
        </p:txBody>
      </p:sp>
      <p:sp>
        <p:nvSpPr>
          <p:cNvPr id="5" name="TextBox 4"/>
          <p:cNvSpPr txBox="1"/>
          <p:nvPr/>
        </p:nvSpPr>
        <p:spPr>
          <a:xfrm>
            <a:off x="680321" y="2465938"/>
            <a:ext cx="9613860" cy="3293209"/>
          </a:xfrm>
          <a:prstGeom prst="rect">
            <a:avLst/>
          </a:prstGeom>
          <a:noFill/>
        </p:spPr>
        <p:txBody>
          <a:bodyPr wrap="square">
            <a:spAutoFit/>
          </a:bodyPr>
          <a:lstStyle/>
          <a:p>
            <a:pPr marL="342900" indent="-342900">
              <a:buFont typeface="Wingdings" panose="05000000000000000000" pitchFamily="2" charset="2"/>
              <a:buChar char="Ø"/>
            </a:pPr>
            <a:r>
              <a:rPr lang="en-US" sz="2600" b="0" i="0" dirty="0">
                <a:effectLst/>
                <a:latin typeface="urw-din"/>
              </a:rPr>
              <a:t>The </a:t>
            </a:r>
            <a:r>
              <a:rPr lang="en-US" sz="2600" b="0" i="1" dirty="0">
                <a:effectLst/>
                <a:latin typeface="urw-din"/>
              </a:rPr>
              <a:t>Newspaper3k</a:t>
            </a:r>
            <a:r>
              <a:rPr lang="en-US" sz="2600" b="0" i="0" dirty="0">
                <a:effectLst/>
                <a:latin typeface="urw-din"/>
              </a:rPr>
              <a:t> package is a Python library used for Web Scraping articles, It is built on top of requests and for parsing </a:t>
            </a:r>
            <a:r>
              <a:rPr lang="en-US" sz="2600" b="0" i="1" dirty="0" err="1">
                <a:effectLst/>
                <a:latin typeface="urw-din"/>
              </a:rPr>
              <a:t>lxml</a:t>
            </a:r>
            <a:r>
              <a:rPr lang="en-US" sz="2600" b="0" i="0" dirty="0">
                <a:effectLst/>
                <a:latin typeface="urw-din"/>
              </a:rPr>
              <a:t>.</a:t>
            </a:r>
            <a:endParaRPr lang="en-US" sz="2600" b="0" i="0" dirty="0">
              <a:effectLst/>
              <a:latin typeface="urw-din"/>
            </a:endParaRPr>
          </a:p>
          <a:p>
            <a:pPr marL="342900" indent="-342900">
              <a:buFont typeface="Wingdings" panose="05000000000000000000" pitchFamily="2" charset="2"/>
              <a:buChar char="Ø"/>
            </a:pPr>
            <a:r>
              <a:rPr lang="en-US" sz="2600" b="0" i="0" dirty="0">
                <a:effectLst/>
                <a:latin typeface="urw-din"/>
              </a:rPr>
              <a:t>This module is a modified and better version of the </a:t>
            </a:r>
            <a:r>
              <a:rPr lang="en-US" sz="2600" b="0" i="1" u="none" strike="noStrike" dirty="0">
                <a:solidFill>
                  <a:srgbClr val="EC4E20"/>
                </a:solidFill>
                <a:effectLst/>
                <a:latin typeface="urw-din"/>
                <a:hlinkClick r:id="rId1"/>
              </a:rPr>
              <a:t>Newspaper</a:t>
            </a:r>
            <a:r>
              <a:rPr lang="en-US" sz="2600" b="0" i="0" dirty="0">
                <a:effectLst/>
                <a:latin typeface="urw-din"/>
              </a:rPr>
              <a:t> module which is also used for the same purpose.</a:t>
            </a:r>
            <a:endParaRPr lang="en-US" sz="2600" dirty="0">
              <a:latin typeface="urw-din"/>
            </a:endParaRPr>
          </a:p>
          <a:p>
            <a:endParaRPr lang="en-US" sz="2600" b="0" i="0" dirty="0">
              <a:effectLst/>
              <a:latin typeface="urw-din"/>
            </a:endParaRPr>
          </a:p>
          <a:p>
            <a:r>
              <a:rPr lang="en-US" sz="2600" b="0" i="0" dirty="0">
                <a:effectLst/>
                <a:latin typeface="urw-din"/>
              </a:rPr>
              <a:t>To install this module type the below command in the terminal.</a:t>
            </a:r>
            <a:endParaRPr lang="en-US" sz="2600" b="0" i="0" dirty="0">
              <a:effectLst/>
              <a:latin typeface="urw-din"/>
            </a:endParaRPr>
          </a:p>
          <a:p>
            <a:endParaRPr lang="en-US" sz="2600" dirty="0">
              <a:latin typeface="urw-din"/>
            </a:endParaRPr>
          </a:p>
          <a:p>
            <a:pPr algn="ctr"/>
            <a:r>
              <a:rPr lang="en-US" sz="2600" dirty="0">
                <a:latin typeface="urw-din"/>
              </a:rPr>
              <a:t>pip install newspaper3k</a:t>
            </a:r>
            <a:endParaRPr lang="en-IN" sz="2600" dirty="0">
              <a:latin typeface="Eras Demi ITC" panose="020B0805030504020804" pitchFamily="3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4621" y="396414"/>
            <a:ext cx="371569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Features :-</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222343" y="1548055"/>
            <a:ext cx="9292718" cy="4154984"/>
          </a:xfrm>
          <a:prstGeom prst="rect">
            <a:avLst/>
          </a:prstGeom>
          <a:noFill/>
        </p:spPr>
        <p:txBody>
          <a:bodyPr wrap="square">
            <a:spAutoFit/>
          </a:bodyPr>
          <a:lstStyle/>
          <a:p>
            <a:pPr algn="l">
              <a:buFont typeface="Arial" panose="020B0604020202020204" pitchFamily="34" charset="0"/>
              <a:buChar char="•"/>
            </a:pPr>
            <a:r>
              <a:rPr lang="en-IN" sz="2400" b="0" i="0" dirty="0">
                <a:effectLst/>
                <a:latin typeface="Eras Demi ITC" panose="020B0805030504020804" pitchFamily="34" charset="0"/>
              </a:rPr>
              <a:t>Multi-threaded article download framework</a:t>
            </a:r>
            <a:endParaRPr lang="en-IN"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News </a:t>
            </a:r>
            <a:r>
              <a:rPr lang="en-US" sz="2400" b="0" i="0" dirty="0" err="1">
                <a:effectLst/>
                <a:latin typeface="Eras Demi ITC" panose="020B0805030504020804" pitchFamily="34" charset="0"/>
              </a:rPr>
              <a:t>url</a:t>
            </a:r>
            <a:r>
              <a:rPr lang="en-US" sz="2400" b="0" i="0" dirty="0">
                <a:effectLst/>
                <a:latin typeface="Eras Demi ITC" panose="020B0805030504020804" pitchFamily="34" charset="0"/>
              </a:rPr>
              <a:t> identification</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Text extraction from html</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Top image extraction from html</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All image extraction from html</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Keyword extraction from text</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Summary extraction from text</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Author extraction from text</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Google trending terms extraction</a:t>
            </a:r>
            <a:endParaRPr lang="en-US" sz="2400" b="0" i="0" dirty="0">
              <a:effectLst/>
              <a:latin typeface="Eras Demi ITC" panose="020B0805030504020804" pitchFamily="34" charset="0"/>
            </a:endParaRPr>
          </a:p>
          <a:p>
            <a:pPr algn="l">
              <a:buFont typeface="Arial" panose="020B0604020202020204" pitchFamily="34" charset="0"/>
              <a:buChar char="•"/>
            </a:pPr>
            <a:r>
              <a:rPr lang="en-US" sz="2400" b="0" i="0" dirty="0">
                <a:effectLst/>
                <a:latin typeface="Eras Demi ITC" panose="020B0805030504020804" pitchFamily="34" charset="0"/>
              </a:rPr>
              <a:t>Works in 10+ languages (English, Chinese, German, Arabic, …)</a:t>
            </a:r>
            <a:endParaRPr lang="en-US" sz="2400" b="0" i="0" dirty="0">
              <a:effectLst/>
              <a:latin typeface="Eras Demi ITC" panose="020B0805030504020804" pitchFamily="34" charset="0"/>
            </a:endParaRPr>
          </a:p>
          <a:p>
            <a:pPr algn="l">
              <a:buFont typeface="Arial" panose="020B0604020202020204" pitchFamily="34" charset="0"/>
              <a:buChar char="•"/>
            </a:pPr>
            <a:endParaRPr lang="en-IN" sz="2400" b="0" i="0" dirty="0">
              <a:effectLst/>
              <a:latin typeface="Eras Demi ITC" panose="020B0805030504020804" pitchFamily="34" charset="0"/>
            </a:endParaRPr>
          </a:p>
        </p:txBody>
      </p:sp>
      <p:pic>
        <p:nvPicPr>
          <p:cNvPr id="9" name="Picture 8"/>
          <p:cNvPicPr>
            <a:picLocks noChangeAspect="1"/>
          </p:cNvPicPr>
          <p:nvPr/>
        </p:nvPicPr>
        <p:blipFill>
          <a:blip r:embed="rId1"/>
          <a:stretch>
            <a:fillRect/>
          </a:stretch>
        </p:blipFill>
        <p:spPr>
          <a:xfrm>
            <a:off x="7167952" y="1679713"/>
            <a:ext cx="5024048" cy="28260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8755" y="666115"/>
            <a:ext cx="2928620" cy="1080770"/>
          </a:xfrm>
        </p:spPr>
        <p:txBody>
          <a:bodyPr/>
          <a:p>
            <a:r>
              <a:rPr lang="en-US"/>
              <a:t>Introduction:</a:t>
            </a:r>
            <a:endParaRPr lang="en-US"/>
          </a:p>
        </p:txBody>
      </p:sp>
      <p:sp>
        <p:nvSpPr>
          <p:cNvPr id="4" name="Text Box 3"/>
          <p:cNvSpPr txBox="1"/>
          <p:nvPr/>
        </p:nvSpPr>
        <p:spPr>
          <a:xfrm>
            <a:off x="278765" y="2164080"/>
            <a:ext cx="11741785" cy="4831080"/>
          </a:xfrm>
          <a:prstGeom prst="rect">
            <a:avLst/>
          </a:prstGeom>
          <a:noFill/>
        </p:spPr>
        <p:txBody>
          <a:bodyPr wrap="square" rtlCol="0">
            <a:spAutoFit/>
          </a:bodyPr>
          <a:p>
            <a:pPr marL="457200" indent="-457200">
              <a:buFont typeface="Arial" panose="020B0604020202020204" pitchFamily="34" charset="0"/>
              <a:buChar char="•"/>
            </a:pPr>
            <a:r>
              <a:rPr lang="en-US" sz="2800" dirty="0">
                <a:sym typeface="+mn-ea"/>
              </a:rPr>
              <a:t>Fake news is where individuals or </a:t>
            </a:r>
            <a:r>
              <a:rPr lang="en-US" sz="2800" dirty="0" err="1">
                <a:sym typeface="+mn-ea"/>
              </a:rPr>
              <a:t>organisations</a:t>
            </a:r>
            <a:r>
              <a:rPr lang="en-US" sz="2800" dirty="0">
                <a:sym typeface="+mn-ea"/>
              </a:rPr>
              <a:t> intentionally publish hoaxes, propaganda and other misinformation and present it as factual.</a:t>
            </a:r>
            <a:endParaRPr lang="en-US" sz="2800" dirty="0"/>
          </a:p>
          <a:p>
            <a:pPr marL="457200" indent="-457200">
              <a:buFont typeface="Arial" panose="020B0604020202020204" pitchFamily="34" charset="0"/>
              <a:buChar char="•"/>
            </a:pPr>
            <a:r>
              <a:rPr lang="en-US" sz="2800" dirty="0">
                <a:sym typeface="+mn-ea"/>
              </a:rPr>
              <a:t>This can include blog and social media posts and fake online media releases.</a:t>
            </a:r>
            <a:endParaRPr lang="en-US" sz="2800" dirty="0"/>
          </a:p>
          <a:p>
            <a:pPr marL="457200" indent="-457200">
              <a:buFont typeface="Arial" panose="020B0604020202020204" pitchFamily="34" charset="0"/>
              <a:buChar char="•"/>
            </a:pPr>
            <a:r>
              <a:rPr lang="en-US" sz="2800" dirty="0">
                <a:sym typeface="+mn-ea"/>
              </a:rPr>
              <a:t>It also </a:t>
            </a:r>
            <a:r>
              <a:rPr lang="en-US" sz="2800" dirty="0">
                <a:solidFill>
                  <a:schemeClr val="tx1"/>
                </a:solidFill>
                <a:sym typeface="+mn-ea"/>
              </a:rPr>
              <a:t>does not include articles that are written from the perspective of a particular opinion or editorial standpoint</a:t>
            </a:r>
            <a:r>
              <a:rPr lang="en-US" sz="2800" dirty="0">
                <a:sym typeface="+mn-ea"/>
              </a:rPr>
              <a:t>, provided the information included is factually correct.</a:t>
            </a:r>
            <a:endParaRPr lang="en-US" sz="2800" dirty="0">
              <a:sym typeface="+mn-ea"/>
            </a:endParaRPr>
          </a:p>
          <a:p>
            <a:pPr marL="457200" indent="-457200">
              <a:buFont typeface="Arial" panose="020B0604020202020204" pitchFamily="34" charset="0"/>
              <a:buChar char="•"/>
            </a:pPr>
            <a:r>
              <a:rPr lang="en-US" sz="2800" dirty="0"/>
              <a:t>Fake news and lack of trust in the media are growing problems with huge ramifications in our society.</a:t>
            </a:r>
            <a:endParaRPr lang="en-US" sz="2800" dirty="0"/>
          </a:p>
          <a:p>
            <a:pPr marL="457200" indent="-457200">
              <a:buFont typeface="Arial" panose="020B0604020202020204" pitchFamily="34" charset="0"/>
              <a:buChar char="•"/>
            </a:pPr>
            <a:endParaRPr lang="en-US" sz="2800" dirty="0"/>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TF-IDF</a:t>
            </a:r>
            <a:endParaRPr lang="en-IN" dirty="0"/>
          </a:p>
        </p:txBody>
      </p:sp>
      <p:sp>
        <p:nvSpPr>
          <p:cNvPr id="4" name="TextBox 3"/>
          <p:cNvSpPr txBox="1"/>
          <p:nvPr/>
        </p:nvSpPr>
        <p:spPr>
          <a:xfrm>
            <a:off x="225286" y="2284200"/>
            <a:ext cx="11476383" cy="3631763"/>
          </a:xfrm>
          <a:prstGeom prst="rect">
            <a:avLst/>
          </a:prstGeom>
          <a:noFill/>
        </p:spPr>
        <p:txBody>
          <a:bodyPr wrap="square">
            <a:spAutoFit/>
          </a:bodyPr>
          <a:lstStyle/>
          <a:p>
            <a:pPr marL="285750" indent="-285750">
              <a:buFont typeface="Wingdings" panose="05000000000000000000" pitchFamily="2" charset="2"/>
              <a:buChar char="Ø"/>
            </a:pPr>
            <a:r>
              <a:rPr lang="en-US" sz="2300" b="0" i="0" dirty="0">
                <a:effectLst/>
                <a:latin typeface="+mj-lt"/>
                <a:ea typeface="Ebrima" panose="02000000000000000000" pitchFamily="2" charset="0"/>
                <a:cs typeface="Ebrima" panose="02000000000000000000" pitchFamily="2" charset="0"/>
              </a:rPr>
              <a:t>Term Frequency-Inverse Document Frequency is a numerical statistic that is intended to reflect how important a word is to a document in a collection or corpus</a:t>
            </a:r>
            <a:endParaRPr lang="en-US" sz="2300" b="0" i="0" dirty="0">
              <a:effectLst/>
              <a:latin typeface="+mj-lt"/>
              <a:ea typeface="Ebrima" panose="02000000000000000000" pitchFamily="2" charset="0"/>
              <a:cs typeface="Ebrima" panose="02000000000000000000" pitchFamily="2" charset="0"/>
            </a:endParaRPr>
          </a:p>
          <a:p>
            <a:pPr marL="285750" indent="-285750">
              <a:buFont typeface="Wingdings" panose="05000000000000000000" pitchFamily="2" charset="2"/>
              <a:buChar char="Ø"/>
            </a:pPr>
            <a:r>
              <a:rPr lang="en-US" sz="2300" b="0" i="0" dirty="0">
                <a:effectLst/>
                <a:latin typeface="+mj-lt"/>
              </a:rPr>
              <a:t>The </a:t>
            </a:r>
            <a:r>
              <a:rPr lang="en-US" sz="2300" b="0" i="0" dirty="0" err="1">
                <a:effectLst/>
                <a:latin typeface="+mj-lt"/>
              </a:rPr>
              <a:t>tf</a:t>
            </a:r>
            <a:r>
              <a:rPr lang="en-US" sz="2300" b="0" i="0" dirty="0">
                <a:effectLst/>
                <a:latin typeface="+mj-lt"/>
              </a:rPr>
              <a:t>–</a:t>
            </a:r>
            <a:r>
              <a:rPr lang="en-US" sz="2300" b="0" i="0" dirty="0" err="1">
                <a:effectLst/>
                <a:latin typeface="+mj-lt"/>
              </a:rPr>
              <a:t>idf</a:t>
            </a:r>
            <a:r>
              <a:rPr lang="en-US" sz="2300" b="0" i="0" dirty="0">
                <a:effectLst/>
                <a:latin typeface="+mj-lt"/>
              </a:rPr>
              <a:t> value increases </a:t>
            </a:r>
            <a:r>
              <a:rPr lang="en-US" sz="2300" b="0" i="0" u="none" strike="noStrike" dirty="0">
                <a:effectLst/>
                <a:latin typeface="+mj-lt"/>
                <a:hlinkClick r:id="rId1" tooltip="Proportionality (mathematics)"/>
              </a:rPr>
              <a:t>proportionally</a:t>
            </a:r>
            <a:r>
              <a:rPr lang="en-US" sz="2300" b="0" i="0" dirty="0">
                <a:effectLst/>
                <a:latin typeface="+mj-lt"/>
              </a:rPr>
              <a:t> to the number of times a word appears in the document and is offset by the number of documents in the corpus that contain the word, which helps to adjust for the fact that some words appear more frequently in general. </a:t>
            </a:r>
            <a:r>
              <a:rPr lang="en-US" sz="2300" b="0" i="0" dirty="0" err="1">
                <a:effectLst/>
                <a:latin typeface="+mj-lt"/>
              </a:rPr>
              <a:t>tf</a:t>
            </a:r>
            <a:r>
              <a:rPr lang="en-US" sz="2300" b="0" i="0" dirty="0">
                <a:effectLst/>
                <a:latin typeface="+mj-lt"/>
              </a:rPr>
              <a:t>–</a:t>
            </a:r>
            <a:r>
              <a:rPr lang="en-US" sz="2300" b="0" i="0" dirty="0" err="1">
                <a:effectLst/>
                <a:latin typeface="+mj-lt"/>
              </a:rPr>
              <a:t>idf</a:t>
            </a:r>
            <a:r>
              <a:rPr lang="en-US" sz="2300" b="0" i="0" dirty="0">
                <a:effectLst/>
                <a:latin typeface="+mj-lt"/>
              </a:rPr>
              <a:t> is one of the most popular term-weighting schemes today</a:t>
            </a:r>
            <a:endParaRPr lang="en-US" sz="2300" b="0" i="0" dirty="0">
              <a:effectLst/>
              <a:latin typeface="+mj-lt"/>
            </a:endParaRPr>
          </a:p>
          <a:p>
            <a:pPr marL="285750" indent="-285750">
              <a:buFont typeface="Wingdings" panose="05000000000000000000" pitchFamily="2" charset="2"/>
              <a:buChar char="Ø"/>
            </a:pPr>
            <a:r>
              <a:rPr lang="en-US" sz="2300" b="0" i="0" dirty="0">
                <a:effectLst/>
                <a:latin typeface="+mj-lt"/>
              </a:rPr>
              <a:t>A survey conducted in 2015 showed that 83% of text-based recommender systems in digital libraries use </a:t>
            </a:r>
            <a:r>
              <a:rPr lang="en-US" sz="2300" b="0" i="0" dirty="0" err="1">
                <a:effectLst/>
                <a:latin typeface="+mj-lt"/>
              </a:rPr>
              <a:t>tf</a:t>
            </a:r>
            <a:r>
              <a:rPr lang="en-US" sz="2300" b="0" i="0" dirty="0">
                <a:effectLst/>
                <a:latin typeface="+mj-lt"/>
              </a:rPr>
              <a:t>–</a:t>
            </a:r>
            <a:r>
              <a:rPr lang="en-US" sz="2300" b="0" i="0" dirty="0" err="1">
                <a:effectLst/>
                <a:latin typeface="+mj-lt"/>
              </a:rPr>
              <a:t>idf</a:t>
            </a:r>
            <a:endParaRPr lang="en-IN" sz="2300" dirty="0">
              <a:latin typeface="+mj-lt"/>
              <a:ea typeface="Ebrima" panose="02000000000000000000" pitchFamily="2" charset="0"/>
              <a:cs typeface="Ebrima" panose="02000000000000000000" pitchFamily="2" charset="0"/>
            </a:endParaRPr>
          </a:p>
        </p:txBody>
      </p:sp>
      <p:pic>
        <p:nvPicPr>
          <p:cNvPr id="6" name="Picture 5"/>
          <p:cNvPicPr>
            <a:picLocks noChangeAspect="1"/>
          </p:cNvPicPr>
          <p:nvPr/>
        </p:nvPicPr>
        <p:blipFill>
          <a:blip r:embed="rId2"/>
          <a:stretch>
            <a:fillRect/>
          </a:stretch>
        </p:blipFill>
        <p:spPr>
          <a:xfrm>
            <a:off x="6221806" y="434114"/>
            <a:ext cx="4287168" cy="1719166"/>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effectLst/>
              </a:rPr>
              <a:t>Multinomial Naive Bayes</a:t>
            </a:r>
            <a:endParaRPr lang="en-IN" dirty="0"/>
          </a:p>
        </p:txBody>
      </p:sp>
      <p:sp>
        <p:nvSpPr>
          <p:cNvPr id="4" name="TextBox 3"/>
          <p:cNvSpPr txBox="1"/>
          <p:nvPr/>
        </p:nvSpPr>
        <p:spPr>
          <a:xfrm>
            <a:off x="291548" y="2017361"/>
            <a:ext cx="9613860" cy="4832092"/>
          </a:xfrm>
          <a:prstGeom prst="rect">
            <a:avLst/>
          </a:prstGeom>
          <a:noFill/>
        </p:spPr>
        <p:txBody>
          <a:bodyPr wrap="square">
            <a:spAutoFit/>
          </a:bodyPr>
          <a:lstStyle/>
          <a:p>
            <a:pPr marL="342900" indent="-342900">
              <a:buFont typeface="Wingdings" panose="05000000000000000000" pitchFamily="2" charset="2"/>
              <a:buChar char="Ø"/>
            </a:pPr>
            <a:r>
              <a:rPr lang="en-US" sz="2200" b="0" i="0" dirty="0">
                <a:effectLst/>
                <a:latin typeface="+mj-lt"/>
              </a:rPr>
              <a:t>Naive Bayes is based on Bayes’ theorem, where the adjective Naïve says that features in the dataset are mutually independent</a:t>
            </a:r>
            <a:endParaRPr lang="en-US" sz="2200" dirty="0">
              <a:latin typeface="+mj-lt"/>
            </a:endParaRPr>
          </a:p>
          <a:p>
            <a:pPr marL="342900" indent="-342900">
              <a:buFont typeface="Wingdings" panose="05000000000000000000" pitchFamily="2" charset="2"/>
              <a:buChar char="Ø"/>
            </a:pPr>
            <a:r>
              <a:rPr lang="en-US" sz="2200" b="0" i="0" dirty="0">
                <a:effectLst/>
                <a:latin typeface="+mj-lt"/>
              </a:rPr>
              <a:t>Occurrence of one feature does not affect the probability of occurrence of the other feature.</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For small sample sizes, Naïve Bayes can outperform the most powerful alternatives. </a:t>
            </a:r>
            <a:endParaRPr lang="en-US" sz="2200" dirty="0">
              <a:latin typeface="+mj-lt"/>
            </a:endParaRPr>
          </a:p>
          <a:p>
            <a:pPr marL="342900" indent="-342900">
              <a:buFont typeface="Wingdings" panose="05000000000000000000" pitchFamily="2" charset="2"/>
              <a:buChar char="Ø"/>
            </a:pPr>
            <a:r>
              <a:rPr lang="en-US" sz="2200" b="0" i="0" dirty="0">
                <a:effectLst/>
                <a:latin typeface="+mj-lt"/>
              </a:rPr>
              <a:t>Being relatively robust, easy to implement, fast, and accurate, it is used in many different fields.</a:t>
            </a:r>
            <a:endParaRPr lang="en-US" sz="2200" b="0" i="0" dirty="0">
              <a:effectLst/>
              <a:latin typeface="+mj-lt"/>
            </a:endParaRPr>
          </a:p>
          <a:p>
            <a:pPr marL="342900" indent="-342900">
              <a:buFont typeface="Wingdings" panose="05000000000000000000" pitchFamily="2" charset="2"/>
              <a:buChar char="Ø"/>
            </a:pPr>
            <a:r>
              <a:rPr lang="en-US" sz="2200" dirty="0">
                <a:latin typeface="+mj-lt"/>
              </a:rPr>
              <a:t>Multinomial Naive Bayes relies</a:t>
            </a:r>
            <a:r>
              <a:rPr lang="en-US" sz="2200" b="0" i="0" dirty="0">
                <a:effectLst/>
                <a:latin typeface="+mj-lt"/>
              </a:rPr>
              <a:t> on very simple representation of document as a ‘Bag of words’.</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The multinomial Naive Bayes classifier is suitable for classification with discrete features (e.g., word counts for text classification).</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The multinomial distribution normally requires integer feature counts. However, in practice, fractional counts such as </a:t>
            </a:r>
            <a:r>
              <a:rPr lang="en-US" sz="2200" b="0" i="0" dirty="0" err="1">
                <a:effectLst/>
                <a:latin typeface="+mj-lt"/>
              </a:rPr>
              <a:t>tf-idf</a:t>
            </a:r>
            <a:r>
              <a:rPr lang="en-US" sz="2200" b="0" i="0" dirty="0">
                <a:effectLst/>
                <a:latin typeface="+mj-lt"/>
              </a:rPr>
              <a:t> may also work</a:t>
            </a:r>
            <a:endParaRPr lang="en-IN" sz="2200" dirty="0">
              <a:latin typeface="+mj-lt"/>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grpId="0" nodeType="clickEffect">
                                  <p:stCondLst>
                                    <p:cond delay="0"/>
                                  </p:stCondLst>
                                  <p:childTnLst>
                                    <p:animEffect transition="out" filter="diamond(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08" y="194898"/>
            <a:ext cx="8631447" cy="3046988"/>
          </a:xfrm>
          <a:prstGeom prst="rect">
            <a:avLst/>
          </a:prstGeom>
          <a:noFill/>
        </p:spPr>
        <p:txBody>
          <a:bodyPr wrap="square">
            <a:spAutoFit/>
          </a:bodyPr>
          <a:lstStyle/>
          <a:p>
            <a:pPr algn="l"/>
            <a:r>
              <a:rPr lang="en-US" sz="2400" b="1" i="0" u="sng" dirty="0">
                <a:solidFill>
                  <a:schemeClr val="bg1"/>
                </a:solidFill>
                <a:effectLst/>
                <a:latin typeface="Lato"/>
              </a:rPr>
              <a:t>Advantages:</a:t>
            </a:r>
            <a:endParaRPr lang="en-US" sz="2400" b="1" i="0" u="sng" dirty="0">
              <a:solidFill>
                <a:schemeClr val="bg1"/>
              </a:solidFill>
              <a:effectLst/>
              <a:latin typeface="Lato"/>
            </a:endParaRPr>
          </a:p>
          <a:p>
            <a:pPr algn="l">
              <a:buFont typeface="+mj-lt"/>
              <a:buAutoNum type="arabicPeriod"/>
            </a:pPr>
            <a:r>
              <a:rPr lang="en-US" sz="2400" b="0" i="0" dirty="0">
                <a:effectLst/>
                <a:latin typeface="Lato"/>
              </a:rPr>
              <a:t>Low computation cost.</a:t>
            </a:r>
            <a:endParaRPr lang="en-US" sz="2400" b="0" i="0" dirty="0">
              <a:effectLst/>
              <a:latin typeface="Lato"/>
            </a:endParaRPr>
          </a:p>
          <a:p>
            <a:pPr algn="l">
              <a:buFont typeface="+mj-lt"/>
              <a:buAutoNum type="arabicPeriod"/>
            </a:pPr>
            <a:r>
              <a:rPr lang="en-US" sz="2400" b="0" i="0" dirty="0">
                <a:effectLst/>
                <a:latin typeface="Lato"/>
              </a:rPr>
              <a:t>It can effectively work with large datasets.</a:t>
            </a:r>
            <a:endParaRPr lang="en-US" sz="2400" b="0" i="0" dirty="0">
              <a:effectLst/>
              <a:latin typeface="Lato"/>
            </a:endParaRPr>
          </a:p>
          <a:p>
            <a:pPr algn="l">
              <a:buFont typeface="+mj-lt"/>
              <a:buAutoNum type="arabicPeriod"/>
            </a:pPr>
            <a:r>
              <a:rPr lang="en-US" sz="2400" b="0" i="0" dirty="0">
                <a:effectLst/>
                <a:latin typeface="Lato"/>
              </a:rPr>
              <a:t>For small sample sizes, Naive Bayes can outperform           the most powerful alternatives.</a:t>
            </a:r>
            <a:endParaRPr lang="en-US" sz="2400" b="0" i="0" dirty="0">
              <a:effectLst/>
              <a:latin typeface="Lato"/>
            </a:endParaRPr>
          </a:p>
          <a:p>
            <a:pPr algn="l">
              <a:buFont typeface="+mj-lt"/>
              <a:buAutoNum type="arabicPeriod"/>
            </a:pPr>
            <a:r>
              <a:rPr lang="en-US" sz="2400" b="0" i="0" dirty="0">
                <a:effectLst/>
                <a:latin typeface="Lato"/>
              </a:rPr>
              <a:t>Easy to implement, fast and accurate method of prediction.</a:t>
            </a:r>
            <a:endParaRPr lang="en-US" sz="2400" b="0" i="0" dirty="0">
              <a:effectLst/>
              <a:latin typeface="Lato"/>
            </a:endParaRPr>
          </a:p>
          <a:p>
            <a:pPr algn="l">
              <a:buFont typeface="+mj-lt"/>
              <a:buAutoNum type="arabicPeriod"/>
            </a:pPr>
            <a:r>
              <a:rPr lang="en-US" sz="2400" b="0" i="0" dirty="0">
                <a:effectLst/>
                <a:latin typeface="Lato"/>
              </a:rPr>
              <a:t>Can work with multiclass prediction problems.</a:t>
            </a:r>
            <a:endParaRPr lang="en-US" sz="2400" b="0" i="0" dirty="0">
              <a:effectLst/>
              <a:latin typeface="Lato"/>
            </a:endParaRPr>
          </a:p>
          <a:p>
            <a:pPr algn="l">
              <a:buFont typeface="+mj-lt"/>
              <a:buAutoNum type="arabicPeriod"/>
            </a:pPr>
            <a:r>
              <a:rPr lang="en-US" sz="2400" b="0" i="0" dirty="0">
                <a:effectLst/>
                <a:latin typeface="Lato"/>
              </a:rPr>
              <a:t>It performs well in text classification problems.</a:t>
            </a:r>
            <a:endParaRPr lang="en-US" sz="2400" b="0" i="0" dirty="0">
              <a:effectLst/>
              <a:latin typeface="Lato"/>
            </a:endParaRPr>
          </a:p>
        </p:txBody>
      </p:sp>
      <p:sp>
        <p:nvSpPr>
          <p:cNvPr id="6" name="TextBox 5"/>
          <p:cNvSpPr txBox="1"/>
          <p:nvPr/>
        </p:nvSpPr>
        <p:spPr>
          <a:xfrm>
            <a:off x="357808" y="3411863"/>
            <a:ext cx="10641498" cy="3416320"/>
          </a:xfrm>
          <a:prstGeom prst="rect">
            <a:avLst/>
          </a:prstGeom>
          <a:noFill/>
        </p:spPr>
        <p:txBody>
          <a:bodyPr wrap="square">
            <a:spAutoFit/>
          </a:bodyPr>
          <a:lstStyle/>
          <a:p>
            <a:pPr algn="l"/>
            <a:r>
              <a:rPr lang="en-US" sz="2400" b="1" i="0" u="sng" dirty="0">
                <a:solidFill>
                  <a:schemeClr val="bg1"/>
                </a:solidFill>
                <a:effectLst/>
                <a:latin typeface="Lato"/>
              </a:rPr>
              <a:t>Applications:</a:t>
            </a:r>
            <a:endParaRPr lang="en-US" sz="2400" b="1" i="0" u="sng" dirty="0">
              <a:solidFill>
                <a:schemeClr val="bg1"/>
              </a:solidFill>
              <a:effectLst/>
              <a:latin typeface="Lato"/>
            </a:endParaRPr>
          </a:p>
          <a:p>
            <a:pPr algn="l">
              <a:buFont typeface="+mj-lt"/>
              <a:buAutoNum type="arabicPeriod"/>
            </a:pPr>
            <a:r>
              <a:rPr lang="en-US" sz="2400" b="0" i="0" dirty="0">
                <a:effectLst/>
                <a:latin typeface="Lato"/>
              </a:rPr>
              <a:t>Naive Bayes classifier is used in Text Classification, Spam filtering and Sentiment Analysis. It has a higher success rate than other algorithms.</a:t>
            </a:r>
            <a:endParaRPr lang="en-US" sz="2400" b="0" i="0" dirty="0">
              <a:effectLst/>
              <a:latin typeface="Lato"/>
            </a:endParaRPr>
          </a:p>
          <a:p>
            <a:pPr algn="l">
              <a:buFont typeface="+mj-lt"/>
              <a:buAutoNum type="arabicPeriod"/>
            </a:pPr>
            <a:r>
              <a:rPr lang="en-US" sz="2400" b="0" i="0" dirty="0">
                <a:effectLst/>
                <a:latin typeface="Lato"/>
              </a:rPr>
              <a:t>Naïve Bayes along with Collaborative filtering are used in Recommended Systems.</a:t>
            </a:r>
            <a:endParaRPr lang="en-US" sz="2400" b="0" i="0" dirty="0">
              <a:effectLst/>
              <a:latin typeface="Lato"/>
            </a:endParaRPr>
          </a:p>
          <a:p>
            <a:pPr algn="l">
              <a:buFont typeface="+mj-lt"/>
              <a:buAutoNum type="arabicPeriod"/>
            </a:pPr>
            <a:r>
              <a:rPr lang="en-US" sz="2400" b="0" i="0" dirty="0">
                <a:effectLst/>
                <a:latin typeface="Lato"/>
              </a:rPr>
              <a:t>It is also used in disease prediction based on health parameters.</a:t>
            </a:r>
            <a:endParaRPr lang="en-US" sz="2400" b="0" i="0" dirty="0">
              <a:effectLst/>
              <a:latin typeface="Lato"/>
            </a:endParaRPr>
          </a:p>
          <a:p>
            <a:pPr algn="l">
              <a:buFont typeface="+mj-lt"/>
              <a:buAutoNum type="arabicPeriod"/>
            </a:pPr>
            <a:r>
              <a:rPr lang="en-US" sz="2400" b="0" i="0" dirty="0">
                <a:effectLst/>
                <a:latin typeface="Lato"/>
              </a:rPr>
              <a:t>This algorithm has also found its application in Face recognition.</a:t>
            </a:r>
            <a:endParaRPr lang="en-US" sz="2400" b="0" i="0" dirty="0">
              <a:effectLst/>
              <a:latin typeface="Lato"/>
            </a:endParaRPr>
          </a:p>
          <a:p>
            <a:pPr algn="l">
              <a:buFont typeface="+mj-lt"/>
              <a:buAutoNum type="arabicPeriod"/>
            </a:pPr>
            <a:r>
              <a:rPr lang="en-US" sz="2400" b="0" i="0" dirty="0">
                <a:effectLst/>
                <a:latin typeface="Lato"/>
              </a:rPr>
              <a:t>Naive Bayes is used in prediction of weather reports based on atmospheric conditions (temp, wind, clouds, humidity etc.)</a:t>
            </a:r>
            <a:endParaRPr lang="en-US" sz="2400" b="0" i="0" dirty="0">
              <a:effectLst/>
              <a:latin typeface="Lato"/>
            </a:endParaRPr>
          </a:p>
        </p:txBody>
      </p:sp>
      <p:pic>
        <p:nvPicPr>
          <p:cNvPr id="7" name="Picture 6"/>
          <p:cNvPicPr>
            <a:picLocks noChangeAspect="1"/>
          </p:cNvPicPr>
          <p:nvPr/>
        </p:nvPicPr>
        <p:blipFill>
          <a:blip r:embed="rId1"/>
          <a:stretch>
            <a:fillRect/>
          </a:stretch>
        </p:blipFill>
        <p:spPr>
          <a:xfrm>
            <a:off x="8328074" y="223627"/>
            <a:ext cx="3863926" cy="18059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0" fill="hold"/>
                                        <p:tgtEl>
                                          <p:spTgt spid="6"/>
                                        </p:tgtEl>
                                        <p:attrNameLst>
                                          <p:attrName>ppt_x</p:attrName>
                                        </p:attrNameLst>
                                      </p:cBhvr>
                                      <p:tavLst>
                                        <p:tav tm="0">
                                          <p:val>
                                            <p:strVal val="#ppt_x"/>
                                          </p:val>
                                        </p:tav>
                                        <p:tav tm="100000">
                                          <p:val>
                                            <p:strVal val="#ppt_x"/>
                                          </p:val>
                                        </p:tav>
                                      </p:tavLst>
                                    </p:anim>
                                    <p:anim calcmode="lin" valueType="num">
                                      <p:cBhvr additive="base">
                                        <p:cTn id="12"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93000">
              <a:srgbClr val="6A2C14"/>
            </a:gs>
            <a:gs pos="65000">
              <a:srgbClr val="475828"/>
            </a:gs>
            <a:gs pos="21000">
              <a:srgbClr val="00B050"/>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IN" dirty="0"/>
              <a:t>DESIGN</a:t>
            </a:r>
            <a:endParaRPr lang="en-IN" dirty="0"/>
          </a:p>
        </p:txBody>
      </p:sp>
      <p:sp>
        <p:nvSpPr>
          <p:cNvPr id="3" name="TextBox 2"/>
          <p:cNvSpPr txBox="1"/>
          <p:nvPr/>
        </p:nvSpPr>
        <p:spPr>
          <a:xfrm>
            <a:off x="0" y="1974843"/>
            <a:ext cx="10623783" cy="5247590"/>
          </a:xfrm>
          <a:prstGeom prst="rect">
            <a:avLst/>
          </a:prstGeom>
          <a:noFill/>
        </p:spPr>
        <p:txBody>
          <a:bodyPr wrap="square" rtlCol="0">
            <a:spAutoFit/>
          </a:bodyPr>
          <a:lstStyle/>
          <a:p>
            <a:r>
              <a:rPr lang="en-IN" sz="3200" u="sng" dirty="0">
                <a:solidFill>
                  <a:srgbClr val="002060"/>
                </a:solidFill>
                <a:latin typeface="Algerian" panose="04020705040A02060702" pitchFamily="82" charset="0"/>
              </a:rPr>
              <a:t>Front End :</a:t>
            </a:r>
            <a:r>
              <a:rPr lang="en-US" sz="3200" u="sng" dirty="0">
                <a:solidFill>
                  <a:srgbClr val="002060"/>
                </a:solidFill>
                <a:latin typeface="Algerian" panose="04020705040A02060702" pitchFamily="82" charset="0"/>
              </a:rPr>
              <a:t>-</a:t>
            </a:r>
            <a:endParaRPr lang="en-US" sz="3200" i="0" u="sng" dirty="0">
              <a:solidFill>
                <a:srgbClr val="002060"/>
              </a:solidFill>
              <a:effectLst/>
              <a:latin typeface="Algerian" panose="04020705040A02060702" pitchFamily="82" charset="0"/>
            </a:endParaRPr>
          </a:p>
          <a:p>
            <a:pPr marL="285750" indent="-285750">
              <a:buFont typeface="Arial" panose="020B0604020202020204" pitchFamily="34" charset="0"/>
              <a:buChar char="•"/>
            </a:pPr>
            <a:r>
              <a:rPr lang="en-US" sz="2100" b="0" i="0" dirty="0">
                <a:solidFill>
                  <a:schemeClr val="bg1"/>
                </a:solidFill>
                <a:effectLst/>
                <a:latin typeface="+mj-lt"/>
              </a:rPr>
              <a:t>The part of a website that user interacts with directly is termed as front end. </a:t>
            </a:r>
            <a:endParaRPr lang="en-US" sz="2100" b="0" i="0" dirty="0">
              <a:solidFill>
                <a:schemeClr val="bg1"/>
              </a:solidFill>
              <a:effectLst/>
              <a:latin typeface="+mj-lt"/>
            </a:endParaRPr>
          </a:p>
          <a:p>
            <a:pPr marL="285750" indent="-285750">
              <a:buFont typeface="Arial" panose="020B0604020202020204" pitchFamily="34" charset="0"/>
              <a:buChar char="•"/>
            </a:pPr>
            <a:r>
              <a:rPr lang="en-US" sz="2100" b="0" i="0" dirty="0">
                <a:solidFill>
                  <a:schemeClr val="bg1"/>
                </a:solidFill>
                <a:effectLst/>
                <a:latin typeface="+mj-lt"/>
              </a:rPr>
              <a:t>It is also referred to as the ‘client side’ of the application</a:t>
            </a:r>
            <a:endParaRPr lang="en-IN" sz="2100" dirty="0">
              <a:solidFill>
                <a:schemeClr val="bg1"/>
              </a:solidFill>
              <a:latin typeface="+mj-lt"/>
            </a:endParaRPr>
          </a:p>
          <a:p>
            <a:r>
              <a:rPr lang="en-IN" sz="2100" dirty="0">
                <a:solidFill>
                  <a:schemeClr val="bg1"/>
                </a:solidFill>
                <a:latin typeface="+mj-lt"/>
              </a:rPr>
              <a:t>The Front End of our project is designed using</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HTML</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CSS</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JavaScript</a:t>
            </a:r>
            <a:endParaRPr lang="en-IN" sz="2100" dirty="0">
              <a:solidFill>
                <a:schemeClr val="bg1"/>
              </a:solidFill>
              <a:latin typeface="+mj-lt"/>
            </a:endParaRPr>
          </a:p>
          <a:p>
            <a:endParaRPr lang="en-IN" sz="2000" dirty="0">
              <a:solidFill>
                <a:schemeClr val="bg1"/>
              </a:solidFill>
              <a:latin typeface="+mj-lt"/>
            </a:endParaRPr>
          </a:p>
          <a:p>
            <a:r>
              <a:rPr lang="en-IN" sz="3200" u="sng" dirty="0">
                <a:solidFill>
                  <a:srgbClr val="002060"/>
                </a:solidFill>
                <a:latin typeface="Algerian" panose="04020705040A02060702" pitchFamily="82" charset="0"/>
              </a:rPr>
              <a:t>Back End :-</a:t>
            </a:r>
            <a:endParaRPr lang="en-IN" sz="3200" u="sng" dirty="0">
              <a:solidFill>
                <a:srgbClr val="002060"/>
              </a:solidFill>
              <a:latin typeface="Algerian" panose="04020705040A02060702" pitchFamily="82" charset="0"/>
            </a:endParaRPr>
          </a:p>
          <a:p>
            <a:pPr marL="285750" indent="-285750">
              <a:buFont typeface="Arial" panose="020B0604020202020204" pitchFamily="34" charset="0"/>
              <a:buChar char="•"/>
            </a:pPr>
            <a:r>
              <a:rPr lang="en-US" sz="2000" b="0" i="0" dirty="0">
                <a:solidFill>
                  <a:schemeClr val="bg1"/>
                </a:solidFill>
                <a:effectLst/>
                <a:latin typeface="+mj-lt"/>
              </a:rPr>
              <a:t> </a:t>
            </a:r>
            <a:r>
              <a:rPr lang="en-US" sz="2100" b="0" i="0" dirty="0">
                <a:solidFill>
                  <a:schemeClr val="bg1"/>
                </a:solidFill>
                <a:effectLst/>
                <a:latin typeface="+mj-lt"/>
              </a:rPr>
              <a:t>It is the portion of software that does not come in direct contact with the users. </a:t>
            </a:r>
            <a:endParaRPr lang="en-US" sz="2100" dirty="0">
              <a:solidFill>
                <a:schemeClr val="bg1"/>
              </a:solidFill>
              <a:latin typeface="+mj-lt"/>
            </a:endParaRPr>
          </a:p>
          <a:p>
            <a:pPr marL="285750" indent="-285750">
              <a:buFont typeface="Arial" panose="020B0604020202020204" pitchFamily="34" charset="0"/>
              <a:buChar char="•"/>
            </a:pPr>
            <a:r>
              <a:rPr lang="en-US" sz="2100" b="0" i="0" dirty="0">
                <a:solidFill>
                  <a:schemeClr val="bg1"/>
                </a:solidFill>
                <a:effectLst/>
                <a:latin typeface="+mj-lt"/>
              </a:rPr>
              <a:t>Backend is server side of the website. </a:t>
            </a:r>
            <a:endParaRPr lang="en-US" sz="2100" b="0" i="0" dirty="0">
              <a:solidFill>
                <a:schemeClr val="bg1"/>
              </a:solidFill>
              <a:effectLst/>
              <a:latin typeface="+mj-lt"/>
            </a:endParaRPr>
          </a:p>
          <a:p>
            <a:r>
              <a:rPr lang="en-US" sz="2100" b="0" i="0" dirty="0">
                <a:solidFill>
                  <a:schemeClr val="bg1"/>
                </a:solidFill>
                <a:effectLst/>
                <a:latin typeface="+mj-lt"/>
              </a:rPr>
              <a:t> </a:t>
            </a:r>
            <a:r>
              <a:rPr lang="en-IN" sz="2100" dirty="0">
                <a:solidFill>
                  <a:schemeClr val="bg1"/>
                </a:solidFill>
                <a:latin typeface="+mj-lt"/>
              </a:rPr>
              <a:t>The Back End of our project is designed using </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Python</a:t>
            </a:r>
            <a:endParaRPr lang="en-IN" sz="2100" dirty="0">
              <a:solidFill>
                <a:schemeClr val="bg1"/>
              </a:solidFill>
              <a:latin typeface="+mj-lt"/>
            </a:endParaRPr>
          </a:p>
          <a:p>
            <a:pPr marL="285750" indent="-285750">
              <a:buFont typeface="Wingdings" panose="05000000000000000000" pitchFamily="2" charset="2"/>
              <a:buChar char="q"/>
            </a:pPr>
            <a:r>
              <a:rPr lang="en-IN" sz="2100" dirty="0">
                <a:solidFill>
                  <a:schemeClr val="bg1"/>
                </a:solidFill>
                <a:latin typeface="+mj-lt"/>
              </a:rPr>
              <a:t>PHP</a:t>
            </a:r>
            <a:endParaRPr lang="en-IN" sz="2100" dirty="0">
              <a:solidFill>
                <a:schemeClr val="bg1"/>
              </a:solidFill>
              <a:latin typeface="+mj-lt"/>
            </a:endParaRPr>
          </a:p>
          <a:p>
            <a:pPr marL="285750" indent="-285750">
              <a:buFont typeface="Wingdings" panose="05000000000000000000" pitchFamily="2" charset="2"/>
              <a:buChar char="q"/>
            </a:pPr>
            <a:endParaRPr lang="en-IN" sz="2000" dirty="0">
              <a:solidFill>
                <a:schemeClr val="bg1"/>
              </a:solidFill>
              <a:latin typeface="+mj-lt"/>
            </a:endParaRPr>
          </a:p>
        </p:txBody>
      </p:sp>
      <p:pic>
        <p:nvPicPr>
          <p:cNvPr id="9" name="Picture 8"/>
          <p:cNvPicPr>
            <a:picLocks noChangeAspect="1"/>
          </p:cNvPicPr>
          <p:nvPr/>
        </p:nvPicPr>
        <p:blipFill>
          <a:blip r:embed="rId1"/>
          <a:stretch>
            <a:fillRect/>
          </a:stretch>
        </p:blipFill>
        <p:spPr>
          <a:xfrm>
            <a:off x="8167227" y="259092"/>
            <a:ext cx="3874199" cy="2067854"/>
          </a:xfrm>
          <a:prstGeom prst="rect">
            <a:avLst/>
          </a:prstGeom>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030A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HTML(HYPER TEXT MARKUP LANGUAGE)</a:t>
            </a:r>
            <a:endParaRPr lang="en-IN" dirty="0"/>
          </a:p>
        </p:txBody>
      </p:sp>
      <p:sp>
        <p:nvSpPr>
          <p:cNvPr id="4" name="TextBox 3"/>
          <p:cNvSpPr txBox="1"/>
          <p:nvPr/>
        </p:nvSpPr>
        <p:spPr>
          <a:xfrm>
            <a:off x="-92765" y="1936248"/>
            <a:ext cx="11476382" cy="2677656"/>
          </a:xfrm>
          <a:prstGeom prst="rect">
            <a:avLst/>
          </a:prstGeom>
          <a:noFill/>
        </p:spPr>
        <p:txBody>
          <a:bodyPr wrap="square">
            <a:spAutoFit/>
          </a:bodyPr>
          <a:lstStyle/>
          <a:p>
            <a:pPr marL="285750" indent="-285750">
              <a:buFont typeface="Wingdings" panose="05000000000000000000" pitchFamily="2" charset="2"/>
              <a:buChar char="Ø"/>
            </a:pPr>
            <a:r>
              <a:rPr lang="en-US" sz="2400" b="1" i="0" dirty="0">
                <a:effectLst/>
                <a:latin typeface="+mj-lt"/>
              </a:rPr>
              <a:t>Hypertext Markup Language</a:t>
            </a:r>
            <a:r>
              <a:rPr lang="en-US" sz="2400" b="0" i="0" dirty="0">
                <a:effectLst/>
                <a:latin typeface="+mj-lt"/>
              </a:rPr>
              <a:t> (</a:t>
            </a:r>
            <a:r>
              <a:rPr lang="en-US" sz="2400" b="1" i="0" dirty="0">
                <a:effectLst/>
                <a:latin typeface="+mj-lt"/>
              </a:rPr>
              <a:t>HTML</a:t>
            </a:r>
            <a:r>
              <a:rPr lang="en-US" sz="2400" b="0" i="0" dirty="0">
                <a:effectLst/>
                <a:latin typeface="+mj-lt"/>
              </a:rPr>
              <a:t>) is the standard </a:t>
            </a:r>
            <a:r>
              <a:rPr lang="en-US" sz="2400" b="0" i="0" u="none" strike="noStrike" dirty="0">
                <a:effectLst/>
                <a:latin typeface="+mj-lt"/>
                <a:hlinkClick r:id="rId1" tooltip="Markup language"/>
              </a:rPr>
              <a:t>markup language</a:t>
            </a:r>
            <a:r>
              <a:rPr lang="en-US" sz="2400" b="0" i="0" dirty="0">
                <a:effectLst/>
                <a:latin typeface="+mj-lt"/>
              </a:rPr>
              <a:t> for documents designed to be displayed in a </a:t>
            </a:r>
            <a:r>
              <a:rPr lang="en-US" sz="2400" b="0" i="0" u="none" strike="noStrike" dirty="0">
                <a:effectLst/>
                <a:latin typeface="+mj-lt"/>
                <a:hlinkClick r:id="rId2" tooltip="Web browser"/>
              </a:rPr>
              <a:t>web browser</a:t>
            </a:r>
            <a:endParaRPr lang="en-US" sz="2400" b="0" i="0" u="none" strike="noStrike" dirty="0">
              <a:effectLst/>
              <a:latin typeface="+mj-lt"/>
            </a:endParaRPr>
          </a:p>
          <a:p>
            <a:pPr marL="285750" indent="-285750">
              <a:buFont typeface="Wingdings" panose="05000000000000000000" pitchFamily="2" charset="2"/>
              <a:buChar char="Ø"/>
            </a:pPr>
            <a:r>
              <a:rPr lang="en-US" sz="2400" b="0" i="0" dirty="0">
                <a:effectLst/>
                <a:latin typeface="+mj-lt"/>
              </a:rPr>
              <a:t>It can be assisted by technologies such as </a:t>
            </a:r>
            <a:r>
              <a:rPr lang="en-US" sz="2400" b="0" i="0" u="none" strike="noStrike" dirty="0">
                <a:effectLst/>
                <a:latin typeface="+mj-lt"/>
                <a:hlinkClick r:id="rId3" tooltip="Cascading Style Sheets"/>
              </a:rPr>
              <a:t>Cascading Style Sheets</a:t>
            </a:r>
            <a:r>
              <a:rPr lang="en-US" sz="2400" b="0" i="0" dirty="0">
                <a:effectLst/>
                <a:latin typeface="+mj-lt"/>
              </a:rPr>
              <a:t> (CSS) and </a:t>
            </a:r>
            <a:r>
              <a:rPr lang="en-US" sz="2400" b="0" i="0" u="none" strike="noStrike" dirty="0">
                <a:effectLst/>
                <a:latin typeface="+mj-lt"/>
                <a:hlinkClick r:id="rId4" tooltip="Scripting language"/>
              </a:rPr>
              <a:t>scripting languages</a:t>
            </a:r>
            <a:r>
              <a:rPr lang="en-US" sz="2400" b="0" i="0" dirty="0">
                <a:effectLst/>
                <a:latin typeface="+mj-lt"/>
              </a:rPr>
              <a:t> such as </a:t>
            </a:r>
            <a:r>
              <a:rPr lang="en-US" sz="2400" b="0" i="0" u="none" strike="noStrike" dirty="0">
                <a:effectLst/>
                <a:latin typeface="+mj-lt"/>
                <a:hlinkClick r:id="rId5" tooltip="JavaScript"/>
              </a:rPr>
              <a:t>JavaScript</a:t>
            </a:r>
            <a:r>
              <a:rPr lang="en-US" sz="2400" b="0" i="0" dirty="0">
                <a:effectLst/>
                <a:latin typeface="+mj-lt"/>
              </a:rPr>
              <a:t>.</a:t>
            </a:r>
            <a:endParaRPr lang="en-US" sz="2400" b="0" i="0" dirty="0">
              <a:effectLst/>
              <a:latin typeface="+mj-lt"/>
            </a:endParaRPr>
          </a:p>
          <a:p>
            <a:pPr marL="285750" indent="-285750">
              <a:buFont typeface="Wingdings" panose="05000000000000000000" pitchFamily="2" charset="2"/>
              <a:buChar char="Ø"/>
            </a:pPr>
            <a:r>
              <a:rPr lang="en-US" sz="2400" b="0" i="0" dirty="0">
                <a:effectLst/>
                <a:latin typeface="+mj-lt"/>
              </a:rPr>
              <a:t>HTML describes the structure of a </a:t>
            </a:r>
            <a:r>
              <a:rPr lang="en-US" sz="2400" b="0" i="0" u="none" strike="noStrike" dirty="0">
                <a:effectLst/>
                <a:latin typeface="+mj-lt"/>
                <a:hlinkClick r:id="rId6" tooltip="Web page"/>
              </a:rPr>
              <a:t>web page</a:t>
            </a:r>
            <a:r>
              <a:rPr lang="en-US" sz="2400" b="0" i="0" dirty="0">
                <a:effectLst/>
                <a:latin typeface="+mj-lt"/>
              </a:rPr>
              <a:t> </a:t>
            </a:r>
            <a:r>
              <a:rPr lang="en-US" sz="2400" b="0" i="0" u="none" strike="noStrike" dirty="0">
                <a:effectLst/>
                <a:latin typeface="+mj-lt"/>
                <a:hlinkClick r:id="rId7" tooltip="Semantic Web"/>
              </a:rPr>
              <a:t>semantically</a:t>
            </a:r>
            <a:r>
              <a:rPr lang="en-US" sz="2400" b="0" i="0" dirty="0">
                <a:effectLst/>
                <a:latin typeface="+mj-lt"/>
              </a:rPr>
              <a:t> and originally included cues for the appearance of the document.</a:t>
            </a:r>
            <a:endParaRPr lang="en-US" sz="2400" b="0" i="0" dirty="0">
              <a:effectLst/>
              <a:latin typeface="+mj-lt"/>
            </a:endParaRPr>
          </a:p>
          <a:p>
            <a:pPr marL="285750" indent="-285750">
              <a:buFont typeface="Wingdings" panose="05000000000000000000" pitchFamily="2" charset="2"/>
              <a:buChar char="Ø"/>
            </a:pPr>
            <a:r>
              <a:rPr lang="en-US" sz="2400" dirty="0">
                <a:latin typeface="+mj-lt"/>
              </a:rPr>
              <a:t>HTML documents are saved with the “.html” or the “.htm” extension</a:t>
            </a:r>
            <a:endParaRPr lang="en-IN" sz="2400" dirty="0">
              <a:latin typeface="+mj-lt"/>
            </a:endParaRPr>
          </a:p>
        </p:txBody>
      </p:sp>
      <p:pic>
        <p:nvPicPr>
          <p:cNvPr id="6" name="Picture 5"/>
          <p:cNvPicPr>
            <a:picLocks noChangeAspect="1"/>
          </p:cNvPicPr>
          <p:nvPr/>
        </p:nvPicPr>
        <p:blipFill>
          <a:blip r:embed="rId8"/>
          <a:stretch>
            <a:fillRect/>
          </a:stretch>
        </p:blipFill>
        <p:spPr>
          <a:xfrm>
            <a:off x="6806723" y="4582034"/>
            <a:ext cx="3337171" cy="2275966"/>
          </a:xfrm>
          <a:prstGeom prst="rect">
            <a:avLst/>
          </a:prstGeom>
        </p:spPr>
      </p:pic>
      <p:pic>
        <p:nvPicPr>
          <p:cNvPr id="8" name="Picture 7"/>
          <p:cNvPicPr>
            <a:picLocks noChangeAspect="1"/>
          </p:cNvPicPr>
          <p:nvPr/>
        </p:nvPicPr>
        <p:blipFill>
          <a:blip r:embed="rId9"/>
          <a:stretch>
            <a:fillRect/>
          </a:stretch>
        </p:blipFill>
        <p:spPr>
          <a:xfrm>
            <a:off x="1215673" y="4743827"/>
            <a:ext cx="1952380" cy="1952380"/>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xit" presetSubtype="32" fill="hold" grpId="0" nodeType="clickEffect">
                                  <p:stCondLst>
                                    <p:cond delay="0"/>
                                  </p:stCondLst>
                                  <p:childTnLst>
                                    <p:animEffect transition="out" filter="diamond(out)">
                                      <p:cBhvr>
                                        <p:cTn id="10" dur="2000"/>
                                        <p:tgtEl>
                                          <p:spTgt spid="4"/>
                                        </p:tgtEl>
                                      </p:cBhvr>
                                    </p:animEffect>
                                    <p:set>
                                      <p:cBhvr>
                                        <p:cTn id="11"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50800" dir="21420000" algn="ctr" rotWithShape="0">
              <a:srgbClr val="000000">
                <a:alpha val="43000"/>
              </a:srgbClr>
            </a:outerShdw>
          </a:effectLst>
        </p:spPr>
        <p:txBody>
          <a:bodyPr/>
          <a:lstStyle/>
          <a:p>
            <a:r>
              <a:rPr lang="en-IN" dirty="0"/>
              <a:t>CSS (Cascading Style Sheets)</a:t>
            </a:r>
            <a:endParaRPr lang="en-IN" dirty="0"/>
          </a:p>
        </p:txBody>
      </p:sp>
      <p:sp>
        <p:nvSpPr>
          <p:cNvPr id="4" name="TextBox 3"/>
          <p:cNvSpPr txBox="1"/>
          <p:nvPr/>
        </p:nvSpPr>
        <p:spPr>
          <a:xfrm>
            <a:off x="140677" y="2387044"/>
            <a:ext cx="11338560" cy="4226798"/>
          </a:xfrm>
          <a:prstGeom prst="rect">
            <a:avLst/>
          </a:prstGeom>
          <a:noFill/>
        </p:spPr>
        <p:txBody>
          <a:bodyPr wrap="square">
            <a:spAutoFit/>
          </a:bodyPr>
          <a:lstStyle/>
          <a:p>
            <a:pPr marL="285750" indent="-285750">
              <a:buFont typeface="Wingdings" panose="05000000000000000000" pitchFamily="2" charset="2"/>
              <a:buChar char="Ø"/>
            </a:pPr>
            <a:r>
              <a:rPr lang="en-US" sz="2600" b="1" i="0" dirty="0">
                <a:effectLst/>
                <a:latin typeface="+mj-lt"/>
              </a:rPr>
              <a:t>Cascading Style Sheets</a:t>
            </a:r>
            <a:r>
              <a:rPr lang="en-US" sz="2600" b="0" i="0" dirty="0">
                <a:effectLst/>
                <a:latin typeface="+mj-lt"/>
              </a:rPr>
              <a:t> (</a:t>
            </a:r>
            <a:r>
              <a:rPr lang="en-US" sz="2600" b="1" i="0" dirty="0">
                <a:effectLst/>
                <a:latin typeface="+mj-lt"/>
              </a:rPr>
              <a:t>CSS</a:t>
            </a:r>
            <a:r>
              <a:rPr lang="en-US" sz="2600" b="0" i="0" dirty="0">
                <a:effectLst/>
                <a:latin typeface="+mj-lt"/>
              </a:rPr>
              <a:t>) is a </a:t>
            </a:r>
            <a:r>
              <a:rPr lang="en-US" sz="2600" b="0" i="0" u="none" strike="noStrike" dirty="0">
                <a:effectLst/>
                <a:latin typeface="+mj-lt"/>
                <a:hlinkClick r:id="rId1" tooltip="Style sheet language"/>
              </a:rPr>
              <a:t>style sheet language</a:t>
            </a:r>
            <a:r>
              <a:rPr lang="en-US" sz="2600" b="0" i="0" dirty="0">
                <a:effectLst/>
                <a:latin typeface="+mj-lt"/>
              </a:rPr>
              <a:t> used for describing the </a:t>
            </a:r>
            <a:r>
              <a:rPr lang="en-US" sz="2600" b="0" i="0" u="none" strike="noStrike" dirty="0">
                <a:effectLst/>
                <a:latin typeface="+mj-lt"/>
                <a:hlinkClick r:id="rId2" tooltip="Presentation semantics"/>
              </a:rPr>
              <a:t>presentation</a:t>
            </a:r>
            <a:r>
              <a:rPr lang="en-US" sz="2600" b="0" i="0" dirty="0">
                <a:effectLst/>
                <a:latin typeface="+mj-lt"/>
              </a:rPr>
              <a:t> of a document written in a </a:t>
            </a:r>
            <a:r>
              <a:rPr lang="en-US" sz="2600" b="0" i="0" u="none" strike="noStrike" dirty="0">
                <a:effectLst/>
                <a:latin typeface="+mj-lt"/>
                <a:hlinkClick r:id="rId3" tooltip="Markup language"/>
              </a:rPr>
              <a:t>markup language</a:t>
            </a:r>
            <a:r>
              <a:rPr lang="en-US" sz="2600" b="0" i="0" dirty="0">
                <a:effectLst/>
                <a:latin typeface="+mj-lt"/>
              </a:rPr>
              <a:t> such as </a:t>
            </a:r>
            <a:r>
              <a:rPr lang="en-US" sz="2600" b="0" i="0" u="none" strike="noStrike" dirty="0">
                <a:effectLst/>
                <a:latin typeface="+mj-lt"/>
                <a:hlinkClick r:id="rId4" tooltip="HTML"/>
              </a:rPr>
              <a:t>HTML</a:t>
            </a:r>
            <a:endParaRPr lang="en-US" sz="2600" b="0" i="0" u="none" strike="noStrike" dirty="0">
              <a:effectLst/>
              <a:latin typeface="+mj-lt"/>
            </a:endParaRPr>
          </a:p>
          <a:p>
            <a:pPr marL="285750" indent="-285750">
              <a:buFont typeface="Wingdings" panose="05000000000000000000" pitchFamily="2" charset="2"/>
              <a:buChar char="Ø"/>
            </a:pPr>
            <a:r>
              <a:rPr lang="en-US" sz="2600" b="0" i="0" dirty="0">
                <a:effectLst/>
                <a:latin typeface="+mj-lt"/>
              </a:rPr>
              <a:t>CSS is a cornerstone technology of the </a:t>
            </a:r>
            <a:r>
              <a:rPr lang="en-US" sz="2600" b="0" i="0" u="none" strike="noStrike" dirty="0">
                <a:effectLst/>
                <a:latin typeface="+mj-lt"/>
                <a:hlinkClick r:id="rId5" tooltip="World Wide Web"/>
              </a:rPr>
              <a:t>World Wide Web</a:t>
            </a:r>
            <a:r>
              <a:rPr lang="en-US" sz="2600" b="0" i="0" dirty="0">
                <a:effectLst/>
                <a:latin typeface="+mj-lt"/>
              </a:rPr>
              <a:t>, alongside HTML and </a:t>
            </a:r>
            <a:r>
              <a:rPr lang="en-US" sz="2600" b="0" i="0" u="none" strike="noStrike" dirty="0">
                <a:effectLst/>
                <a:latin typeface="+mj-lt"/>
                <a:hlinkClick r:id="rId6" tooltip="JavaScript"/>
              </a:rPr>
              <a:t>JavaScript</a:t>
            </a:r>
            <a:r>
              <a:rPr lang="en-US" sz="2600" b="0" i="0" dirty="0">
                <a:effectLst/>
                <a:latin typeface="+mj-lt"/>
              </a:rPr>
              <a:t>.</a:t>
            </a:r>
            <a:endParaRPr lang="en-US" sz="2600" dirty="0">
              <a:latin typeface="+mj-lt"/>
            </a:endParaRPr>
          </a:p>
          <a:p>
            <a:pPr marL="285750" indent="-285750">
              <a:buFont typeface="Wingdings" panose="05000000000000000000" pitchFamily="2" charset="2"/>
              <a:buChar char="Ø"/>
            </a:pPr>
            <a:r>
              <a:rPr lang="en-US" sz="2600" b="0" i="0" dirty="0">
                <a:effectLst/>
                <a:latin typeface="+mj-lt"/>
              </a:rPr>
              <a:t>CSS is designed to enable the separation of presentation and content, including </a:t>
            </a:r>
            <a:r>
              <a:rPr lang="en-US" sz="2600" b="0" i="0" dirty="0" err="1">
                <a:effectLst/>
                <a:latin typeface="+mj-lt"/>
              </a:rPr>
              <a:t>layout,colours</a:t>
            </a:r>
            <a:r>
              <a:rPr lang="en-US" sz="2600" b="0" i="0" dirty="0">
                <a:effectLst/>
                <a:latin typeface="+mj-lt"/>
              </a:rPr>
              <a:t> and fonts.</a:t>
            </a:r>
            <a:endParaRPr lang="en-US" sz="2600" b="0" i="0" dirty="0">
              <a:effectLst/>
              <a:latin typeface="+mj-lt"/>
            </a:endParaRPr>
          </a:p>
          <a:p>
            <a:pPr marL="285750" indent="-285750">
              <a:buFont typeface="Wingdings" panose="05000000000000000000" pitchFamily="2" charset="2"/>
              <a:buChar char="Ø"/>
            </a:pPr>
            <a:r>
              <a:rPr lang="en-US" sz="2600" dirty="0">
                <a:latin typeface="+mj-lt"/>
              </a:rPr>
              <a:t>The CSS files are saved with the “.</a:t>
            </a:r>
            <a:r>
              <a:rPr lang="en-US" sz="2600" dirty="0" err="1">
                <a:latin typeface="+mj-lt"/>
              </a:rPr>
              <a:t>css</a:t>
            </a:r>
            <a:r>
              <a:rPr lang="en-US" sz="2600" dirty="0">
                <a:latin typeface="+mj-lt"/>
              </a:rPr>
              <a:t>” extension</a:t>
            </a:r>
            <a:endParaRPr lang="en-US" sz="2600" b="0" i="0" dirty="0">
              <a:effectLst/>
              <a:latin typeface="+mj-lt"/>
            </a:endParaRPr>
          </a:p>
          <a:p>
            <a:endParaRPr lang="en-US" sz="2600" b="0" i="0" baseline="30000" dirty="0">
              <a:effectLst/>
              <a:latin typeface="+mj-lt"/>
            </a:endParaRPr>
          </a:p>
          <a:p>
            <a:pPr marL="285750" indent="-285750">
              <a:buFont typeface="Wingdings" panose="05000000000000000000" pitchFamily="2" charset="2"/>
              <a:buChar char="Ø"/>
            </a:pPr>
            <a:endParaRPr lang="en-US" sz="2600" baseline="30000" dirty="0">
              <a:latin typeface="+mj-lt"/>
            </a:endParaRPr>
          </a:p>
          <a:p>
            <a:pPr marL="285750" indent="-285750">
              <a:buFont typeface="Wingdings" panose="05000000000000000000" pitchFamily="2" charset="2"/>
              <a:buChar char="Ø"/>
            </a:pPr>
            <a:endParaRPr lang="en-IN" sz="2600" dirty="0">
              <a:latin typeface="+mj-lt"/>
            </a:endParaRPr>
          </a:p>
        </p:txBody>
      </p:sp>
      <p:pic>
        <p:nvPicPr>
          <p:cNvPr id="6" name="Picture 5"/>
          <p:cNvPicPr>
            <a:picLocks noChangeAspect="1"/>
          </p:cNvPicPr>
          <p:nvPr/>
        </p:nvPicPr>
        <p:blipFill>
          <a:blip r:embed="rId7"/>
          <a:stretch>
            <a:fillRect/>
          </a:stretch>
        </p:blipFill>
        <p:spPr>
          <a:xfrm>
            <a:off x="10391775" y="562578"/>
            <a:ext cx="1800225" cy="2543175"/>
          </a:xfrm>
          <a:prstGeom prst="rect">
            <a:avLst/>
          </a:prstGeom>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a:t>
            </a:r>
            <a:endParaRPr lang="en-IN" dirty="0"/>
          </a:p>
        </p:txBody>
      </p:sp>
      <p:sp>
        <p:nvSpPr>
          <p:cNvPr id="4" name="TextBox 3"/>
          <p:cNvSpPr txBox="1"/>
          <p:nvPr/>
        </p:nvSpPr>
        <p:spPr>
          <a:xfrm>
            <a:off x="371060" y="2212875"/>
            <a:ext cx="11158331" cy="2462213"/>
          </a:xfrm>
          <a:prstGeom prst="rect">
            <a:avLst/>
          </a:prstGeom>
          <a:noFill/>
        </p:spPr>
        <p:txBody>
          <a:bodyPr wrap="square">
            <a:spAutoFit/>
          </a:bodyPr>
          <a:lstStyle/>
          <a:p>
            <a:pPr marL="285750" indent="-285750">
              <a:buFont typeface="Wingdings" panose="05000000000000000000" pitchFamily="2" charset="2"/>
              <a:buChar char="Ø"/>
            </a:pPr>
            <a:r>
              <a:rPr lang="en-US" sz="2200" b="0" i="0" u="none" strike="noStrike" dirty="0">
                <a:effectLst/>
                <a:latin typeface="+mj-lt"/>
                <a:hlinkClick r:id="rId1"/>
              </a:rPr>
              <a:t>JavaScript</a:t>
            </a:r>
            <a:r>
              <a:rPr lang="en-US" sz="2200" b="0" i="0" dirty="0">
                <a:effectLst/>
                <a:latin typeface="+mj-lt"/>
              </a:rPr>
              <a:t> ("JS" for short) is a full-fledged </a:t>
            </a:r>
            <a:r>
              <a:rPr lang="en-US" sz="2200" b="0" i="0" u="none" strike="noStrike" dirty="0">
                <a:effectLst/>
                <a:latin typeface="+mj-lt"/>
                <a:hlinkClick r:id="rId2"/>
              </a:rPr>
              <a:t>dynamic programming language</a:t>
            </a:r>
            <a:r>
              <a:rPr lang="en-US" sz="2200" b="0" i="0" dirty="0">
                <a:effectLst/>
                <a:latin typeface="+mj-lt"/>
              </a:rPr>
              <a:t> that can add interactivity to a website. </a:t>
            </a:r>
            <a:endParaRPr lang="en-US" sz="2200" b="0" i="0" dirty="0">
              <a:effectLst/>
              <a:latin typeface="+mj-lt"/>
            </a:endParaRPr>
          </a:p>
          <a:p>
            <a:pPr marL="285750" indent="-285750">
              <a:buFont typeface="Wingdings" panose="05000000000000000000" pitchFamily="2" charset="2"/>
              <a:buChar char="Ø"/>
            </a:pPr>
            <a:r>
              <a:rPr lang="en-US" sz="2200" b="0" i="0" dirty="0">
                <a:effectLst/>
                <a:latin typeface="+mj-lt"/>
              </a:rPr>
              <a:t>It was invented by Brendan </a:t>
            </a:r>
            <a:r>
              <a:rPr lang="en-US" sz="2200" b="0" i="0" dirty="0" err="1">
                <a:effectLst/>
                <a:latin typeface="+mj-lt"/>
              </a:rPr>
              <a:t>Eich</a:t>
            </a:r>
            <a:r>
              <a:rPr lang="en-US" sz="2200" b="0" i="0" dirty="0">
                <a:effectLst/>
                <a:latin typeface="+mj-lt"/>
              </a:rPr>
              <a:t> (co-founder of the Mozilla project, the Mozilla Foundation, and the Mozilla Corporation).</a:t>
            </a:r>
            <a:endParaRPr lang="en-US" sz="2200" b="0" i="0" dirty="0">
              <a:effectLst/>
              <a:latin typeface="+mj-lt"/>
            </a:endParaRPr>
          </a:p>
          <a:p>
            <a:pPr marL="285750" indent="-285750">
              <a:buFont typeface="Wingdings" panose="05000000000000000000" pitchFamily="2" charset="2"/>
              <a:buChar char="Ø"/>
            </a:pPr>
            <a:r>
              <a:rPr lang="en-US" sz="2200" b="0" i="0" dirty="0">
                <a:effectLst/>
                <a:latin typeface="+mj-lt"/>
              </a:rPr>
              <a:t>JavaScript is </a:t>
            </a:r>
            <a:r>
              <a:rPr lang="en-US" sz="2200" b="0" i="0" u="none" strike="noStrike" dirty="0">
                <a:effectLst/>
                <a:latin typeface="+mj-lt"/>
                <a:hlinkClick r:id="rId3" tooltip="High-level programming language"/>
              </a:rPr>
              <a:t>high-level</a:t>
            </a:r>
            <a:r>
              <a:rPr lang="en-US" sz="2200" b="0" i="0" dirty="0">
                <a:effectLst/>
                <a:latin typeface="+mj-lt"/>
              </a:rPr>
              <a:t>, often </a:t>
            </a:r>
            <a:r>
              <a:rPr lang="en-US" sz="2200" b="0" i="0" u="none" strike="noStrike" dirty="0">
                <a:effectLst/>
                <a:latin typeface="+mj-lt"/>
                <a:hlinkClick r:id="rId4" tooltip="Just-in-time compilation"/>
              </a:rPr>
              <a:t>just-in-time compiled</a:t>
            </a:r>
            <a:r>
              <a:rPr lang="en-US" sz="2200" b="0" i="0" dirty="0">
                <a:effectLst/>
                <a:latin typeface="+mj-lt"/>
              </a:rPr>
              <a:t>, and </a:t>
            </a:r>
            <a:r>
              <a:rPr lang="en-US" sz="2200" b="0" i="0" u="none" strike="noStrike" dirty="0">
                <a:effectLst/>
                <a:latin typeface="+mj-lt"/>
                <a:hlinkClick r:id="rId5"/>
              </a:rPr>
              <a:t>multi-paradigm</a:t>
            </a:r>
            <a:r>
              <a:rPr lang="en-US" sz="2200" u="none" strike="noStrike" dirty="0">
                <a:latin typeface="+mj-lt"/>
              </a:rPr>
              <a:t> language</a:t>
            </a:r>
            <a:endParaRPr lang="en-US" sz="2200" u="none" strike="noStrike" dirty="0">
              <a:latin typeface="+mj-lt"/>
            </a:endParaRPr>
          </a:p>
          <a:p>
            <a:pPr marL="285750" indent="-285750">
              <a:buFont typeface="Wingdings" panose="05000000000000000000" pitchFamily="2" charset="2"/>
              <a:buChar char="Ø"/>
            </a:pPr>
            <a:r>
              <a:rPr lang="en-US" sz="2200" dirty="0">
                <a:latin typeface="+mj-lt"/>
              </a:rPr>
              <a:t>JavaScript files are saved with the “.</a:t>
            </a:r>
            <a:r>
              <a:rPr lang="en-US" sz="2200" dirty="0" err="1">
                <a:latin typeface="+mj-lt"/>
              </a:rPr>
              <a:t>js</a:t>
            </a:r>
            <a:r>
              <a:rPr lang="en-US" sz="2200" dirty="0">
                <a:latin typeface="+mj-lt"/>
              </a:rPr>
              <a:t>” extension </a:t>
            </a:r>
            <a:endParaRPr lang="en-US" sz="2200" dirty="0">
              <a:latin typeface="+mj-lt"/>
            </a:endParaRPr>
          </a:p>
          <a:p>
            <a:pPr marL="285750" indent="-285750">
              <a:buFont typeface="Wingdings" panose="05000000000000000000" pitchFamily="2" charset="2"/>
              <a:buChar char="Ø"/>
            </a:pPr>
            <a:r>
              <a:rPr lang="en-US" sz="2200" dirty="0">
                <a:latin typeface="+mj-lt"/>
              </a:rPr>
              <a:t>JavaScript can be embedded into an HTML document by using the &lt;script&gt; tag</a:t>
            </a:r>
            <a:endParaRPr lang="en-IN" sz="2200" dirty="0">
              <a:latin typeface="+mj-lt"/>
            </a:endParaRPr>
          </a:p>
        </p:txBody>
      </p:sp>
      <p:pic>
        <p:nvPicPr>
          <p:cNvPr id="6" name="Picture 5"/>
          <p:cNvPicPr>
            <a:picLocks noChangeAspect="1"/>
          </p:cNvPicPr>
          <p:nvPr/>
        </p:nvPicPr>
        <p:blipFill>
          <a:blip r:embed="rId6"/>
          <a:stretch>
            <a:fillRect/>
          </a:stretch>
        </p:blipFill>
        <p:spPr>
          <a:xfrm>
            <a:off x="2594112" y="4675087"/>
            <a:ext cx="7003775" cy="207026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a:t>
            </a:r>
            <a:endParaRPr lang="en-IN" dirty="0"/>
          </a:p>
        </p:txBody>
      </p:sp>
      <p:sp>
        <p:nvSpPr>
          <p:cNvPr id="4" name="TextBox 3"/>
          <p:cNvSpPr txBox="1"/>
          <p:nvPr/>
        </p:nvSpPr>
        <p:spPr>
          <a:xfrm>
            <a:off x="344556" y="2300766"/>
            <a:ext cx="11211340" cy="3816429"/>
          </a:xfrm>
          <a:prstGeom prst="rect">
            <a:avLst/>
          </a:prstGeom>
          <a:noFill/>
        </p:spPr>
        <p:txBody>
          <a:bodyPr wrap="square">
            <a:spAutoFit/>
          </a:bodyPr>
          <a:lstStyle/>
          <a:p>
            <a:pPr marL="342900" indent="-342900">
              <a:buFont typeface="Wingdings" panose="05000000000000000000" pitchFamily="2" charset="2"/>
              <a:buChar char="Ø"/>
            </a:pPr>
            <a:r>
              <a:rPr lang="en-US" sz="2200" b="1" i="0" dirty="0">
                <a:effectLst/>
                <a:latin typeface="+mj-lt"/>
              </a:rPr>
              <a:t>Python</a:t>
            </a:r>
            <a:r>
              <a:rPr lang="en-US" sz="2200" b="0" i="0" dirty="0">
                <a:effectLst/>
                <a:latin typeface="+mj-lt"/>
              </a:rPr>
              <a:t> is an </a:t>
            </a:r>
            <a:r>
              <a:rPr lang="en-US" sz="2200" b="0" i="0" u="none" strike="noStrike" dirty="0">
                <a:effectLst/>
                <a:latin typeface="+mj-lt"/>
                <a:hlinkClick r:id="rId1" tooltip="Interpreted language"/>
              </a:rPr>
              <a:t>interpreted</a:t>
            </a:r>
            <a:r>
              <a:rPr lang="en-US" sz="2200" b="0" i="0" dirty="0">
                <a:effectLst/>
                <a:latin typeface="+mj-lt"/>
              </a:rPr>
              <a:t>, </a:t>
            </a:r>
            <a:r>
              <a:rPr lang="en-US" sz="2200" b="0" i="0" u="none" strike="noStrike" dirty="0">
                <a:effectLst/>
                <a:latin typeface="+mj-lt"/>
                <a:hlinkClick r:id="rId2" tooltip="High-level programming language"/>
              </a:rPr>
              <a:t>high-level</a:t>
            </a:r>
            <a:r>
              <a:rPr lang="en-US" sz="2200" b="0" i="0" dirty="0">
                <a:effectLst/>
                <a:latin typeface="+mj-lt"/>
              </a:rPr>
              <a:t> and </a:t>
            </a:r>
            <a:r>
              <a:rPr lang="en-US" sz="2200" b="0" i="0" u="none" strike="noStrike" dirty="0">
                <a:effectLst/>
                <a:latin typeface="+mj-lt"/>
                <a:hlinkClick r:id="rId3" tooltip="General-purpose programming language"/>
              </a:rPr>
              <a:t>general-purpose programming language</a:t>
            </a:r>
            <a:r>
              <a:rPr lang="en-US" sz="2200" b="0" i="0" dirty="0">
                <a:effectLst/>
                <a:latin typeface="+mj-lt"/>
              </a:rPr>
              <a:t>.</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 Python's design philosophy emphasizes </a:t>
            </a:r>
            <a:r>
              <a:rPr lang="en-US" sz="2200" b="0" i="0" u="none" strike="noStrike" dirty="0">
                <a:effectLst/>
                <a:latin typeface="+mj-lt"/>
                <a:hlinkClick r:id="rId4" tooltip="Code readability"/>
              </a:rPr>
              <a:t>code readability</a:t>
            </a:r>
            <a:r>
              <a:rPr lang="en-US" sz="2200" b="0" i="0" dirty="0">
                <a:effectLst/>
                <a:latin typeface="+mj-lt"/>
              </a:rPr>
              <a:t> with its notable use of </a:t>
            </a:r>
            <a:r>
              <a:rPr lang="en-US" sz="2200" b="0" i="0" u="none" strike="noStrike" dirty="0">
                <a:effectLst/>
                <a:latin typeface="+mj-lt"/>
                <a:hlinkClick r:id="rId5" tooltip="Off-side rule"/>
              </a:rPr>
              <a:t>significant whitespace</a:t>
            </a:r>
            <a:r>
              <a:rPr lang="en-US" sz="2200" b="0" i="0" dirty="0">
                <a:effectLst/>
                <a:latin typeface="+mj-lt"/>
              </a:rPr>
              <a:t>.</a:t>
            </a:r>
            <a:endParaRPr lang="en-US" sz="2200" dirty="0">
              <a:latin typeface="+mj-lt"/>
            </a:endParaRPr>
          </a:p>
          <a:p>
            <a:pPr marL="342900" indent="-342900">
              <a:buFont typeface="Wingdings" panose="05000000000000000000" pitchFamily="2" charset="2"/>
              <a:buChar char="Ø"/>
            </a:pPr>
            <a:r>
              <a:rPr lang="en-US" sz="2200" b="0" i="0" dirty="0">
                <a:effectLst/>
                <a:latin typeface="+mj-lt"/>
              </a:rPr>
              <a:t>It’s </a:t>
            </a:r>
            <a:r>
              <a:rPr lang="en-US" sz="2200" b="0" i="0" u="none" strike="noStrike" dirty="0">
                <a:effectLst/>
                <a:latin typeface="+mj-lt"/>
                <a:hlinkClick r:id="rId6" tooltip="Language construct"/>
              </a:rPr>
              <a:t>language constructs</a:t>
            </a:r>
            <a:r>
              <a:rPr lang="en-US" sz="2200" b="0" i="0" dirty="0">
                <a:effectLst/>
                <a:latin typeface="+mj-lt"/>
              </a:rPr>
              <a:t> and </a:t>
            </a:r>
            <a:r>
              <a:rPr lang="en-US" sz="2200" b="0" i="0" u="none" strike="noStrike" dirty="0">
                <a:effectLst/>
                <a:latin typeface="+mj-lt"/>
                <a:hlinkClick r:id="rId7" tooltip="Object-oriented programming"/>
              </a:rPr>
              <a:t>object-oriented</a:t>
            </a:r>
            <a:r>
              <a:rPr lang="en-US" sz="2200" b="0" i="0" dirty="0">
                <a:effectLst/>
                <a:latin typeface="+mj-lt"/>
              </a:rPr>
              <a:t> approach aim to help </a:t>
            </a:r>
            <a:r>
              <a:rPr lang="en-US" sz="2200" b="0" i="0" u="none" strike="noStrike" dirty="0">
                <a:effectLst/>
                <a:latin typeface="+mj-lt"/>
                <a:hlinkClick r:id="rId8" tooltip="Programmers"/>
              </a:rPr>
              <a:t>programmers</a:t>
            </a:r>
            <a:r>
              <a:rPr lang="en-US" sz="2200" b="0" i="0" dirty="0">
                <a:effectLst/>
                <a:latin typeface="+mj-lt"/>
              </a:rPr>
              <a:t> write clear, logical code for small and large-scale projects</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Python is </a:t>
            </a:r>
            <a:r>
              <a:rPr lang="en-US" sz="2200" b="0" i="0" u="none" strike="noStrike" dirty="0">
                <a:effectLst/>
                <a:latin typeface="+mj-lt"/>
                <a:hlinkClick r:id="rId9" tooltip="Dynamic programming language"/>
              </a:rPr>
              <a:t>dynamically typed</a:t>
            </a:r>
            <a:r>
              <a:rPr lang="en-US" sz="2200" b="0" i="0" dirty="0">
                <a:effectLst/>
                <a:latin typeface="+mj-lt"/>
              </a:rPr>
              <a:t> and </a:t>
            </a:r>
            <a:r>
              <a:rPr lang="en-US" sz="2200" b="0" i="0" u="none" strike="noStrike" dirty="0">
                <a:effectLst/>
                <a:latin typeface="+mj-lt"/>
                <a:hlinkClick r:id="rId10" tooltip="Garbage collection (computer science)"/>
              </a:rPr>
              <a:t>garbage-collected</a:t>
            </a:r>
            <a:r>
              <a:rPr lang="en-US" sz="2200" b="0" i="0" dirty="0">
                <a:effectLst/>
                <a:latin typeface="+mj-lt"/>
              </a:rPr>
              <a:t>. </a:t>
            </a:r>
            <a:endParaRPr lang="en-US" sz="2200" b="0" i="0" dirty="0">
              <a:effectLst/>
              <a:latin typeface="+mj-lt"/>
            </a:endParaRPr>
          </a:p>
          <a:p>
            <a:pPr marL="342900" indent="-342900">
              <a:buFont typeface="Wingdings" panose="05000000000000000000" pitchFamily="2" charset="2"/>
              <a:buChar char="Ø"/>
            </a:pPr>
            <a:r>
              <a:rPr lang="en-US" sz="2200" b="0" i="0" dirty="0">
                <a:effectLst/>
                <a:latin typeface="+mj-lt"/>
              </a:rPr>
              <a:t>It supports multiple </a:t>
            </a:r>
            <a:r>
              <a:rPr lang="en-US" sz="2200" b="0" i="0" u="none" strike="noStrike" dirty="0">
                <a:effectLst/>
                <a:latin typeface="+mj-lt"/>
                <a:hlinkClick r:id="rId11" tooltip="Programming paradigms"/>
              </a:rPr>
              <a:t>programming paradig</a:t>
            </a:r>
            <a:r>
              <a:rPr lang="en-US" sz="2200" dirty="0">
                <a:latin typeface="+mj-lt"/>
                <a:hlinkClick r:id="rId11" tooltip="Programming paradigms"/>
              </a:rPr>
              <a:t>ms</a:t>
            </a:r>
            <a:r>
              <a:rPr lang="en-US" sz="2200" b="0" i="0" dirty="0">
                <a:effectLst/>
                <a:latin typeface="+mj-lt"/>
              </a:rPr>
              <a:t>                                                    including </a:t>
            </a:r>
            <a:r>
              <a:rPr lang="en-US" sz="2200" b="0" i="0" u="none" strike="noStrike" dirty="0">
                <a:effectLst/>
                <a:latin typeface="+mj-lt"/>
                <a:hlinkClick r:id="rId12" tooltip="Structured programming"/>
              </a:rPr>
              <a:t>structured</a:t>
            </a:r>
            <a:r>
              <a:rPr lang="en-US" sz="2200" b="0" i="0" dirty="0">
                <a:effectLst/>
                <a:latin typeface="+mj-lt"/>
              </a:rPr>
              <a:t> (particularly, </a:t>
            </a:r>
            <a:r>
              <a:rPr lang="en-US" sz="2200" b="0" i="0" u="none" strike="noStrike" dirty="0">
                <a:effectLst/>
                <a:latin typeface="+mj-lt"/>
                <a:hlinkClick r:id="rId13" tooltip="Procedural programming"/>
              </a:rPr>
              <a:t>procedural</a:t>
            </a:r>
            <a:r>
              <a:rPr lang="en-US" sz="2200" b="0" i="0" dirty="0">
                <a:effectLst/>
                <a:latin typeface="+mj-lt"/>
              </a:rPr>
              <a:t>), </a:t>
            </a:r>
            <a:r>
              <a:rPr lang="en-US" sz="2200" b="0" i="0" u="none" strike="noStrike" dirty="0">
                <a:effectLst/>
                <a:latin typeface="+mj-lt"/>
                <a:hlinkClick r:id="rId7" tooltip="Object-oriented programming"/>
              </a:rPr>
              <a:t>object-oriented</a:t>
            </a:r>
            <a:r>
              <a:rPr lang="en-US" sz="2200" b="0" i="0" dirty="0">
                <a:effectLst/>
                <a:latin typeface="+mj-lt"/>
              </a:rPr>
              <a:t>, and </a:t>
            </a:r>
            <a:r>
              <a:rPr lang="en-US" sz="2200" b="0" i="0" u="none" strike="noStrike" dirty="0">
                <a:effectLst/>
                <a:latin typeface="+mj-lt"/>
                <a:hlinkClick r:id="rId14"/>
              </a:rPr>
              <a:t>functional programming</a:t>
            </a:r>
            <a:endParaRPr lang="en-US" sz="2200" u="none" strike="noStrike" dirty="0">
              <a:latin typeface="+mj-lt"/>
            </a:endParaRPr>
          </a:p>
          <a:p>
            <a:pPr marL="342900" indent="-342900">
              <a:buFont typeface="Wingdings" panose="05000000000000000000" pitchFamily="2" charset="2"/>
              <a:buChar char="Ø"/>
            </a:pPr>
            <a:r>
              <a:rPr lang="en-US" sz="2200" b="0" i="0" dirty="0">
                <a:effectLst/>
                <a:latin typeface="+mj-lt"/>
              </a:rPr>
              <a:t>Python is often described as a "batteries included" language due to its comprehensive </a:t>
            </a:r>
            <a:r>
              <a:rPr lang="en-US" sz="2200" b="0" i="0" u="none" strike="noStrike" dirty="0">
                <a:effectLst/>
                <a:latin typeface="+mj-lt"/>
                <a:hlinkClick r:id="rId15" tooltip="Standard library"/>
              </a:rPr>
              <a:t>standard library</a:t>
            </a:r>
            <a:endParaRPr lang="en-IN" sz="2200" dirty="0">
              <a:latin typeface="+mj-lt"/>
            </a:endParaRPr>
          </a:p>
        </p:txBody>
      </p:sp>
      <p:pic>
        <p:nvPicPr>
          <p:cNvPr id="6" name="Picture 5"/>
          <p:cNvPicPr>
            <a:picLocks noChangeAspect="1"/>
          </p:cNvPicPr>
          <p:nvPr/>
        </p:nvPicPr>
        <p:blipFill>
          <a:blip r:embed="rId16"/>
          <a:stretch>
            <a:fillRect/>
          </a:stretch>
        </p:blipFill>
        <p:spPr>
          <a:xfrm>
            <a:off x="9201150" y="531697"/>
            <a:ext cx="2990850" cy="1524000"/>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 presetClass="emph" presetSubtype="2" fill="hold" grpId="0" nodeType="clickEffect">
                                  <p:stCondLst>
                                    <p:cond delay="0"/>
                                  </p:stCondLst>
                                  <p:childTnLst>
                                    <p:anim to="1.5" calcmode="lin" valueType="num">
                                      <p:cBhvr override="childStyle">
                                        <p:cTn id="12" dur="2000" fill="hold"/>
                                        <p:tgtEl>
                                          <p:spTgt spid="4"/>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PHP (</a:t>
            </a:r>
            <a:r>
              <a:rPr lang="en-US" sz="3600" b="0" dirty="0">
                <a:effectLst/>
                <a:latin typeface="+mj-lt"/>
              </a:rPr>
              <a:t>PHP: Hypertext Preprocessor)</a:t>
            </a:r>
            <a:endParaRPr lang="en-IN" dirty="0"/>
          </a:p>
        </p:txBody>
      </p:sp>
      <p:pic>
        <p:nvPicPr>
          <p:cNvPr id="4" name="Picture 3"/>
          <p:cNvPicPr>
            <a:picLocks noChangeAspect="1"/>
          </p:cNvPicPr>
          <p:nvPr/>
        </p:nvPicPr>
        <p:blipFill>
          <a:blip r:embed="rId1"/>
          <a:stretch>
            <a:fillRect/>
          </a:stretch>
        </p:blipFill>
        <p:spPr>
          <a:xfrm>
            <a:off x="8098550" y="1991138"/>
            <a:ext cx="4093450" cy="2302566"/>
          </a:xfrm>
          <a:prstGeom prst="rect">
            <a:avLst/>
          </a:prstGeom>
        </p:spPr>
      </p:pic>
      <p:sp>
        <p:nvSpPr>
          <p:cNvPr id="6" name="TextBox 5"/>
          <p:cNvSpPr txBox="1"/>
          <p:nvPr/>
        </p:nvSpPr>
        <p:spPr>
          <a:xfrm>
            <a:off x="92764" y="2208000"/>
            <a:ext cx="8005785" cy="4154984"/>
          </a:xfrm>
          <a:prstGeom prst="rect">
            <a:avLst/>
          </a:prstGeom>
          <a:noFill/>
        </p:spPr>
        <p:txBody>
          <a:bodyPr wrap="square">
            <a:spAutoFit/>
          </a:bodyPr>
          <a:lstStyle/>
          <a:p>
            <a:pPr marL="285750" indent="-285750">
              <a:buFont typeface="Wingdings" panose="05000000000000000000" pitchFamily="2" charset="2"/>
              <a:buChar char="Ø"/>
            </a:pPr>
            <a:r>
              <a:rPr lang="en-US" sz="2400" b="1" dirty="0">
                <a:effectLst/>
                <a:latin typeface="+mj-lt"/>
              </a:rPr>
              <a:t>PHP</a:t>
            </a:r>
            <a:r>
              <a:rPr lang="en-US" sz="2400" b="0" dirty="0">
                <a:effectLst/>
                <a:latin typeface="+mj-lt"/>
              </a:rPr>
              <a:t> is a </a:t>
            </a:r>
            <a:r>
              <a:rPr lang="en-US" sz="2400" b="0" strike="noStrike" dirty="0">
                <a:effectLst/>
                <a:latin typeface="+mj-lt"/>
                <a:hlinkClick r:id="rId2" tooltip="General-purpose programming language"/>
              </a:rPr>
              <a:t>general-purpose</a:t>
            </a:r>
            <a:r>
              <a:rPr lang="en-US" sz="2400" b="0" dirty="0">
                <a:effectLst/>
                <a:latin typeface="+mj-lt"/>
              </a:rPr>
              <a:t> </a:t>
            </a:r>
            <a:r>
              <a:rPr lang="en-US" sz="2400" b="0" strike="noStrike" dirty="0">
                <a:effectLst/>
                <a:latin typeface="+mj-lt"/>
                <a:hlinkClick r:id="rId3" tooltip="Scripting language"/>
              </a:rPr>
              <a:t>scripting language</a:t>
            </a:r>
            <a:r>
              <a:rPr lang="en-US" sz="2400" b="0" dirty="0">
                <a:effectLst/>
                <a:latin typeface="+mj-lt"/>
              </a:rPr>
              <a:t> especially suited to </a:t>
            </a:r>
            <a:r>
              <a:rPr lang="en-US" sz="2400" b="0" strike="noStrike" dirty="0">
                <a:effectLst/>
                <a:latin typeface="+mj-lt"/>
                <a:hlinkClick r:id="rId4" tooltip="Web development"/>
              </a:rPr>
              <a:t>web development</a:t>
            </a:r>
            <a:r>
              <a:rPr lang="en-US" sz="2400" b="0" dirty="0">
                <a:effectLst/>
                <a:latin typeface="+mj-lt"/>
              </a:rPr>
              <a:t>.</a:t>
            </a:r>
            <a:endParaRPr lang="en-US" sz="2400" b="0" dirty="0">
              <a:effectLst/>
              <a:latin typeface="+mj-lt"/>
            </a:endParaRPr>
          </a:p>
          <a:p>
            <a:pPr marL="285750" indent="-285750">
              <a:buFont typeface="Wingdings" panose="05000000000000000000" pitchFamily="2" charset="2"/>
              <a:buChar char="Ø"/>
            </a:pPr>
            <a:r>
              <a:rPr lang="en-US" sz="2400" b="0" dirty="0">
                <a:effectLst/>
                <a:latin typeface="+mj-lt"/>
              </a:rPr>
              <a:t> It was originally created by Danish-Canadian </a:t>
            </a:r>
            <a:r>
              <a:rPr lang="en-US" sz="2400" b="0" strike="noStrike" dirty="0">
                <a:effectLst/>
                <a:latin typeface="+mj-lt"/>
                <a:hlinkClick r:id="rId5" tooltip="Programmer"/>
              </a:rPr>
              <a:t>programmer</a:t>
            </a:r>
            <a:r>
              <a:rPr lang="en-US" sz="2400" b="0" dirty="0">
                <a:effectLst/>
                <a:latin typeface="+mj-lt"/>
              </a:rPr>
              <a:t> </a:t>
            </a:r>
            <a:r>
              <a:rPr lang="en-US" sz="2400" b="0" strike="noStrike" dirty="0">
                <a:effectLst/>
                <a:latin typeface="+mj-lt"/>
                <a:hlinkClick r:id="rId6" tooltip="Rasmus Lerdorf"/>
              </a:rPr>
              <a:t>Rasmus </a:t>
            </a:r>
            <a:r>
              <a:rPr lang="en-US" sz="2400" b="0" strike="noStrike" dirty="0" err="1">
                <a:effectLst/>
                <a:latin typeface="+mj-lt"/>
                <a:hlinkClick r:id="rId6" tooltip="Rasmus Lerdorf"/>
              </a:rPr>
              <a:t>Lerdorf</a:t>
            </a:r>
            <a:r>
              <a:rPr lang="en-US" sz="2400" b="0" dirty="0">
                <a:effectLst/>
                <a:latin typeface="+mj-lt"/>
              </a:rPr>
              <a:t> in 1994</a:t>
            </a:r>
            <a:endParaRPr lang="en-IN" sz="2400" dirty="0">
              <a:latin typeface="+mj-lt"/>
            </a:endParaRPr>
          </a:p>
          <a:p>
            <a:pPr marL="285750" indent="-285750">
              <a:buFont typeface="Wingdings" panose="05000000000000000000" pitchFamily="2" charset="2"/>
              <a:buChar char="Ø"/>
            </a:pPr>
            <a:r>
              <a:rPr lang="en-US" sz="2400" b="0" dirty="0">
                <a:effectLst/>
                <a:latin typeface="+mj-lt"/>
              </a:rPr>
              <a:t>PHP originally stood for Personal Home Page but it now stands for the </a:t>
            </a:r>
            <a:r>
              <a:rPr lang="en-US" sz="2400" b="0" strike="noStrike" dirty="0">
                <a:effectLst/>
                <a:latin typeface="+mj-lt"/>
                <a:hlinkClick r:id="rId7" tooltip="Recursive initialism"/>
              </a:rPr>
              <a:t>recursive initialism</a:t>
            </a:r>
            <a:r>
              <a:rPr lang="en-US" sz="2400" b="0" dirty="0">
                <a:effectLst/>
                <a:latin typeface="+mj-lt"/>
              </a:rPr>
              <a:t> PHP: Hypertext Preprocessor</a:t>
            </a:r>
            <a:endParaRPr lang="en-US" sz="2400" b="0" dirty="0">
              <a:effectLst/>
              <a:latin typeface="+mj-lt"/>
            </a:endParaRPr>
          </a:p>
          <a:p>
            <a:pPr marL="285750" indent="-285750">
              <a:buFont typeface="Wingdings" panose="05000000000000000000" pitchFamily="2" charset="2"/>
              <a:buChar char="Ø"/>
            </a:pPr>
            <a:r>
              <a:rPr lang="en-US" sz="2400" b="0" i="0" dirty="0">
                <a:effectLst/>
                <a:latin typeface="+mj-lt"/>
              </a:rPr>
              <a:t>PHP code is usually processed on a </a:t>
            </a:r>
            <a:r>
              <a:rPr lang="en-US" sz="2400" b="0" i="0" strike="noStrike" dirty="0">
                <a:effectLst/>
                <a:latin typeface="+mj-lt"/>
                <a:hlinkClick r:id="rId8" tooltip="Web server"/>
              </a:rPr>
              <a:t>web server</a:t>
            </a:r>
            <a:r>
              <a:rPr lang="en-US" sz="2400" b="0" i="0" dirty="0">
                <a:effectLst/>
                <a:latin typeface="+mj-lt"/>
              </a:rPr>
              <a:t> by a PHP </a:t>
            </a:r>
            <a:r>
              <a:rPr lang="en-US" sz="2400" b="0" i="0" strike="noStrike" dirty="0">
                <a:effectLst/>
                <a:latin typeface="+mj-lt"/>
                <a:hlinkClick r:id="rId9" tooltip="Interpreter (computing)"/>
              </a:rPr>
              <a:t>interpreter</a:t>
            </a:r>
            <a:r>
              <a:rPr lang="en-US" sz="2400" b="0" i="0" dirty="0">
                <a:effectLst/>
                <a:latin typeface="+mj-lt"/>
              </a:rPr>
              <a:t> implemented as a </a:t>
            </a:r>
            <a:r>
              <a:rPr lang="en-US" sz="2400" b="0" i="0" strike="noStrike" dirty="0">
                <a:effectLst/>
                <a:latin typeface="+mj-lt"/>
                <a:hlinkClick r:id="rId10" tooltip="Plugin (computing)"/>
              </a:rPr>
              <a:t>module</a:t>
            </a:r>
            <a:r>
              <a:rPr lang="en-US" sz="2400" b="0" i="0" dirty="0">
                <a:effectLst/>
                <a:latin typeface="+mj-lt"/>
              </a:rPr>
              <a:t>, a </a:t>
            </a:r>
            <a:r>
              <a:rPr lang="en-US" sz="2400" b="0" i="0" strike="noStrike" dirty="0">
                <a:effectLst/>
                <a:latin typeface="+mj-lt"/>
                <a:hlinkClick r:id="rId11" tooltip="Daemon (computing)"/>
              </a:rPr>
              <a:t>daemon</a:t>
            </a:r>
            <a:r>
              <a:rPr lang="en-US" sz="2400" b="0" i="0" dirty="0">
                <a:effectLst/>
                <a:latin typeface="+mj-lt"/>
              </a:rPr>
              <a:t> or as a </a:t>
            </a:r>
            <a:r>
              <a:rPr lang="en-US" sz="2400" b="0" i="0" strike="noStrike" dirty="0">
                <a:effectLst/>
                <a:latin typeface="+mj-lt"/>
                <a:hlinkClick r:id="rId12" tooltip="Common Gateway Interface"/>
              </a:rPr>
              <a:t>Common Gateway Interface</a:t>
            </a:r>
            <a:r>
              <a:rPr lang="en-US" sz="2400" b="0" i="0" dirty="0">
                <a:effectLst/>
                <a:latin typeface="+mj-lt"/>
              </a:rPr>
              <a:t> (</a:t>
            </a:r>
            <a:r>
              <a:rPr lang="en-US" sz="2400" b="0" i="0" strike="noStrike" dirty="0">
                <a:effectLst/>
                <a:latin typeface="+mj-lt"/>
                <a:hlinkClick r:id="rId13" tooltip="Computer-generated imagery"/>
              </a:rPr>
              <a:t>CGI</a:t>
            </a:r>
            <a:r>
              <a:rPr lang="en-US" sz="2400" b="0" i="0" dirty="0">
                <a:effectLst/>
                <a:latin typeface="+mj-lt"/>
              </a:rPr>
              <a:t>) executable.</a:t>
            </a:r>
            <a:endParaRPr lang="en-IN" sz="2400" dirty="0">
              <a:latin typeface="+mj-lt"/>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B0F0"/>
            </a:gs>
            <a:gs pos="54000">
              <a:srgbClr val="00B050"/>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 name="TextBox 3"/>
          <p:cNvSpPr txBox="1"/>
          <p:nvPr/>
        </p:nvSpPr>
        <p:spPr>
          <a:xfrm>
            <a:off x="424070" y="331378"/>
            <a:ext cx="9912626" cy="6848029"/>
          </a:xfrm>
          <a:prstGeom prst="rect">
            <a:avLst/>
          </a:prstGeom>
          <a:noFill/>
        </p:spPr>
        <p:txBody>
          <a:bodyPr wrap="square">
            <a:spAutoFit/>
          </a:bodyPr>
          <a:lstStyle/>
          <a:p>
            <a:pPr algn="l"/>
            <a:r>
              <a:rPr lang="en-US" sz="2800" b="1" i="0" u="sng" dirty="0">
                <a:solidFill>
                  <a:srgbClr val="FF0000"/>
                </a:solidFill>
                <a:effectLst/>
                <a:latin typeface="+mj-lt"/>
              </a:rPr>
              <a:t>Why PHP?</a:t>
            </a:r>
            <a:endParaRPr lang="en-US" sz="2800" b="1" i="0" u="sng" dirty="0">
              <a:solidFill>
                <a:srgbClr val="FF0000"/>
              </a:solidFill>
              <a:effectLst/>
              <a:latin typeface="+mj-lt"/>
            </a:endParaRPr>
          </a:p>
          <a:p>
            <a:pPr algn="l">
              <a:buFont typeface="Arial" panose="020B0604020202020204" pitchFamily="34" charset="0"/>
              <a:buChar char="•"/>
            </a:pPr>
            <a:r>
              <a:rPr lang="en-US" sz="2400" b="0" i="0" dirty="0">
                <a:solidFill>
                  <a:srgbClr val="000000"/>
                </a:solidFill>
                <a:effectLst/>
                <a:latin typeface="+mj-lt"/>
              </a:rPr>
              <a:t>PHP runs on various platforms (Windows, Linux, Unix, Mac OS X, etc.)</a:t>
            </a:r>
            <a:endParaRPr lang="en-US" sz="2400" b="0" i="0" dirty="0">
              <a:solidFill>
                <a:srgbClr val="000000"/>
              </a:solidFill>
              <a:effectLst/>
              <a:latin typeface="+mj-lt"/>
            </a:endParaRPr>
          </a:p>
          <a:p>
            <a:pPr algn="l">
              <a:buFont typeface="Arial" panose="020B0604020202020204" pitchFamily="34" charset="0"/>
              <a:buChar char="•"/>
            </a:pPr>
            <a:r>
              <a:rPr lang="en-US" sz="2400" b="0" i="0" dirty="0">
                <a:solidFill>
                  <a:srgbClr val="000000"/>
                </a:solidFill>
                <a:effectLst/>
                <a:latin typeface="+mj-lt"/>
              </a:rPr>
              <a:t>PHP is compatible with almost all servers used today (Apache, IIS, etc.)</a:t>
            </a:r>
            <a:endParaRPr lang="en-US" sz="2400" b="0" i="0" dirty="0">
              <a:solidFill>
                <a:srgbClr val="000000"/>
              </a:solidFill>
              <a:effectLst/>
              <a:latin typeface="+mj-lt"/>
            </a:endParaRPr>
          </a:p>
          <a:p>
            <a:pPr algn="l">
              <a:buFont typeface="Arial" panose="020B0604020202020204" pitchFamily="34" charset="0"/>
              <a:buChar char="•"/>
            </a:pPr>
            <a:r>
              <a:rPr lang="en-US" sz="2400" b="0" i="0" dirty="0">
                <a:solidFill>
                  <a:srgbClr val="000000"/>
                </a:solidFill>
                <a:effectLst/>
                <a:latin typeface="+mj-lt"/>
              </a:rPr>
              <a:t>PHP supports a wide range of databases</a:t>
            </a:r>
            <a:endParaRPr lang="en-US" sz="2400" b="0" i="0" dirty="0">
              <a:solidFill>
                <a:srgbClr val="000000"/>
              </a:solidFill>
              <a:effectLst/>
              <a:latin typeface="+mj-lt"/>
            </a:endParaRPr>
          </a:p>
          <a:p>
            <a:pPr algn="l">
              <a:buFont typeface="Arial" panose="020B0604020202020204" pitchFamily="34" charset="0"/>
              <a:buChar char="•"/>
            </a:pPr>
            <a:r>
              <a:rPr lang="en-US" sz="2400" b="0" i="0" dirty="0">
                <a:solidFill>
                  <a:srgbClr val="000000"/>
                </a:solidFill>
                <a:effectLst/>
                <a:latin typeface="+mj-lt"/>
              </a:rPr>
              <a:t>PHP is free. Download it from the official PHP resource: </a:t>
            </a:r>
            <a:r>
              <a:rPr lang="en-US" sz="2400" b="0" i="0" dirty="0">
                <a:solidFill>
                  <a:srgbClr val="000000"/>
                </a:solidFill>
                <a:effectLst/>
                <a:latin typeface="+mj-lt"/>
                <a:hlinkClick r:id="rId1"/>
              </a:rPr>
              <a:t>www.php.net</a:t>
            </a:r>
            <a:endParaRPr lang="en-US" sz="2400" b="0" i="0" dirty="0">
              <a:solidFill>
                <a:srgbClr val="000000"/>
              </a:solidFill>
              <a:effectLst/>
              <a:latin typeface="+mj-lt"/>
            </a:endParaRPr>
          </a:p>
          <a:p>
            <a:pPr algn="l">
              <a:buFont typeface="Arial" panose="020B0604020202020204" pitchFamily="34" charset="0"/>
              <a:buChar char="•"/>
            </a:pPr>
            <a:r>
              <a:rPr lang="en-US" sz="2400" b="0" i="0" dirty="0">
                <a:solidFill>
                  <a:srgbClr val="000000"/>
                </a:solidFill>
                <a:effectLst/>
                <a:latin typeface="+mj-lt"/>
              </a:rPr>
              <a:t>PHP is easy to learn and runs efficiently on the server side</a:t>
            </a:r>
            <a:endParaRPr lang="en-US" sz="2400" b="0" i="0" dirty="0">
              <a:solidFill>
                <a:srgbClr val="000000"/>
              </a:solidFill>
              <a:effectLst/>
              <a:latin typeface="+mj-lt"/>
            </a:endParaRPr>
          </a:p>
          <a:p>
            <a:pPr algn="l">
              <a:buFont typeface="Arial" panose="020B0604020202020204" pitchFamily="34" charset="0"/>
              <a:buChar char="•"/>
            </a:pPr>
            <a:endParaRPr lang="en-US" sz="2400"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1" i="0" u="sng" strike="noStrike" cap="none" normalizeH="0" baseline="0" dirty="0">
                <a:ln>
                  <a:noFill/>
                </a:ln>
                <a:solidFill>
                  <a:srgbClr val="FF0000"/>
                </a:solidFill>
                <a:effectLst/>
                <a:latin typeface="+mj-lt"/>
                <a:cs typeface="Segoe UI" panose="020B0502040204020203" pitchFamily="34" charset="0"/>
              </a:rPr>
              <a:t>What Can PHP Do?</a:t>
            </a:r>
            <a:endParaRPr kumimoji="0" lang="en-US" altLang="en-US" sz="2800" b="1" i="0" u="sng" strike="noStrike" cap="none" normalizeH="0" baseline="0" dirty="0">
              <a:ln>
                <a:noFill/>
              </a:ln>
              <a:solidFill>
                <a:srgbClr val="FF0000"/>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000000"/>
                </a:solidFill>
                <a:effectLst/>
                <a:latin typeface="+mj-lt"/>
              </a:rPr>
              <a:t>PHP can generate dynamic page content</a:t>
            </a:r>
            <a:endParaRPr kumimoji="0" lang="en-US" altLang="en-US"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000000"/>
                </a:solidFill>
                <a:effectLst/>
                <a:latin typeface="+mj-lt"/>
              </a:rPr>
              <a:t>PHP can create, open, read, write, delete, and close files on the server</a:t>
            </a:r>
            <a:endParaRPr kumimoji="0" lang="en-US" altLang="en-US"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000000"/>
                </a:solidFill>
                <a:effectLst/>
                <a:latin typeface="+mj-lt"/>
              </a:rPr>
              <a:t>PHP can collect form data</a:t>
            </a:r>
            <a:endParaRPr kumimoji="0" lang="en-US" altLang="en-US"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000000"/>
                </a:solidFill>
                <a:effectLst/>
                <a:latin typeface="+mj-lt"/>
              </a:rPr>
              <a:t>PHP can send and receive cookies</a:t>
            </a:r>
            <a:endParaRPr kumimoji="0" lang="en-US" altLang="en-US"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000000"/>
                </a:solidFill>
                <a:effectLst/>
                <a:latin typeface="+mj-lt"/>
              </a:rPr>
              <a:t>PHP can add, delete, modify data in your database</a:t>
            </a:r>
            <a:endParaRPr kumimoji="0" lang="en-US" altLang="en-US"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000000"/>
                </a:solidFill>
                <a:effectLst/>
                <a:latin typeface="+mj-lt"/>
              </a:rPr>
              <a:t>PHP can be used to control user-access</a:t>
            </a:r>
            <a:endParaRPr kumimoji="0" lang="en-US" altLang="en-US"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000000"/>
                </a:solidFill>
                <a:effectLst/>
                <a:latin typeface="+mj-lt"/>
              </a:rPr>
              <a:t>PHP can encrypt data</a:t>
            </a:r>
            <a:endParaRPr kumimoji="0" lang="en-US" altLang="en-US" sz="2400" b="0" i="0" u="none" strike="noStrike" cap="none" normalizeH="0" baseline="0" dirty="0">
              <a:ln>
                <a:noFill/>
              </a:ln>
              <a:solidFill>
                <a:srgbClr val="000000"/>
              </a:solidFill>
              <a:effectLst/>
              <a:latin typeface="+mj-lt"/>
            </a:endParaRPr>
          </a:p>
          <a:p>
            <a:pPr algn="l">
              <a:buFont typeface="Arial" panose="020B0604020202020204" pitchFamily="34" charset="0"/>
              <a:buChar char="•"/>
            </a:pPr>
            <a:endParaRPr lang="en-US" sz="2400" b="0" i="0" dirty="0">
              <a:solidFill>
                <a:srgbClr val="000000"/>
              </a:solidFill>
              <a:effectLst/>
              <a:latin typeface="+mj-lt"/>
            </a:endParaRPr>
          </a:p>
        </p:txBody>
      </p:sp>
      <p:sp>
        <p:nvSpPr>
          <p:cNvPr id="5" name="Rectangle 1"/>
          <p:cNvSpPr>
            <a:spLocks noChangeArrowheads="1"/>
          </p:cNvSpPr>
          <p:nvPr/>
        </p:nvSpPr>
        <p:spPr bwMode="auto">
          <a:xfrm>
            <a:off x="424070" y="377153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179331" rIns="-142830" bIns="179331" numCol="1" anchor="ctr" anchorCtr="0" compatLnSpc="1">
            <a:spAutoFit/>
          </a:bodyPr>
          <a:lstStyle/>
          <a:p>
            <a:endParaRPr lang="en-IN"/>
          </a:p>
        </p:txBody>
      </p:sp>
      <p:pic>
        <p:nvPicPr>
          <p:cNvPr id="9" name="Picture 8"/>
          <p:cNvPicPr>
            <a:picLocks noChangeAspect="1"/>
          </p:cNvPicPr>
          <p:nvPr/>
        </p:nvPicPr>
        <p:blipFill>
          <a:blip r:embed="rId2"/>
          <a:stretch>
            <a:fillRect/>
          </a:stretch>
        </p:blipFill>
        <p:spPr>
          <a:xfrm>
            <a:off x="8343486" y="4834427"/>
            <a:ext cx="3848514" cy="2023573"/>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path" presetSubtype="0" accel="50000" decel="50000" fill="hold" grpId="0" nodeType="clickEffect">
                                  <p:stCondLst>
                                    <p:cond delay="0"/>
                                  </p:stCondLst>
                                  <p:childTnLst>
                                    <p:animMotion origin="layout" path="M 0 0 C 0.03 -0.038 0.075 -0.062 0.125 -0.062 C 0.175 -0.062 0.22 -0.038 0.25 0 C 0.22 0.038 0.175 0.062 0.125 0.062 C 0.075 0.062 0.03 0.038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0" y="0"/>
            <a:ext cx="10813415" cy="7693660"/>
          </a:xfrm>
          <a:prstGeom prst="rect">
            <a:avLst/>
          </a:prstGeom>
          <a:noFill/>
        </p:spPr>
        <p:txBody>
          <a:bodyPr wrap="square" rtlCol="0">
            <a:spAutoFit/>
          </a:bodyPr>
          <a:p>
            <a:pPr marL="342900" indent="-342900">
              <a:buFont typeface="Arial" panose="020B0604020202020204" pitchFamily="34" charset="0"/>
              <a:buChar char="•"/>
            </a:pPr>
            <a:r>
              <a:rPr lang="en-US" sz="2600"/>
              <a:t>These days’ fake news is creating different issues from sarcastic articles to a fabricated news and plan government propaganda in some outlets.</a:t>
            </a:r>
            <a:endParaRPr lang="en-US" sz="2600"/>
          </a:p>
          <a:p>
            <a:pPr marL="342900" indent="-342900">
              <a:buFont typeface="Arial" panose="020B0604020202020204" pitchFamily="34" charset="0"/>
              <a:buChar char="•"/>
            </a:pPr>
            <a:r>
              <a:rPr lang="en-US" sz="2600"/>
              <a:t>Obviously, a purposely misleading story is “fake news “  but lately blathering social media’s discourse is changing its definition. Some of them now use the term to dismiss the facts counter to their preferred viewpoints.</a:t>
            </a:r>
            <a:endParaRPr lang="en-US" sz="2600"/>
          </a:p>
          <a:p>
            <a:pPr marL="342900" indent="-342900">
              <a:buFont typeface="Arial" panose="020B0604020202020204" pitchFamily="34" charset="0"/>
              <a:buChar char="•"/>
            </a:pPr>
            <a:r>
              <a:rPr lang="en-US" sz="2600"/>
              <a:t>The term 'fake news' became common parlance for the issue, particularly to describe factually incorrect and misleading articles published mostly for the purpose of making money through page views. In this paper,it is  seeked to produce a model that can accurately predict the likelihood that a given article is fake news.</a:t>
            </a:r>
            <a:endParaRPr lang="en-US" sz="2600"/>
          </a:p>
          <a:p>
            <a:pPr marL="342900" indent="-342900">
              <a:buFont typeface="Arial" panose="020B0604020202020204" pitchFamily="34" charset="0"/>
              <a:buChar char="•"/>
            </a:pPr>
            <a:r>
              <a:rPr lang="en-US" sz="2600"/>
              <a:t>However, in order to solve this problem, it is  necessary to have an understanding on what Fake News is. </a:t>
            </a:r>
            <a:endParaRPr lang="en-US" sz="2600"/>
          </a:p>
          <a:p>
            <a:pPr marL="342900" indent="-342900">
              <a:buFont typeface="Arial" panose="020B0604020202020204" pitchFamily="34" charset="0"/>
              <a:buChar char="•"/>
            </a:pPr>
            <a:r>
              <a:rPr lang="en-US" sz="2600"/>
              <a:t>Later, it is  needed to look into how the techniques in the fields of machine learning, natural language processing help us to detect fake news. </a:t>
            </a:r>
            <a:endParaRPr lang="en-US" sz="2600"/>
          </a:p>
          <a:p>
            <a:pPr marL="342900" indent="-342900">
              <a:buFont typeface="Arial" panose="020B0604020202020204" pitchFamily="34" charset="0"/>
              <a:buChar char="•"/>
            </a:pPr>
            <a:endParaRPr lang="en-US" sz="2600"/>
          </a:p>
          <a:p>
            <a:pPr marL="342900" indent="-342900">
              <a:buFont typeface="Arial" panose="020B0604020202020204" pitchFamily="34" charset="0"/>
              <a:buChar char="•"/>
            </a:pPr>
            <a:endParaRPr lang="en-US" sz="260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 y="39370"/>
            <a:ext cx="2962275" cy="583565"/>
          </a:xfrm>
          <a:prstGeom prst="rect">
            <a:avLst/>
          </a:prstGeom>
          <a:noFill/>
        </p:spPr>
        <p:txBody>
          <a:bodyPr wrap="square" rtlCol="0">
            <a:spAutoFit/>
          </a:bodyPr>
          <a:p>
            <a:r>
              <a:rPr 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Class Diagram:</a:t>
            </a:r>
            <a:endParaRPr 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rcRect l="26257" t="14483" r="21892" b="11625"/>
          <a:stretch>
            <a:fillRect/>
          </a:stretch>
        </p:blipFill>
        <p:spPr>
          <a:xfrm>
            <a:off x="0" y="622935"/>
            <a:ext cx="9975850" cy="6235065"/>
          </a:xfrm>
          <a:prstGeom prst="rect">
            <a:avLst/>
          </a:prstGeom>
          <a:ln>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56505" cy="521970"/>
          </a:xfrm>
          <a:prstGeom prst="rect">
            <a:avLst/>
          </a:prstGeom>
          <a:noFill/>
        </p:spPr>
        <p:txBody>
          <a:bodyPr wrap="square" rtlCol="0">
            <a:spAutoFit/>
            <a:scene3d>
              <a:camera prst="orthographicFront"/>
              <a:lightRig rig="threePt" dir="t"/>
            </a:scene3d>
          </a:bodyPr>
          <a:p>
            <a:r>
              <a:rPr lang="en-US" sz="2800" b="1">
                <a:ln w="10160">
                  <a:solidFill>
                    <a:schemeClr val="accent5"/>
                  </a:solidFill>
                  <a:prstDash val="solid"/>
                </a:ln>
                <a:solidFill>
                  <a:srgbClr val="FFFFFF"/>
                </a:solidFill>
                <a:effectLst>
                  <a:outerShdw blurRad="38100" dist="22860" dir="5400000" algn="tl" rotWithShape="0">
                    <a:srgbClr val="000000">
                      <a:alpha val="30000"/>
                    </a:srgbClr>
                  </a:outerShdw>
                </a:effectLst>
              </a:rPr>
              <a:t>Usecase </a:t>
            </a:r>
            <a:r>
              <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diagram:</a:t>
            </a:r>
            <a:endPar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1"/>
          <p:cNvPicPr>
            <a:picLocks noChangeAspect="1"/>
          </p:cNvPicPr>
          <p:nvPr/>
        </p:nvPicPr>
        <p:blipFill>
          <a:blip r:embed="rId1">
            <a:extLst>
              <a:ext uri="{28A0092B-C50C-407E-A947-70E740481C1C}">
                <a14:useLocalDpi xmlns:a14="http://schemas.microsoft.com/office/drawing/2010/main" val="0"/>
              </a:ext>
            </a:extLst>
          </a:blip>
          <a:srcRect l="23100" t="12709" r="22557" b="11034"/>
          <a:stretch>
            <a:fillRect/>
          </a:stretch>
        </p:blipFill>
        <p:spPr>
          <a:xfrm>
            <a:off x="0" y="521970"/>
            <a:ext cx="9427845" cy="6336030"/>
          </a:xfrm>
          <a:prstGeom prst="rect">
            <a:avLst/>
          </a:prstGeom>
          <a:ln>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605" y="23495"/>
            <a:ext cx="5118735" cy="460375"/>
          </a:xfrm>
          <a:prstGeom prst="rect">
            <a:avLst/>
          </a:prstGeom>
          <a:noFill/>
        </p:spPr>
        <p:txBody>
          <a:bodyPr wrap="square" rtlCol="0">
            <a:spAutoFit/>
            <a:scene3d>
              <a:camera prst="orthographicFront"/>
              <a:lightRig rig="threePt" dir="t"/>
            </a:scene3d>
          </a:bodyPr>
          <a:p>
            <a:r>
              <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Activity Diagram:</a:t>
            </a:r>
            <a:endPar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3"/>
          <p:cNvPicPr>
            <a:picLocks noChangeAspect="1"/>
          </p:cNvPicPr>
          <p:nvPr/>
        </p:nvPicPr>
        <p:blipFill>
          <a:blip r:embed="rId1">
            <a:extLst>
              <a:ext uri="{28A0092B-C50C-407E-A947-70E740481C1C}">
                <a14:useLocalDpi xmlns:a14="http://schemas.microsoft.com/office/drawing/2010/main" val="0"/>
              </a:ext>
            </a:extLst>
          </a:blip>
          <a:srcRect l="16758" t="7685" r="36655" b="10148"/>
          <a:stretch>
            <a:fillRect/>
          </a:stretch>
        </p:blipFill>
        <p:spPr>
          <a:xfrm>
            <a:off x="45085" y="483870"/>
            <a:ext cx="10330815" cy="6373495"/>
          </a:xfrm>
          <a:prstGeom prst="rect">
            <a:avLst/>
          </a:prstGeom>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5"/>
          <p:cNvPicPr>
            <a:picLocks noChangeAspect="1"/>
          </p:cNvPicPr>
          <p:nvPr/>
        </p:nvPicPr>
        <p:blipFill>
          <a:blip r:embed="rId1"/>
          <a:srcRect l="16285" t="8572" r="27875" b="24926"/>
          <a:stretch>
            <a:fillRect/>
          </a:stretch>
        </p:blipFill>
        <p:spPr>
          <a:xfrm>
            <a:off x="0" y="789305"/>
            <a:ext cx="10488930" cy="6068695"/>
          </a:xfrm>
          <a:prstGeom prst="rect">
            <a:avLst/>
          </a:prstGeom>
          <a:ln>
            <a:noFill/>
          </a:ln>
        </p:spPr>
      </p:pic>
      <p:sp>
        <p:nvSpPr>
          <p:cNvPr id="2" name="Text Box 1"/>
          <p:cNvSpPr txBox="1"/>
          <p:nvPr/>
        </p:nvSpPr>
        <p:spPr>
          <a:xfrm>
            <a:off x="14605" y="8255"/>
            <a:ext cx="5444490" cy="460375"/>
          </a:xfrm>
          <a:prstGeom prst="rect">
            <a:avLst/>
          </a:prstGeom>
          <a:noFill/>
        </p:spPr>
        <p:txBody>
          <a:bodyPr wrap="square" rtlCol="0">
            <a:spAutoFit/>
            <a:scene3d>
              <a:camera prst="orthographicFront"/>
              <a:lightRig rig="threePt" dir="t"/>
            </a:scene3d>
          </a:bodyPr>
          <a:p>
            <a:r>
              <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Sequence Diagram:</a:t>
            </a:r>
            <a:endPar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8"/>
          <p:cNvPicPr>
            <a:picLocks noChangeAspect="1" noChangeArrowheads="1"/>
          </p:cNvPicPr>
          <p:nvPr/>
        </p:nvPicPr>
        <p:blipFill>
          <a:blip r:embed="rId1">
            <a:extLst>
              <a:ext uri="{28A0092B-C50C-407E-A947-70E740481C1C}">
                <a14:useLocalDpi xmlns:a14="http://schemas.microsoft.com/office/drawing/2010/main" val="0"/>
              </a:ext>
            </a:extLst>
          </a:blip>
          <a:srcRect t="18914" b="45515"/>
          <a:stretch>
            <a:fillRect/>
          </a:stretch>
        </p:blipFill>
        <p:spPr>
          <a:xfrm>
            <a:off x="635" y="-635"/>
            <a:ext cx="12190730" cy="6858635"/>
          </a:xfrm>
          <a:prstGeom prst="rect">
            <a:avLst/>
          </a:prstGeom>
          <a:noFill/>
          <a:ln>
            <a:noFill/>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7"/>
          <p:cNvPicPr>
            <a:picLocks noChangeAspect="1" noChangeArrowheads="1"/>
          </p:cNvPicPr>
          <p:nvPr/>
        </p:nvPicPr>
        <p:blipFill>
          <a:blip r:embed="rId1">
            <a:extLst>
              <a:ext uri="{28A0092B-C50C-407E-A947-70E740481C1C}">
                <a14:useLocalDpi xmlns:a14="http://schemas.microsoft.com/office/drawing/2010/main" val="0"/>
              </a:ext>
            </a:extLst>
          </a:blip>
          <a:srcRect t="23320" b="42399"/>
          <a:stretch>
            <a:fillRect/>
          </a:stretch>
        </p:blipFill>
        <p:spPr>
          <a:xfrm>
            <a:off x="0" y="0"/>
            <a:ext cx="12192000" cy="6824345"/>
          </a:xfrm>
          <a:prstGeom prst="rect">
            <a:avLst/>
          </a:prstGeom>
          <a:noFill/>
          <a:ln>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325356" y="799583"/>
            <a:ext cx="9613861" cy="1080938"/>
          </a:xfrm>
        </p:spPr>
        <p:txBody>
          <a:bodyPr/>
          <a:p>
            <a:pPr marL="571500" indent="-571500">
              <a:buFont typeface="Wingdings" panose="05000000000000000000" charset="0"/>
              <a:buChar char="o"/>
            </a:pPr>
            <a:r>
              <a:rPr lang="en-US"/>
              <a:t>Applications:</a:t>
            </a:r>
            <a:endParaRPr lang="en-US"/>
          </a:p>
        </p:txBody>
      </p:sp>
      <p:sp>
        <p:nvSpPr>
          <p:cNvPr id="7" name="Text Box 6"/>
          <p:cNvSpPr txBox="1"/>
          <p:nvPr/>
        </p:nvSpPr>
        <p:spPr>
          <a:xfrm>
            <a:off x="325120" y="2102485"/>
            <a:ext cx="8980805" cy="5507990"/>
          </a:xfrm>
          <a:prstGeom prst="rect">
            <a:avLst/>
          </a:prstGeom>
          <a:noFill/>
        </p:spPr>
        <p:txBody>
          <a:bodyPr wrap="square" rtlCol="0">
            <a:spAutoFit/>
          </a:bodyPr>
          <a:p>
            <a:pPr marL="285750" indent="-285750">
              <a:buFont typeface="Wingdings" panose="05000000000000000000" charset="0"/>
              <a:buChar char="ü"/>
            </a:pPr>
            <a:r>
              <a:rPr lang="en-US" sz="3200"/>
              <a:t>Classification of the fake news</a:t>
            </a:r>
            <a:endParaRPr lang="en-US" sz="3200"/>
          </a:p>
          <a:p>
            <a:pPr marL="285750" indent="-285750">
              <a:buFont typeface="Wingdings" panose="05000000000000000000" charset="0"/>
              <a:buChar char="ü"/>
            </a:pPr>
            <a:r>
              <a:rPr lang="en-US" sz="3200"/>
              <a:t>Image reconition</a:t>
            </a:r>
            <a:endParaRPr lang="en-US" sz="3200"/>
          </a:p>
          <a:p>
            <a:pPr marL="285750" indent="-285750">
              <a:buFont typeface="Wingdings" panose="05000000000000000000" charset="0"/>
              <a:buChar char="ü"/>
            </a:pPr>
            <a:r>
              <a:rPr lang="en-US" sz="3200"/>
              <a:t>Speech recognition</a:t>
            </a:r>
            <a:endParaRPr lang="en-US" sz="3200"/>
          </a:p>
          <a:p>
            <a:pPr marL="285750" indent="-285750">
              <a:buFont typeface="Wingdings" panose="05000000000000000000" charset="0"/>
              <a:buChar char="ü"/>
            </a:pPr>
            <a:r>
              <a:rPr lang="en-US" sz="3200"/>
              <a:t>Traffic prediction</a:t>
            </a:r>
            <a:endParaRPr lang="en-US" sz="3200"/>
          </a:p>
          <a:p>
            <a:pPr marL="285750" indent="-285750">
              <a:buFont typeface="Wingdings" panose="05000000000000000000" charset="0"/>
              <a:buChar char="ü"/>
            </a:pPr>
            <a:r>
              <a:rPr lang="en-US" sz="3200"/>
              <a:t>Fraud detection</a:t>
            </a:r>
            <a:endParaRPr lang="en-US" sz="3200"/>
          </a:p>
          <a:p>
            <a:pPr marL="285750" indent="-285750">
              <a:buFont typeface="Wingdings" panose="05000000000000000000" charset="0"/>
              <a:buChar char="ü"/>
            </a:pPr>
            <a:r>
              <a:rPr lang="en-US" sz="3200"/>
              <a:t>Intelligent agents </a:t>
            </a:r>
            <a:endParaRPr lang="en-US" sz="3200"/>
          </a:p>
          <a:p>
            <a:pPr marL="285750" indent="-285750">
              <a:buFont typeface="Wingdings" panose="05000000000000000000" charset="0"/>
              <a:buChar char="ü"/>
            </a:pPr>
            <a:r>
              <a:rPr lang="en-US" sz="3200"/>
              <a:t>Natural language processing</a:t>
            </a:r>
            <a:endParaRPr lang="en-US" sz="3200"/>
          </a:p>
          <a:p>
            <a:pPr marL="285750" indent="-285750">
              <a:buFont typeface="Wingdings" panose="05000000000000000000" charset="0"/>
              <a:buChar char="ü"/>
            </a:pPr>
            <a:r>
              <a:rPr lang="en-US" sz="3200"/>
              <a:t>Supervised learning </a:t>
            </a:r>
            <a:endParaRPr lang="en-US" sz="3200"/>
          </a:p>
          <a:p>
            <a:pPr marL="285750" indent="-285750">
              <a:buFont typeface="Wingdings" panose="05000000000000000000" charset="0"/>
              <a:buChar char="ü"/>
            </a:pPr>
            <a:r>
              <a:rPr lang="en-US" sz="3200"/>
              <a:t>Unsupervised learning</a:t>
            </a:r>
            <a:endParaRPr lang="en-US" sz="3200"/>
          </a:p>
          <a:p>
            <a:pPr marL="285750" indent="-285750">
              <a:buFont typeface="Wingdings" panose="05000000000000000000" charset="0"/>
              <a:buChar char="ü"/>
            </a:pPr>
            <a:endParaRPr lang="en-US" sz="3200"/>
          </a:p>
          <a:p>
            <a:pPr marL="285750" indent="-285750">
              <a:buFont typeface="Wingdings" panose="05000000000000000000" charset="0"/>
              <a:buChar char="ü"/>
            </a:pPr>
            <a:endParaRPr lang="en-US" sz="3200"/>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571500" indent="-571500">
              <a:buFont typeface="Wingdings" panose="05000000000000000000" charset="0"/>
              <a:buChar char="q"/>
            </a:pPr>
            <a:r>
              <a:rPr lang="en-US"/>
              <a:t>Advantages:</a:t>
            </a:r>
            <a:endParaRPr lang="en-US"/>
          </a:p>
        </p:txBody>
      </p:sp>
      <p:sp>
        <p:nvSpPr>
          <p:cNvPr id="3" name="Text Box 2"/>
          <p:cNvSpPr txBox="1"/>
          <p:nvPr/>
        </p:nvSpPr>
        <p:spPr>
          <a:xfrm>
            <a:off x="61595" y="2071370"/>
            <a:ext cx="12021820" cy="5292725"/>
          </a:xfrm>
          <a:prstGeom prst="rect">
            <a:avLst/>
          </a:prstGeom>
          <a:noFill/>
        </p:spPr>
        <p:txBody>
          <a:bodyPr wrap="square" rtlCol="0">
            <a:spAutoFit/>
          </a:bodyPr>
          <a:p>
            <a:pPr marL="285750" indent="-285750">
              <a:buFont typeface="Wingdings" panose="05000000000000000000" charset="0"/>
              <a:buChar char="ü"/>
            </a:pPr>
            <a:r>
              <a:rPr lang="en-US" sz="2600"/>
              <a:t>The easy access and exponential growth of the information available on social media networks has made it inticate to distinguish between false and true information </a:t>
            </a:r>
            <a:endParaRPr lang="en-US" sz="2600"/>
          </a:p>
          <a:p>
            <a:pPr marL="285750" indent="-285750">
              <a:buFont typeface="Wingdings" panose="05000000000000000000" charset="0"/>
              <a:buChar char="ü"/>
            </a:pPr>
            <a:r>
              <a:rPr lang="en-US" sz="2600"/>
              <a:t>The easy dissemination of information by way of sharing has added to exponential growth of its falsification.</a:t>
            </a:r>
            <a:endParaRPr lang="en-US" sz="2600"/>
          </a:p>
          <a:p>
            <a:pPr marL="285750" indent="-285750">
              <a:buFont typeface="Wingdings" panose="05000000000000000000" charset="0"/>
              <a:buChar char="ü"/>
            </a:pPr>
            <a:r>
              <a:rPr lang="en-US" sz="2600"/>
              <a:t>The credibility of social media networks i also at stake where the spresading of fake information is prevalent</a:t>
            </a:r>
            <a:endParaRPr lang="en-US" sz="2600"/>
          </a:p>
          <a:p>
            <a:pPr marL="285750" indent="-285750">
              <a:buFont typeface="Wingdings" panose="05000000000000000000" charset="0"/>
              <a:buChar char="ü"/>
            </a:pPr>
            <a:r>
              <a:rPr lang="en-US" sz="2600"/>
              <a:t>Thus it has bacome a research challenge to automatically check the information viz  a viz it source, content and publisher for categorizing it as false or true.</a:t>
            </a:r>
            <a:endParaRPr lang="en-US" sz="2600"/>
          </a:p>
          <a:p>
            <a:pPr marL="285750" indent="-285750">
              <a:buFont typeface="Wingdings" panose="05000000000000000000" charset="0"/>
              <a:buChar char="ü"/>
            </a:pPr>
            <a:r>
              <a:rPr lang="en-US" sz="2600"/>
              <a:t>machine learning has played a vital role in classification of the information although with some limitations.</a:t>
            </a:r>
            <a:endParaRPr lang="en-US" sz="2600"/>
          </a:p>
          <a:p>
            <a:pPr indent="0">
              <a:buFont typeface="Wingdings" panose="05000000000000000000" charset="0"/>
              <a:buNone/>
            </a:pPr>
            <a:endParaRPr lang="en-US" sz="2600"/>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571500" indent="-571500">
              <a:buFont typeface="Wingdings" panose="05000000000000000000" charset="0"/>
              <a:buChar char="q"/>
            </a:pPr>
            <a:r>
              <a:rPr lang="en-US"/>
              <a:t>Issues/Challenges:</a:t>
            </a:r>
            <a:endParaRPr lang="en-US"/>
          </a:p>
        </p:txBody>
      </p:sp>
      <p:pic>
        <p:nvPicPr>
          <p:cNvPr id="6" name="Content Placeholder 5" descr="detecting-fake-news-through-nlp-4-638"/>
          <p:cNvPicPr>
            <a:picLocks noChangeAspect="1"/>
          </p:cNvPicPr>
          <p:nvPr>
            <p:ph sz="half" idx="4294967295"/>
          </p:nvPr>
        </p:nvPicPr>
        <p:blipFill>
          <a:blip r:embed="rId1"/>
          <a:stretch>
            <a:fillRect/>
          </a:stretch>
        </p:blipFill>
        <p:spPr>
          <a:xfrm>
            <a:off x="0" y="2000250"/>
            <a:ext cx="11942445" cy="4857750"/>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detecting-fake-news-through-nlp-5-638"/>
          <p:cNvPicPr>
            <a:picLocks noChangeAspect="1"/>
          </p:cNvPicPr>
          <p:nvPr/>
        </p:nvPicPr>
        <p:blipFill>
          <a:blip r:embed="rId1"/>
          <a:stretch>
            <a:fillRect/>
          </a:stretch>
        </p:blipFill>
        <p:spPr>
          <a:xfrm>
            <a:off x="15240" y="-17145"/>
            <a:ext cx="12192000" cy="6875145"/>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d"/>
          <p:cNvPicPr>
            <a:picLocks noChangeAspect="1"/>
          </p:cNvPicPr>
          <p:nvPr/>
        </p:nvPicPr>
        <p:blipFill>
          <a:blip r:embed="rId1"/>
          <a:stretch>
            <a:fillRect/>
          </a:stretch>
        </p:blipFill>
        <p:spPr>
          <a:xfrm>
            <a:off x="15875" y="0"/>
            <a:ext cx="12191365" cy="6857365"/>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7650" y="2055495"/>
            <a:ext cx="11664315" cy="368300"/>
          </a:xfrm>
          <a:prstGeom prst="rect">
            <a:avLst/>
          </a:prstGeom>
          <a:noFill/>
        </p:spPr>
        <p:txBody>
          <a:bodyPr wrap="square" rtlCol="0">
            <a:spAutoFit/>
          </a:bodyPr>
          <a:p>
            <a:endParaRPr lang="en-US"/>
          </a:p>
        </p:txBody>
      </p:sp>
      <p:sp>
        <p:nvSpPr>
          <p:cNvPr id="5" name="Text Box 4"/>
          <p:cNvSpPr txBox="1"/>
          <p:nvPr/>
        </p:nvSpPr>
        <p:spPr>
          <a:xfrm>
            <a:off x="0" y="678180"/>
            <a:ext cx="11664315" cy="7170420"/>
          </a:xfrm>
          <a:prstGeom prst="rect">
            <a:avLst/>
          </a:prstGeom>
          <a:noFill/>
        </p:spPr>
        <p:txBody>
          <a:bodyPr wrap="square" rtlCol="0">
            <a:spAutoFit/>
          </a:bodyPr>
          <a:p>
            <a:pPr marL="285750" indent="-285750">
              <a:buFont typeface="Arial" panose="020B0604020202020204" pitchFamily="34" charset="0"/>
              <a:buChar char="•"/>
            </a:pPr>
            <a:r>
              <a:rPr lang="en-US" sz="2300"/>
              <a:t>There exists a large body of research on the topic of machine learning methods for deception detection, most of it has been focusing on classifying online reviews and publicly available social media posts.</a:t>
            </a:r>
            <a:endParaRPr lang="en-US" sz="2300"/>
          </a:p>
          <a:p>
            <a:pPr marL="285750" indent="-285750">
              <a:buFont typeface="Arial" panose="020B0604020202020204" pitchFamily="34" charset="0"/>
              <a:buChar char="•"/>
            </a:pPr>
            <a:r>
              <a:rPr lang="en-US" sz="2300"/>
              <a:t>Conroy, Rubin, and Chen [1] outlines several approaches that seem promising towards the aim of perfectly classify the misleading articles. They note that simple content-related n-grams and shallow parts-of-speech (POS) tagging have proven insufficient for the classification task, often failing to account for important context information. </a:t>
            </a:r>
            <a:endParaRPr lang="en-US" sz="2300"/>
          </a:p>
          <a:p>
            <a:pPr marL="285750" indent="-285750">
              <a:buFont typeface="Arial" panose="020B0604020202020204" pitchFamily="34" charset="0"/>
              <a:buChar char="•"/>
            </a:pPr>
            <a:r>
              <a:rPr lang="en-US" sz="2300"/>
              <a:t>Rather, these methods have been shown useful only in tandem with more complex methods of analysis. </a:t>
            </a:r>
            <a:endParaRPr lang="en-US" sz="2300"/>
          </a:p>
          <a:p>
            <a:pPr marL="285750" indent="-285750">
              <a:buFont typeface="Arial" panose="020B0604020202020204" pitchFamily="34" charset="0"/>
              <a:buChar char="•"/>
            </a:pPr>
            <a:r>
              <a:rPr lang="en-US" sz="2300"/>
              <a:t>Deep Syntax analysis using Probabilistic Context Free Grammars (PCFG) have been shown to be particularly valuable in combination with n-gram methods. Feng and Hirst implemented a semantic analysis looking at 'object:descriptor' pairs for contradictions with the text on top of Feng's initial deep syntax model for additional improvement. Rubin, Lukoianova and Tatiana analyze rhetorical structure using a vector space model with similar success. Ciampaglia et al. employ language pattern similarity networks requiring a pre-existing knowledge base.   </a:t>
            </a:r>
            <a:endParaRPr lang="en-US" sz="2300"/>
          </a:p>
          <a:p>
            <a:r>
              <a:rPr lang="en-US" sz="2300"/>
              <a:t> </a:t>
            </a:r>
            <a:endParaRPr lang="en-US" sz="2300"/>
          </a:p>
          <a:p>
            <a:endParaRPr lang="en-US" sz="2300"/>
          </a:p>
          <a:p>
            <a:endParaRPr lang="en-US" sz="2300"/>
          </a:p>
        </p:txBody>
      </p:sp>
      <p:sp>
        <p:nvSpPr>
          <p:cNvPr id="6" name="Rectangles 5"/>
          <p:cNvSpPr/>
          <p:nvPr/>
        </p:nvSpPr>
        <p:spPr>
          <a:xfrm>
            <a:off x="-317" y="0"/>
            <a:ext cx="9276715" cy="1014730"/>
          </a:xfrm>
          <a:prstGeom prst="rect">
            <a:avLst/>
          </a:prstGeom>
          <a:noFill/>
          <a:ln>
            <a:noFill/>
          </a:ln>
        </p:spPr>
        <p:txBody>
          <a:bodyPr wrap="none" rtlCol="0" anchor="t">
            <a:spAutoFit/>
          </a:bodyPr>
          <a:p>
            <a:pPr algn="ctr"/>
            <a:r>
              <a:rPr lang="en-US" sz="6000">
                <a:ln w="9525" cmpd="sng">
                  <a:solidFill>
                    <a:schemeClr val="accent1"/>
                  </a:solidFill>
                  <a:prstDash val="solid"/>
                </a:ln>
                <a:solidFill>
                  <a:srgbClr val="70AD47">
                    <a:tint val="1000"/>
                  </a:srgbClr>
                </a:solidFill>
                <a:effectLst>
                  <a:glow rad="38100">
                    <a:schemeClr val="accent1">
                      <a:alpha val="40000"/>
                    </a:schemeClr>
                  </a:glow>
                </a:effectLst>
                <a:sym typeface="+mn-ea"/>
              </a:rPr>
              <a:t>SURVEY/EXISTING SYSTEM:</a:t>
            </a:r>
            <a:endParaRPr lang="en-US" altLang="zh-CN" sz="60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0189197888_1_1"/>
</p:tagLst>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14035</Words>
  <Application>WPS Presentation</Application>
  <PresentationFormat>Widescreen</PresentationFormat>
  <Paragraphs>279</Paragraphs>
  <Slides>35</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35</vt:i4>
      </vt:variant>
    </vt:vector>
  </HeadingPairs>
  <TitlesOfParts>
    <vt:vector size="59" baseType="lpstr">
      <vt:lpstr>Arial</vt:lpstr>
      <vt:lpstr>SimSun</vt:lpstr>
      <vt:lpstr>Wingdings</vt:lpstr>
      <vt:lpstr>Algerian</vt:lpstr>
      <vt:lpstr>Gabriola</vt:lpstr>
      <vt:lpstr>Wingdings</vt:lpstr>
      <vt:lpstr>Trebuchet MS</vt:lpstr>
      <vt:lpstr>Microsoft YaHei</vt:lpstr>
      <vt:lpstr>Arial Unicode MS</vt:lpstr>
      <vt:lpstr>Calibri</vt:lpstr>
      <vt:lpstr>Eras Demi ITC</vt:lpstr>
      <vt:lpstr>Yu Gothic UI Semibold</vt:lpstr>
      <vt:lpstr>DejaVu Serif Condensed</vt:lpstr>
      <vt:lpstr>Bahnschrift</vt:lpstr>
      <vt:lpstr>Courier New</vt:lpstr>
      <vt:lpstr>Elephant</vt:lpstr>
      <vt:lpstr>Segoe Print</vt:lpstr>
      <vt:lpstr>Lucida Grande</vt:lpstr>
      <vt:lpstr>Sitka Text</vt:lpstr>
      <vt:lpstr>urw-din</vt:lpstr>
      <vt:lpstr>Ebrima</vt:lpstr>
      <vt:lpstr>Lato</vt:lpstr>
      <vt:lpstr>Segoe UI</vt:lpstr>
      <vt:lpstr>Berlin</vt:lpstr>
      <vt:lpstr>FAKE NEWS DETECTION SYSTEM USING MACHINE LEARNING</vt:lpstr>
      <vt:lpstr>Introduction:</vt:lpstr>
      <vt:lpstr>PowerPoint 演示文稿</vt:lpstr>
      <vt:lpstr>Applications:</vt:lpstr>
      <vt:lpstr>Advantages:</vt:lpstr>
      <vt:lpstr>Issues/Challenges:</vt:lpstr>
      <vt:lpstr>PowerPoint 演示文稿</vt:lpstr>
      <vt:lpstr>PowerPoint 演示文稿</vt:lpstr>
      <vt:lpstr>PowerPoint 演示文稿</vt:lpstr>
      <vt:lpstr>PowerPoint 演示文稿</vt:lpstr>
      <vt:lpstr>Different approaches to fake news detection</vt:lpstr>
      <vt:lpstr>PowerPoint 演示文稿</vt:lpstr>
      <vt:lpstr>PowerPoint 演示文稿</vt:lpstr>
      <vt:lpstr>PROPOSED SYSTEM</vt:lpstr>
      <vt:lpstr>PICKLE</vt:lpstr>
      <vt:lpstr>PowerPoint 演示文稿</vt:lpstr>
      <vt:lpstr>FLASK APP</vt:lpstr>
      <vt:lpstr>Newspaper3k Library</vt:lpstr>
      <vt:lpstr>PowerPoint 演示文稿</vt:lpstr>
      <vt:lpstr>TF-IDF</vt:lpstr>
      <vt:lpstr>Multinomial Naive Bayes</vt:lpstr>
      <vt:lpstr>PowerPoint 演示文稿</vt:lpstr>
      <vt:lpstr>DESIGN</vt:lpstr>
      <vt:lpstr>HTML(HYPER TEXT MARKUP LANGUAGE)</vt:lpstr>
      <vt:lpstr>CSS (Cascading Style Sheets)</vt:lpstr>
      <vt:lpstr>JavaScript</vt:lpstr>
      <vt:lpstr>Python</vt:lpstr>
      <vt:lpstr>PHP (PHP: Hypertext Preprocessor)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SYSTEM</dc:title>
  <dc:creator>FAIZA RAFI</dc:creator>
  <cp:lastModifiedBy>misba</cp:lastModifiedBy>
  <cp:revision>31</cp:revision>
  <dcterms:created xsi:type="dcterms:W3CDTF">2020-12-22T15:07:00Z</dcterms:created>
  <dcterms:modified xsi:type="dcterms:W3CDTF">2021-01-13T13:23:47Z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