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Buri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A18B9-6FE5-43AD-9FDD-03AAA31883A3}" v="2" dt="2023-11-04T09:08:42.883"/>
  </p1510:revLst>
</p1510:revInfo>
</file>

<file path=ppt/tableStyles.xml><?xml version="1.0" encoding="utf-8"?>
<a:tblStyleLst xmlns:a="http://schemas.openxmlformats.org/drawingml/2006/main" def="{23B8803F-2896-47EF-8E13-D823F1D169AC}">
  <a:tblStyle styleId="{23B8803F-2896-47EF-8E13-D823F1D16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58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urian" userId="4f510493322dd372" providerId="LiveId" clId="{85EA18B9-6FE5-43AD-9FDD-03AAA31883A3}"/>
    <pc:docChg chg="custSel modSld">
      <pc:chgData name="Michael Burian" userId="4f510493322dd372" providerId="LiveId" clId="{85EA18B9-6FE5-43AD-9FDD-03AAA31883A3}" dt="2023-11-04T09:08:54.986" v="7" actId="14100"/>
      <pc:docMkLst>
        <pc:docMk/>
      </pc:docMkLst>
      <pc:sldChg chg="modSp mod">
        <pc:chgData name="Michael Burian" userId="4f510493322dd372" providerId="LiveId" clId="{85EA18B9-6FE5-43AD-9FDD-03AAA31883A3}" dt="2023-11-04T09:06:06.392" v="0" actId="207"/>
        <pc:sldMkLst>
          <pc:docMk/>
          <pc:sldMk cId="0" sldId="263"/>
        </pc:sldMkLst>
        <pc:graphicFrameChg chg="modGraphic">
          <ac:chgData name="Michael Burian" userId="4f510493322dd372" providerId="LiveId" clId="{85EA18B9-6FE5-43AD-9FDD-03AAA31883A3}" dt="2023-11-04T09:06:06.392" v="0" actId="207"/>
          <ac:graphicFrameMkLst>
            <pc:docMk/>
            <pc:sldMk cId="0" sldId="263"/>
            <ac:graphicFrameMk id="157" creationId="{00000000-0000-0000-0000-000000000000}"/>
          </ac:graphicFrameMkLst>
        </pc:graphicFrameChg>
      </pc:sldChg>
      <pc:sldChg chg="addSp delSp modSp mod">
        <pc:chgData name="Michael Burian" userId="4f510493322dd372" providerId="LiveId" clId="{85EA18B9-6FE5-43AD-9FDD-03AAA31883A3}" dt="2023-11-04T09:08:54.986" v="7" actId="14100"/>
        <pc:sldMkLst>
          <pc:docMk/>
          <pc:sldMk cId="0" sldId="264"/>
        </pc:sldMkLst>
        <pc:spChg chg="add mod">
          <ac:chgData name="Michael Burian" userId="4f510493322dd372" providerId="LiveId" clId="{85EA18B9-6FE5-43AD-9FDD-03AAA31883A3}" dt="2023-11-04T09:08:42.882" v="5" actId="164"/>
          <ac:spMkLst>
            <pc:docMk/>
            <pc:sldMk cId="0" sldId="264"/>
            <ac:spMk id="26" creationId="{773C4C14-733A-B21D-C8CD-7A680477821A}"/>
          </ac:spMkLst>
        </pc:spChg>
        <pc:spChg chg="add mod">
          <ac:chgData name="Michael Burian" userId="4f510493322dd372" providerId="LiveId" clId="{85EA18B9-6FE5-43AD-9FDD-03AAA31883A3}" dt="2023-11-04T09:08:42.882" v="5" actId="164"/>
          <ac:spMkLst>
            <pc:docMk/>
            <pc:sldMk cId="0" sldId="264"/>
            <ac:spMk id="27" creationId="{DD637FB7-A3A6-CC7A-4A14-4AE08EECF2D5}"/>
          </ac:spMkLst>
        </pc:spChg>
        <pc:spChg chg="add mod">
          <ac:chgData name="Michael Burian" userId="4f510493322dd372" providerId="LiveId" clId="{85EA18B9-6FE5-43AD-9FDD-03AAA31883A3}" dt="2023-11-04T09:08:42.882" v="5" actId="164"/>
          <ac:spMkLst>
            <pc:docMk/>
            <pc:sldMk cId="0" sldId="264"/>
            <ac:spMk id="28" creationId="{FDFC5705-C939-A640-3378-7A0B00F54FBE}"/>
          </ac:spMkLst>
        </pc:spChg>
        <pc:spChg chg="add mod">
          <ac:chgData name="Michael Burian" userId="4f510493322dd372" providerId="LiveId" clId="{85EA18B9-6FE5-43AD-9FDD-03AAA31883A3}" dt="2023-11-04T09:08:42.882" v="5" actId="164"/>
          <ac:spMkLst>
            <pc:docMk/>
            <pc:sldMk cId="0" sldId="264"/>
            <ac:spMk id="29" creationId="{33A7DDAC-AD2D-5D10-B518-3AF40A6B4042}"/>
          </ac:spMkLst>
        </pc:spChg>
        <pc:spChg chg="del">
          <ac:chgData name="Michael Burian" userId="4f510493322dd372" providerId="LiveId" clId="{85EA18B9-6FE5-43AD-9FDD-03AAA31883A3}" dt="2023-11-04T09:06:26.331" v="2" actId="478"/>
          <ac:spMkLst>
            <pc:docMk/>
            <pc:sldMk cId="0" sldId="264"/>
            <ac:spMk id="168" creationId="{00000000-0000-0000-0000-000000000000}"/>
          </ac:spMkLst>
        </pc:spChg>
        <pc:spChg chg="del">
          <ac:chgData name="Michael Burian" userId="4f510493322dd372" providerId="LiveId" clId="{85EA18B9-6FE5-43AD-9FDD-03AAA31883A3}" dt="2023-11-04T09:06:26.331" v="2" actId="478"/>
          <ac:spMkLst>
            <pc:docMk/>
            <pc:sldMk cId="0" sldId="264"/>
            <ac:spMk id="172" creationId="{00000000-0000-0000-0000-000000000000}"/>
          </ac:spMkLst>
        </pc:spChg>
        <pc:spChg chg="del">
          <ac:chgData name="Michael Burian" userId="4f510493322dd372" providerId="LiveId" clId="{85EA18B9-6FE5-43AD-9FDD-03AAA31883A3}" dt="2023-11-04T09:06:26.331" v="2" actId="478"/>
          <ac:spMkLst>
            <pc:docMk/>
            <pc:sldMk cId="0" sldId="264"/>
            <ac:spMk id="181" creationId="{00000000-0000-0000-0000-000000000000}"/>
          </ac:spMkLst>
        </pc:spChg>
        <pc:spChg chg="del">
          <ac:chgData name="Michael Burian" userId="4f510493322dd372" providerId="LiveId" clId="{85EA18B9-6FE5-43AD-9FDD-03AAA31883A3}" dt="2023-11-04T09:06:26.331" v="2" actId="478"/>
          <ac:spMkLst>
            <pc:docMk/>
            <pc:sldMk cId="0" sldId="264"/>
            <ac:spMk id="182" creationId="{00000000-0000-0000-0000-000000000000}"/>
          </ac:spMkLst>
        </pc:spChg>
        <pc:grpChg chg="add mod">
          <ac:chgData name="Michael Burian" userId="4f510493322dd372" providerId="LiveId" clId="{85EA18B9-6FE5-43AD-9FDD-03AAA31883A3}" dt="2023-11-04T09:08:54.986" v="7" actId="14100"/>
          <ac:grpSpMkLst>
            <pc:docMk/>
            <pc:sldMk cId="0" sldId="264"/>
            <ac:grpSpMk id="30" creationId="{AADF3448-2A56-917E-DF3D-05E3915D3289}"/>
          </ac:grpSpMkLst>
        </pc:grpChg>
      </pc:sldChg>
      <pc:sldChg chg="modSp mod">
        <pc:chgData name="Michael Burian" userId="4f510493322dd372" providerId="LiveId" clId="{85EA18B9-6FE5-43AD-9FDD-03AAA31883A3}" dt="2023-11-04T09:06:18.093" v="1" actId="207"/>
        <pc:sldMkLst>
          <pc:docMk/>
          <pc:sldMk cId="0" sldId="266"/>
        </pc:sldMkLst>
        <pc:graphicFrameChg chg="modGraphic">
          <ac:chgData name="Michael Burian" userId="4f510493322dd372" providerId="LiveId" clId="{85EA18B9-6FE5-43AD-9FDD-03AAA31883A3}" dt="2023-11-04T09:06:18.093" v="1" actId="207"/>
          <ac:graphicFrameMkLst>
            <pc:docMk/>
            <pc:sldMk cId="0" sldId="266"/>
            <ac:graphicFrameMk id="21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8e1a2e45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28e1a2e45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3781" y="1433996"/>
            <a:ext cx="6390450" cy="395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3775" y="5458315"/>
            <a:ext cx="6390450" cy="152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v6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Google Shape;9;p1">
            <a:extLst>
              <a:ext uri="{FF2B5EF4-FFF2-40B4-BE49-F238E27FC236}">
                <a16:creationId xmlns:a16="http://schemas.microsoft.com/office/drawing/2014/main" id="{7CE17079-ED1D-127E-6163-ABD5FB72FCC7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6130014" y="9403536"/>
            <a:ext cx="636713" cy="3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;p1">
            <a:extLst>
              <a:ext uri="{FF2B5EF4-FFF2-40B4-BE49-F238E27FC236}">
                <a16:creationId xmlns:a16="http://schemas.microsoft.com/office/drawing/2014/main" id="{86BAEF45-0D9D-7D9E-76D8-BF5ECA8752FD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48128" y="9403537"/>
            <a:ext cx="1576700" cy="39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c.com/getdoc.jsp?containerId=prUS513104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rtner.com/en/newsroom/press-releases/2023-08-03-customer-service-and-support-leaders-should-assess-generative-ai-technology-options-to-enhance-their-organizations-function" TargetMode="External"/><Relationship Id="rId4" Type="http://schemas.openxmlformats.org/officeDocument/2006/relationships/hyperlink" Target="https://isg-one.com/articles/state-of-applied-generative-ai-market-repo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jpg"/><Relationship Id="rId19" Type="http://schemas.openxmlformats.org/officeDocument/2006/relationships/image" Target="../media/image24.pn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233781" y="4229543"/>
            <a:ext cx="639045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rmAutofit/>
          </a:bodyPr>
          <a:lstStyle/>
          <a:p>
            <a:r>
              <a:rPr lang="en-GB" sz="2775"/>
              <a:t>Transform your</a:t>
            </a:r>
            <a:endParaRPr sz="2775"/>
          </a:p>
          <a:p>
            <a:r>
              <a:rPr lang="en-GB" sz="2775"/>
              <a:t>Customer Conversations</a:t>
            </a:r>
            <a:br>
              <a:rPr lang="en-GB" sz="2775"/>
            </a:br>
            <a:r>
              <a:rPr lang="en-GB" sz="2775"/>
              <a:t> with ChatGPT</a:t>
            </a:r>
            <a:endParaRPr sz="2775"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35" y="3323850"/>
            <a:ext cx="1399744" cy="86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9169" y="6147468"/>
            <a:ext cx="1779675" cy="444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2062469" y="5808156"/>
            <a:ext cx="27330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>
              <a:buSzPts val="1400"/>
            </a:pPr>
            <a:r>
              <a:rPr lang="en-GB" sz="1050"/>
              <a:t>powered by</a:t>
            </a:r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15"/>
          <p:cNvGraphicFramePr/>
          <p:nvPr>
            <p:extLst>
              <p:ext uri="{D42A27DB-BD31-4B8C-83A1-F6EECF244321}">
                <p14:modId xmlns:p14="http://schemas.microsoft.com/office/powerpoint/2010/main" val="4160520027"/>
              </p:ext>
            </p:extLst>
          </p:nvPr>
        </p:nvGraphicFramePr>
        <p:xfrm>
          <a:off x="293123" y="2108200"/>
          <a:ext cx="5840976" cy="4354038"/>
        </p:xfrm>
        <a:graphic>
          <a:graphicData uri="http://schemas.openxmlformats.org/drawingml/2006/table">
            <a:tbl>
              <a:tblPr firstRow="1" bandRow="1">
                <a:noFill/>
                <a:tableStyleId>{23B8803F-2896-47EF-8E13-D823F1D169AC}</a:tableStyleId>
              </a:tblPr>
              <a:tblGrid>
                <a:gridCol w="133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</a:t>
                      </a:r>
                      <a:endParaRPr sz="1400"/>
                    </a:p>
                  </a:txBody>
                  <a:tcPr marL="68588" marR="68588" marT="34294" marB="34294">
                    <a:solidFill>
                      <a:srgbClr val="616B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Service/Feature</a:t>
                      </a:r>
                      <a:endParaRPr sz="1400"/>
                    </a:p>
                  </a:txBody>
                  <a:tcPr marL="68588" marR="68588" marT="34294" marB="34294">
                    <a:solidFill>
                      <a:srgbClr val="616B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  <a:endParaRPr sz="1400"/>
                    </a:p>
                  </a:txBody>
                  <a:tcPr marL="68588" marR="68588" marT="34294" marB="34294">
                    <a:solidFill>
                      <a:srgbClr val="616B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91">
                <a:tc rowSpan="1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 Bot</a:t>
                      </a:r>
                      <a:endParaRPr sz="1400"/>
                    </a:p>
                  </a:txBody>
                  <a:tcPr marL="68588" marR="68588" marT="34294" marB="34294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Cloud Deployment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Premise Deployment (Option)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Add-on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and Technology Maintenance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Authenticated Services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Hybrid Chat Capability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Access Management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included Channels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included Environments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included Languages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SLA Package 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Hosting, Maintenance and Operation 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40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91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Digital Intelligence</a:t>
                      </a:r>
                      <a:endParaRPr sz="1400" dirty="0"/>
                    </a:p>
                  </a:txBody>
                  <a:tcPr marL="68588" marR="68588" marT="34294" marB="3429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Management</a:t>
                      </a:r>
                      <a:endParaRPr sz="14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Monitoring and Reporting</a:t>
                      </a:r>
                      <a:endParaRPr sz="14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Management</a:t>
                      </a:r>
                      <a:endParaRPr sz="14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evolution (patching, minor releases)</a:t>
                      </a:r>
                      <a:endParaRPr sz="14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891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Commercial Management and Optimization</a:t>
                      </a:r>
                      <a:endParaRPr sz="14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5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17" name="Google Shape;217;p15"/>
          <p:cNvSpPr txBox="1"/>
          <p:nvPr/>
        </p:nvSpPr>
        <p:spPr>
          <a:xfrm>
            <a:off x="4590436" y="3921091"/>
            <a:ext cx="2029711" cy="23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133350" indent="-133350">
              <a:buSzPts val="1100"/>
              <a:buFont typeface="Arial"/>
              <a:buChar char="•"/>
            </a:pPr>
            <a:endParaRPr sz="825" dirty="0"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Pricing</a:t>
            </a:r>
            <a:endParaRPr/>
          </a:p>
        </p:txBody>
      </p:sp>
      <p:sp>
        <p:nvSpPr>
          <p:cNvPr id="3" name="Google Shape;158;p12">
            <a:extLst>
              <a:ext uri="{FF2B5EF4-FFF2-40B4-BE49-F238E27FC236}">
                <a16:creationId xmlns:a16="http://schemas.microsoft.com/office/drawing/2014/main" id="{CFA3CEE9-C30C-D929-0C4A-8611C033AE86}"/>
              </a:ext>
            </a:extLst>
          </p:cNvPr>
          <p:cNvSpPr txBox="1"/>
          <p:nvPr/>
        </p:nvSpPr>
        <p:spPr>
          <a:xfrm>
            <a:off x="233775" y="6558222"/>
            <a:ext cx="6192425" cy="23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Total price for managed service of 0.5 EUR plus VAT</a:t>
            </a:r>
          </a:p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New Digital Intelligence is single contractor, integrator and re-seller</a:t>
            </a:r>
          </a:p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Now one-time or upfront cost</a:t>
            </a:r>
          </a:p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No minimum contract duration</a:t>
            </a:r>
          </a:p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No minimum consumption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 dirty="0"/>
              <a:t>Why NDI and </a:t>
            </a:r>
            <a:r>
              <a:rPr lang="en-GB" dirty="0" err="1"/>
              <a:t>Enterprisebot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Brings you a fast-growing proven market-leading solution, with the highest customer satisfaction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Allows you to leverage the power of ChatGPT to improve client interaction, increase client satisfaction and market share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Enables you to refocus your employee’s valuable client-facing time on high-value complex conversations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Provides you with a strong business case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Gives you a flexible pay-as-you-go model with &gt;90% of savings remaining with you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Ensures constant evolution of the solution up-to-speed with the dynamics of the ChatGPT technology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Evolves your client-facing content dynamically and seamlessly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Gives you full transparency of your client conversations (monitoring)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800" b="1" dirty="0">
                <a:solidFill>
                  <a:srgbClr val="0C5ADB"/>
                </a:solidFill>
              </a:rPr>
              <a:t>Allows you a risk-free journey with 0 upfront cost 0 volume commitment 0 minimum contract duration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Generative AI Market Evolution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278293" y="8456897"/>
            <a:ext cx="6390449" cy="90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600"/>
            </a:pPr>
            <a:r>
              <a:rPr lang="en-GB" sz="1000" dirty="0"/>
              <a:t>*IDC </a:t>
            </a:r>
            <a:r>
              <a:rPr lang="en-GB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https://www.idc.com/getdoc.jsp?containerId=prUS51310423</a:t>
            </a:r>
            <a:endParaRPr sz="1000" dirty="0"/>
          </a:p>
          <a:p>
            <a:pPr>
              <a:buSzPts val="600"/>
            </a:pPr>
            <a:r>
              <a:rPr lang="en-GB" sz="1000" dirty="0"/>
              <a:t>**ISG </a:t>
            </a:r>
            <a:r>
              <a:rPr lang="en-GB" sz="1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https://isg-one.com/articles/state-of-applied-generative-ai-market-report</a:t>
            </a:r>
            <a:endParaRPr sz="1000" dirty="0"/>
          </a:p>
          <a:p>
            <a:pPr>
              <a:buSzPts val="600"/>
            </a:pPr>
            <a:r>
              <a:rPr lang="en-GB" sz="1000" dirty="0"/>
              <a:t>*** Gartner: </a:t>
            </a:r>
            <a:r>
              <a:rPr lang="en-GB" sz="1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https://www.gartner.com/en/newsroom/press-releases/2023-08-03-customer-service-and-support-leaders-should-assess-generative-ai-technology-options-to-enhance-their-organizations-function</a:t>
            </a:r>
            <a:endParaRPr sz="1000" dirty="0"/>
          </a:p>
          <a:p>
            <a:pPr>
              <a:buSzPts val="600"/>
            </a:pPr>
            <a:endParaRPr sz="1000" dirty="0"/>
          </a:p>
        </p:txBody>
      </p:sp>
      <p:sp>
        <p:nvSpPr>
          <p:cNvPr id="34" name="Google Shape;34;p6"/>
          <p:cNvSpPr/>
          <p:nvPr/>
        </p:nvSpPr>
        <p:spPr>
          <a:xfrm>
            <a:off x="278294" y="2034223"/>
            <a:ext cx="6246330" cy="569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600"/>
            </a:pPr>
            <a:r>
              <a:rPr lang="en-GB" sz="1800" b="1">
                <a:solidFill>
                  <a:schemeClr val="lt1"/>
                </a:solidFill>
              </a:rPr>
              <a:t>Generative AI …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278459" y="2699021"/>
            <a:ext cx="62460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133350" indent="-133350">
              <a:buSzPts val="1050"/>
              <a:buFont typeface="Arial"/>
              <a:buChar char="•"/>
            </a:pPr>
            <a:r>
              <a:rPr lang="en-GB" dirty="0"/>
              <a:t>Fastest growing service in tech history: ChatGPT reached 100 Mio. Users in 2 months, 1.3 </a:t>
            </a:r>
            <a:r>
              <a:rPr lang="en-GB" dirty="0" err="1"/>
              <a:t>bln</a:t>
            </a:r>
            <a:r>
              <a:rPr lang="en-GB" dirty="0"/>
              <a:t> revenue in first year (IDC projects </a:t>
            </a:r>
            <a:r>
              <a:rPr lang="en-GB" dirty="0" err="1"/>
              <a:t>GenAI</a:t>
            </a:r>
            <a:r>
              <a:rPr lang="en-GB" dirty="0"/>
              <a:t> services to grow by 73% CAGR until 2027)*</a:t>
            </a:r>
            <a:endParaRPr sz="2400" dirty="0"/>
          </a:p>
          <a:p>
            <a:pPr marL="133350" indent="-133350">
              <a:spcBef>
                <a:spcPts val="225"/>
              </a:spcBef>
              <a:buSzPts val="1050"/>
              <a:buFont typeface="Arial"/>
              <a:buChar char="•"/>
            </a:pPr>
            <a:r>
              <a:rPr lang="en-GB" dirty="0"/>
              <a:t>Reaches human-level performance on a number of tasks and tests</a:t>
            </a:r>
            <a:endParaRPr sz="2400" dirty="0"/>
          </a:p>
          <a:p>
            <a:pPr marL="133350" indent="-133350">
              <a:spcBef>
                <a:spcPts val="225"/>
              </a:spcBef>
              <a:buSzPts val="1050"/>
              <a:buFont typeface="Arial"/>
              <a:buChar char="•"/>
            </a:pPr>
            <a:r>
              <a:rPr lang="en-GB" dirty="0"/>
              <a:t>Very fast evolution of capabilities (multi-modal, use of plug-ins, growth of parameters and context lengths, prompting strategies, addition of memory)</a:t>
            </a:r>
            <a:endParaRPr sz="2400" dirty="0"/>
          </a:p>
          <a:p>
            <a:pPr marL="133350" indent="-133350">
              <a:spcBef>
                <a:spcPts val="225"/>
              </a:spcBef>
              <a:buSzPts val="1050"/>
              <a:buFont typeface="Arial"/>
              <a:buChar char="•"/>
            </a:pPr>
            <a:r>
              <a:rPr lang="en-GB" dirty="0"/>
              <a:t>Cloud “giants” Microsoft, Google and AWS but also Meta and SaaS provider are heavily investing into </a:t>
            </a:r>
            <a:r>
              <a:rPr lang="en-GB" dirty="0" err="1"/>
              <a:t>GenAI</a:t>
            </a:r>
            <a:endParaRPr dirty="0"/>
          </a:p>
          <a:p>
            <a:pPr marL="133350" indent="-133350">
              <a:spcBef>
                <a:spcPts val="225"/>
              </a:spcBef>
              <a:buSzPts val="1050"/>
              <a:buFont typeface="Arial"/>
              <a:buChar char="•"/>
            </a:pPr>
            <a:r>
              <a:rPr lang="en-GB" dirty="0"/>
              <a:t>Seen by leading analysts (McKinsey, Gartner) as potentially more impactful than tech waves such as Internet, Mobile and Cloud</a:t>
            </a:r>
            <a:endParaRPr sz="2400" dirty="0"/>
          </a:p>
        </p:txBody>
      </p:sp>
      <p:sp>
        <p:nvSpPr>
          <p:cNvPr id="36" name="Google Shape;36;p6"/>
          <p:cNvSpPr/>
          <p:nvPr/>
        </p:nvSpPr>
        <p:spPr>
          <a:xfrm>
            <a:off x="278295" y="5242542"/>
            <a:ext cx="6246328" cy="5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800" b="1">
                <a:solidFill>
                  <a:schemeClr val="lt1"/>
                </a:solidFill>
              </a:rPr>
              <a:t>…transforms Customer Interaction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278459" y="5906862"/>
            <a:ext cx="62460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3350" indent="-133350">
              <a:buSzPts val="1050"/>
              <a:buChar char="•"/>
            </a:lvl1pPr>
          </a:lstStyle>
          <a:p>
            <a:r>
              <a:rPr lang="en-GB" dirty="0"/>
              <a:t>High volume of relatively low complexity conversations strongly benefit from </a:t>
            </a:r>
            <a:r>
              <a:rPr lang="en-GB" dirty="0" err="1"/>
              <a:t>GenAI</a:t>
            </a:r>
            <a:r>
              <a:rPr lang="en-GB" dirty="0"/>
              <a:t> automation</a:t>
            </a:r>
            <a:endParaRPr dirty="0"/>
          </a:p>
          <a:p>
            <a:r>
              <a:rPr lang="en-GB" dirty="0"/>
              <a:t>Large data (historic communications, documents) available (e. G. website) allows for easy implementation</a:t>
            </a:r>
            <a:endParaRPr dirty="0"/>
          </a:p>
          <a:p>
            <a:r>
              <a:rPr lang="en-GB" dirty="0"/>
              <a:t>Perfect leverage of the conversational capabilities of </a:t>
            </a:r>
            <a:r>
              <a:rPr lang="en-GB" dirty="0" err="1"/>
              <a:t>GenAI</a:t>
            </a:r>
            <a:r>
              <a:rPr lang="en-GB" dirty="0"/>
              <a:t> “Chat”...</a:t>
            </a:r>
            <a:endParaRPr dirty="0"/>
          </a:p>
          <a:p>
            <a:r>
              <a:rPr lang="en-GB" dirty="0"/>
              <a:t>Already 15% of enterprises are using </a:t>
            </a:r>
            <a:r>
              <a:rPr lang="en-GB" dirty="0" err="1"/>
              <a:t>GenAI</a:t>
            </a:r>
            <a:r>
              <a:rPr lang="en-GB" dirty="0"/>
              <a:t> to support their customer interaction according to ISG**</a:t>
            </a:r>
            <a:endParaRPr dirty="0"/>
          </a:p>
          <a:p>
            <a:r>
              <a:rPr lang="en-GB" dirty="0"/>
              <a:t>Gartner sees a potential of 20-30% productivity improvement in customer-facing functions through </a:t>
            </a:r>
            <a:r>
              <a:rPr lang="en-GB" dirty="0" err="1"/>
              <a:t>GenAI</a:t>
            </a:r>
            <a:r>
              <a:rPr lang="en-GB" dirty="0"/>
              <a:t> by 2026***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Challenges in Customer Functions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897C-47CE-A763-EEFE-0FDF7CED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75" y="2219583"/>
            <a:ext cx="6281325" cy="4651117"/>
          </a:xfrm>
        </p:spPr>
        <p:txBody>
          <a:bodyPr numCol="2">
            <a:noAutofit/>
          </a:bodyPr>
          <a:lstStyle/>
          <a:p>
            <a:pPr marL="134541" indent="-134541">
              <a:buSzPts val="1400"/>
              <a:buFont typeface="Arial"/>
              <a:buChar char="•"/>
            </a:pPr>
            <a:r>
              <a:rPr lang="en-GB" sz="1400" dirty="0"/>
              <a:t>Do not reply email addresses are used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Limited opening hours for customer contact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No or limited offer of email channel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Direct contact availability for client not given or only after passing through complex list of questions/answers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Long waiting times/drop offs in contact center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Long waiting times when handing over chat to human agent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Long response time for email</a:t>
            </a:r>
          </a:p>
          <a:p>
            <a:pPr marL="134541" indent="-134541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Use of IVR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Use of “first generation” scripted bot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Lot of effort goes into the complex maintenance of Intent-based bots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Poor customer ratings on reachability/customer support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Limited (re-)use of information from client interaction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Inconsistent handling of client interactions depending on the agent (skills)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Client sentiment not constantly measured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Limited capture of client satisfaction/feedback</a:t>
            </a:r>
          </a:p>
          <a:p>
            <a:pPr marL="134540" indent="-134540">
              <a:spcBef>
                <a:spcPts val="450"/>
              </a:spcBef>
              <a:buSzPts val="1400"/>
              <a:buFont typeface="Arial"/>
              <a:buChar char="•"/>
            </a:pPr>
            <a:r>
              <a:rPr lang="en-GB" sz="1400" dirty="0"/>
              <a:t>Significant number of interactions not monitored, not transparent (direct calls, direct emails)</a:t>
            </a:r>
          </a:p>
        </p:txBody>
      </p:sp>
      <p:sp>
        <p:nvSpPr>
          <p:cNvPr id="43" name="Google Shape;43;p7"/>
          <p:cNvSpPr txBox="1"/>
          <p:nvPr/>
        </p:nvSpPr>
        <p:spPr>
          <a:xfrm>
            <a:off x="203853" y="4028625"/>
            <a:ext cx="3135150" cy="23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4541" indent="-134541">
              <a:buSzPts val="1400"/>
              <a:buFont typeface="Arial"/>
              <a:buChar char="•"/>
            </a:pPr>
            <a:endParaRPr sz="1050" dirty="0"/>
          </a:p>
        </p:txBody>
      </p:sp>
      <p:sp>
        <p:nvSpPr>
          <p:cNvPr id="3" name="Google Shape;136;p10">
            <a:extLst>
              <a:ext uri="{FF2B5EF4-FFF2-40B4-BE49-F238E27FC236}">
                <a16:creationId xmlns:a16="http://schemas.microsoft.com/office/drawing/2014/main" id="{A7CC988A-9F6F-3D4A-F768-E4305A52620C}"/>
              </a:ext>
            </a:extLst>
          </p:cNvPr>
          <p:cNvSpPr/>
          <p:nvPr/>
        </p:nvSpPr>
        <p:spPr>
          <a:xfrm>
            <a:off x="233775" y="8101030"/>
            <a:ext cx="6281325" cy="1102978"/>
          </a:xfrm>
          <a:prstGeom prst="roundRect">
            <a:avLst>
              <a:gd name="adj" fmla="val 8392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400" b="1" dirty="0">
                <a:solidFill>
                  <a:schemeClr val="lt1"/>
                </a:solidFill>
              </a:rPr>
              <a:t>Many organizations today show various indicators of inefficiencies and lack of quality in client communications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Enterprisebot Functionality</a:t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5400000">
            <a:off x="946960" y="6868894"/>
            <a:ext cx="1211051" cy="76755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00"/>
          </a:p>
        </p:txBody>
      </p:sp>
      <p:sp>
        <p:nvSpPr>
          <p:cNvPr id="51" name="Google Shape;51;p8"/>
          <p:cNvSpPr txBox="1"/>
          <p:nvPr/>
        </p:nvSpPr>
        <p:spPr>
          <a:xfrm>
            <a:off x="1168710" y="6647130"/>
            <a:ext cx="767551" cy="115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100" b="1" dirty="0" err="1">
                <a:solidFill>
                  <a:schemeClr val="lt1"/>
                </a:solidFill>
              </a:rPr>
              <a:t>Oper-ation</a:t>
            </a:r>
            <a:r>
              <a:rPr lang="en-GB" sz="1100" b="1" dirty="0">
                <a:solidFill>
                  <a:schemeClr val="lt1"/>
                </a:solidFill>
              </a:rPr>
              <a:t> Support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990722" y="1778048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Connect data</a:t>
            </a:r>
            <a:endParaRPr sz="1600"/>
          </a:p>
        </p:txBody>
      </p:sp>
      <p:sp>
        <p:nvSpPr>
          <p:cNvPr id="53" name="Google Shape;53;p8"/>
          <p:cNvSpPr txBox="1"/>
          <p:nvPr/>
        </p:nvSpPr>
        <p:spPr>
          <a:xfrm>
            <a:off x="3429000" y="1778048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Automated creation and maintenance of data connections to various source systems.</a:t>
            </a:r>
            <a:endParaRPr sz="1600"/>
          </a:p>
        </p:txBody>
      </p:sp>
      <p:sp>
        <p:nvSpPr>
          <p:cNvPr id="54" name="Google Shape;54;p8"/>
          <p:cNvSpPr/>
          <p:nvPr/>
        </p:nvSpPr>
        <p:spPr>
          <a:xfrm>
            <a:off x="1990722" y="2384028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Index data</a:t>
            </a:r>
            <a:endParaRPr sz="1600"/>
          </a:p>
        </p:txBody>
      </p:sp>
      <p:sp>
        <p:nvSpPr>
          <p:cNvPr id="55" name="Google Shape;55;p8"/>
          <p:cNvSpPr txBox="1"/>
          <p:nvPr/>
        </p:nvSpPr>
        <p:spPr>
          <a:xfrm>
            <a:off x="3429000" y="2384028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Creating and maintaining high quality index for superior information retrieval.</a:t>
            </a:r>
            <a:endParaRPr sz="1600"/>
          </a:p>
        </p:txBody>
      </p:sp>
      <p:sp>
        <p:nvSpPr>
          <p:cNvPr id="56" name="Google Shape;56;p8"/>
          <p:cNvSpPr/>
          <p:nvPr/>
        </p:nvSpPr>
        <p:spPr>
          <a:xfrm>
            <a:off x="1990722" y="2990008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Search data</a:t>
            </a:r>
            <a:endParaRPr sz="1600"/>
          </a:p>
        </p:txBody>
      </p:sp>
      <p:sp>
        <p:nvSpPr>
          <p:cNvPr id="57" name="Google Shape;57;p8"/>
          <p:cNvSpPr txBox="1"/>
          <p:nvPr/>
        </p:nvSpPr>
        <p:spPr>
          <a:xfrm>
            <a:off x="3429000" y="2990008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Search and retrieve information and document links/position</a:t>
            </a:r>
            <a:endParaRPr sz="1600"/>
          </a:p>
        </p:txBody>
      </p:sp>
      <p:sp>
        <p:nvSpPr>
          <p:cNvPr id="58" name="Google Shape;58;p8"/>
          <p:cNvSpPr/>
          <p:nvPr/>
        </p:nvSpPr>
        <p:spPr>
          <a:xfrm>
            <a:off x="1990722" y="3595989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Manage workflow</a:t>
            </a:r>
            <a:endParaRPr sz="1600"/>
          </a:p>
        </p:txBody>
      </p:sp>
      <p:sp>
        <p:nvSpPr>
          <p:cNvPr id="59" name="Google Shape;59;p8"/>
          <p:cNvSpPr txBox="1"/>
          <p:nvPr/>
        </p:nvSpPr>
        <p:spPr>
          <a:xfrm>
            <a:off x="3429000" y="3595989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Create and maintain workflows for intent-based communications with no-code environment</a:t>
            </a:r>
            <a:endParaRPr sz="1600"/>
          </a:p>
        </p:txBody>
      </p:sp>
      <p:sp>
        <p:nvSpPr>
          <p:cNvPr id="60" name="Google Shape;60;p8"/>
          <p:cNvSpPr/>
          <p:nvPr/>
        </p:nvSpPr>
        <p:spPr>
          <a:xfrm>
            <a:off x="1990722" y="4201969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Create Natural Dialogue</a:t>
            </a:r>
            <a:endParaRPr sz="1600"/>
          </a:p>
        </p:txBody>
      </p:sp>
      <p:sp>
        <p:nvSpPr>
          <p:cNvPr id="61" name="Google Shape;61;p8"/>
          <p:cNvSpPr txBox="1"/>
          <p:nvPr/>
        </p:nvSpPr>
        <p:spPr>
          <a:xfrm>
            <a:off x="3429000" y="4201969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Manage and maintain the dialogue over GenAI platform</a:t>
            </a:r>
            <a:endParaRPr sz="1600"/>
          </a:p>
        </p:txBody>
      </p:sp>
      <p:sp>
        <p:nvSpPr>
          <p:cNvPr id="62" name="Google Shape;62;p8"/>
          <p:cNvSpPr/>
          <p:nvPr/>
        </p:nvSpPr>
        <p:spPr>
          <a:xfrm>
            <a:off x="1990722" y="4807949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Communicate over E-Mail</a:t>
            </a:r>
            <a:endParaRPr sz="1600"/>
          </a:p>
        </p:txBody>
      </p:sp>
      <p:sp>
        <p:nvSpPr>
          <p:cNvPr id="63" name="Google Shape;63;p8"/>
          <p:cNvSpPr txBox="1"/>
          <p:nvPr/>
        </p:nvSpPr>
        <p:spPr>
          <a:xfrm>
            <a:off x="3429000" y="4807949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Convert the dialogue contents into e-mail format and manage integration</a:t>
            </a:r>
            <a:endParaRPr sz="1600"/>
          </a:p>
        </p:txBody>
      </p:sp>
      <p:sp>
        <p:nvSpPr>
          <p:cNvPr id="64" name="Google Shape;64;p8"/>
          <p:cNvSpPr/>
          <p:nvPr/>
        </p:nvSpPr>
        <p:spPr>
          <a:xfrm>
            <a:off x="1990722" y="5413929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Communicate over Chat</a:t>
            </a:r>
            <a:endParaRPr sz="1600"/>
          </a:p>
        </p:txBody>
      </p:sp>
      <p:sp>
        <p:nvSpPr>
          <p:cNvPr id="65" name="Google Shape;65;p8"/>
          <p:cNvSpPr txBox="1"/>
          <p:nvPr/>
        </p:nvSpPr>
        <p:spPr>
          <a:xfrm>
            <a:off x="3429000" y="5413929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Convert the dialogue contents into chat format and manage integration</a:t>
            </a:r>
            <a:endParaRPr sz="1600"/>
          </a:p>
        </p:txBody>
      </p:sp>
      <p:sp>
        <p:nvSpPr>
          <p:cNvPr id="66" name="Google Shape;66;p8"/>
          <p:cNvSpPr/>
          <p:nvPr/>
        </p:nvSpPr>
        <p:spPr>
          <a:xfrm>
            <a:off x="1990722" y="6019913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Communicate over Phone</a:t>
            </a:r>
            <a:endParaRPr sz="1600"/>
          </a:p>
        </p:txBody>
      </p:sp>
      <p:sp>
        <p:nvSpPr>
          <p:cNvPr id="67" name="Google Shape;67;p8"/>
          <p:cNvSpPr txBox="1"/>
          <p:nvPr/>
        </p:nvSpPr>
        <p:spPr>
          <a:xfrm>
            <a:off x="3429000" y="6019913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Convert the dialogue contents into phone format and manage integration</a:t>
            </a:r>
            <a:endParaRPr sz="1600"/>
          </a:p>
        </p:txBody>
      </p:sp>
      <p:sp>
        <p:nvSpPr>
          <p:cNvPr id="68" name="Google Shape;68;p8"/>
          <p:cNvSpPr/>
          <p:nvPr/>
        </p:nvSpPr>
        <p:spPr>
          <a:xfrm>
            <a:off x="1990722" y="6625893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Monitor and report</a:t>
            </a:r>
            <a:endParaRPr sz="1600"/>
          </a:p>
        </p:txBody>
      </p:sp>
      <p:sp>
        <p:nvSpPr>
          <p:cNvPr id="69" name="Google Shape;69;p8"/>
          <p:cNvSpPr txBox="1"/>
          <p:nvPr/>
        </p:nvSpPr>
        <p:spPr>
          <a:xfrm>
            <a:off x="3429000" y="6625893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Store and automatically evaluate and report on client conversations </a:t>
            </a:r>
            <a:endParaRPr sz="1600"/>
          </a:p>
        </p:txBody>
      </p:sp>
      <p:sp>
        <p:nvSpPr>
          <p:cNvPr id="70" name="Google Shape;70;p8"/>
          <p:cNvSpPr/>
          <p:nvPr/>
        </p:nvSpPr>
        <p:spPr>
          <a:xfrm>
            <a:off x="1990722" y="7231873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Secure data</a:t>
            </a:r>
            <a:endParaRPr sz="1600"/>
          </a:p>
        </p:txBody>
      </p:sp>
      <p:sp>
        <p:nvSpPr>
          <p:cNvPr id="71" name="Google Shape;71;p8"/>
          <p:cNvSpPr txBox="1"/>
          <p:nvPr/>
        </p:nvSpPr>
        <p:spPr>
          <a:xfrm>
            <a:off x="3429000" y="7231873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Provide mechanism for compliant and secure data handling</a:t>
            </a:r>
            <a:endParaRPr sz="1600"/>
          </a:p>
        </p:txBody>
      </p:sp>
      <p:sp>
        <p:nvSpPr>
          <p:cNvPr id="72" name="Google Shape;72;p8"/>
          <p:cNvSpPr/>
          <p:nvPr/>
        </p:nvSpPr>
        <p:spPr>
          <a:xfrm>
            <a:off x="1990722" y="7837859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Train dialogue</a:t>
            </a:r>
            <a:endParaRPr sz="1600"/>
          </a:p>
        </p:txBody>
      </p:sp>
      <p:sp>
        <p:nvSpPr>
          <p:cNvPr id="73" name="Google Shape;73;p8"/>
          <p:cNvSpPr txBox="1"/>
          <p:nvPr/>
        </p:nvSpPr>
        <p:spPr>
          <a:xfrm>
            <a:off x="3429000" y="7837859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Train the model based on client and employee feedback for continuous quality improvement</a:t>
            </a:r>
            <a:endParaRPr sz="1600"/>
          </a:p>
        </p:txBody>
      </p:sp>
      <p:sp>
        <p:nvSpPr>
          <p:cNvPr id="74" name="Google Shape;74;p8"/>
          <p:cNvSpPr/>
          <p:nvPr/>
        </p:nvSpPr>
        <p:spPr>
          <a:xfrm>
            <a:off x="1990722" y="8443847"/>
            <a:ext cx="1383818" cy="5340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GB" sz="1050" b="1">
                <a:solidFill>
                  <a:schemeClr val="lt1"/>
                </a:solidFill>
              </a:rPr>
              <a:t>Evolve content</a:t>
            </a:r>
            <a:endParaRPr sz="1600"/>
          </a:p>
        </p:txBody>
      </p:sp>
      <p:sp>
        <p:nvSpPr>
          <p:cNvPr id="75" name="Google Shape;75;p8"/>
          <p:cNvSpPr txBox="1"/>
          <p:nvPr/>
        </p:nvSpPr>
        <p:spPr>
          <a:xfrm>
            <a:off x="3429000" y="8443847"/>
            <a:ext cx="3114507" cy="5340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r>
              <a:rPr lang="en-GB" sz="1050"/>
              <a:t>Identify content quality improvement opportunities and manage</a:t>
            </a:r>
            <a:endParaRPr sz="1600"/>
          </a:p>
        </p:txBody>
      </p:sp>
      <p:sp>
        <p:nvSpPr>
          <p:cNvPr id="76" name="Google Shape;76;p8"/>
          <p:cNvSpPr/>
          <p:nvPr/>
        </p:nvSpPr>
        <p:spPr>
          <a:xfrm rot="5400000">
            <a:off x="-2904963" y="5029704"/>
            <a:ext cx="7270870" cy="767551"/>
          </a:xfrm>
          <a:prstGeom prst="homePlate">
            <a:avLst>
              <a:gd name="adj" fmla="val 9463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68569" tIns="68569" rIns="68569" bIns="68569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</a:rPr>
              <a:t>Enable and automate a powerful natural language client dialogue using all available enter-prise contents and </a:t>
            </a:r>
            <a:r>
              <a:rPr lang="en-GB" sz="1100" b="1" dirty="0" err="1">
                <a:solidFill>
                  <a:schemeClr val="lt1"/>
                </a:solidFill>
              </a:rPr>
              <a:t>contin-uously</a:t>
            </a:r>
            <a:r>
              <a:rPr lang="en-GB" sz="1100" b="1" dirty="0">
                <a:solidFill>
                  <a:schemeClr val="lt1"/>
                </a:solidFill>
              </a:rPr>
              <a:t> evolve quality and data sources</a:t>
            </a:r>
          </a:p>
        </p:txBody>
      </p:sp>
      <p:sp>
        <p:nvSpPr>
          <p:cNvPr id="78" name="Google Shape;78;p8"/>
          <p:cNvSpPr/>
          <p:nvPr/>
        </p:nvSpPr>
        <p:spPr>
          <a:xfrm rot="5400000">
            <a:off x="957124" y="8069778"/>
            <a:ext cx="1190723" cy="76755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00"/>
          </a:p>
        </p:txBody>
      </p:sp>
      <p:sp>
        <p:nvSpPr>
          <p:cNvPr id="79" name="Google Shape;79;p8"/>
          <p:cNvSpPr txBox="1"/>
          <p:nvPr/>
        </p:nvSpPr>
        <p:spPr>
          <a:xfrm>
            <a:off x="1168707" y="7858172"/>
            <a:ext cx="767551" cy="113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</a:rPr>
              <a:t>Opti-</a:t>
            </a:r>
            <a:r>
              <a:rPr lang="en-GB" sz="1100" b="1" dirty="0" err="1">
                <a:solidFill>
                  <a:schemeClr val="lt1"/>
                </a:solidFill>
              </a:rPr>
              <a:t>mization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80" name="Google Shape;80;p8"/>
          <p:cNvSpPr/>
          <p:nvPr/>
        </p:nvSpPr>
        <p:spPr>
          <a:xfrm rot="5400000">
            <a:off x="-35031" y="4776701"/>
            <a:ext cx="3175032" cy="76755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00"/>
          </a:p>
        </p:txBody>
      </p:sp>
      <p:sp>
        <p:nvSpPr>
          <p:cNvPr id="81" name="Google Shape;81;p8"/>
          <p:cNvSpPr txBox="1"/>
          <p:nvPr/>
        </p:nvSpPr>
        <p:spPr>
          <a:xfrm>
            <a:off x="1168701" y="3572921"/>
            <a:ext cx="767551" cy="307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</a:rPr>
              <a:t>Dialogue Manage-</a:t>
            </a:r>
            <a:r>
              <a:rPr lang="en-GB" sz="1100" b="1" dirty="0" err="1">
                <a:solidFill>
                  <a:schemeClr val="lt1"/>
                </a:solidFill>
              </a:rPr>
              <a:t>ment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82" name="Google Shape;82;p8"/>
          <p:cNvSpPr/>
          <p:nvPr/>
        </p:nvSpPr>
        <p:spPr>
          <a:xfrm rot="5400000">
            <a:off x="585881" y="2360878"/>
            <a:ext cx="1933210" cy="76755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00"/>
          </a:p>
        </p:txBody>
      </p:sp>
      <p:sp>
        <p:nvSpPr>
          <p:cNvPr id="83" name="Google Shape;83;p8"/>
          <p:cNvSpPr txBox="1"/>
          <p:nvPr/>
        </p:nvSpPr>
        <p:spPr>
          <a:xfrm>
            <a:off x="1168708" y="1778001"/>
            <a:ext cx="767551" cy="184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100" b="1">
                <a:solidFill>
                  <a:schemeClr val="lt1"/>
                </a:solidFill>
              </a:rPr>
              <a:t>Data Sourcing</a:t>
            </a:r>
            <a:endParaRPr sz="1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Enterprisebot Technical Architecture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6CE6F3-0D5F-093D-EC5A-672408CE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75" y="6341582"/>
            <a:ext cx="6390450" cy="3018318"/>
          </a:xfrm>
        </p:spPr>
        <p:txBody>
          <a:bodyPr>
            <a:normAutofit lnSpcReduction="10000"/>
          </a:bodyPr>
          <a:lstStyle/>
          <a:p>
            <a:pPr marL="133350" indent="-133350">
              <a:buSzPts val="1100"/>
              <a:buFont typeface="Arial"/>
              <a:buChar char="•"/>
            </a:pPr>
            <a:r>
              <a:rPr lang="en-GB" sz="1800" dirty="0"/>
              <a:t>Doc-Brain is patent pending proprietary technology fully automating data loading, indexing and management</a:t>
            </a:r>
            <a:endParaRPr lang="en-GB"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800" dirty="0"/>
              <a:t>Various data connectors available</a:t>
            </a:r>
            <a:endParaRPr lang="en-GB"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800" dirty="0" err="1"/>
              <a:t>Blitzico</a:t>
            </a:r>
            <a:r>
              <a:rPr lang="en-GB" sz="1800" dirty="0"/>
              <a:t> enables no-code workflow configuration and integration of intent-based and </a:t>
            </a:r>
            <a:r>
              <a:rPr lang="en-GB" sz="1800" dirty="0" err="1"/>
              <a:t>intentless</a:t>
            </a:r>
            <a:r>
              <a:rPr lang="en-GB" sz="1800" dirty="0"/>
              <a:t> steps/procedures</a:t>
            </a:r>
            <a:endParaRPr lang="en-GB"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800" dirty="0"/>
              <a:t>Flexible in terms of use of generative AI model, including the use of a private dedicated model</a:t>
            </a:r>
            <a:endParaRPr lang="en-GB"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800" dirty="0"/>
              <a:t>Hosted on Google Cloud Platform in Switzerland or Ireland</a:t>
            </a:r>
            <a:endParaRPr lang="en-GB"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800" dirty="0"/>
              <a:t>Shared or dedicated instance available</a:t>
            </a:r>
            <a:endParaRPr lang="en-GB" sz="2400" dirty="0"/>
          </a:p>
          <a:p>
            <a:endParaRPr lang="en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009E6-CDE9-2966-E2A3-848BC64874C9}"/>
              </a:ext>
            </a:extLst>
          </p:cNvPr>
          <p:cNvGrpSpPr/>
          <p:nvPr/>
        </p:nvGrpSpPr>
        <p:grpSpPr>
          <a:xfrm>
            <a:off x="436880" y="1638301"/>
            <a:ext cx="5959217" cy="4525482"/>
            <a:chOff x="436880" y="2417023"/>
            <a:chExt cx="5959217" cy="3024179"/>
          </a:xfrm>
        </p:grpSpPr>
        <p:sp>
          <p:nvSpPr>
            <p:cNvPr id="89" name="Google Shape;89;p9"/>
            <p:cNvSpPr/>
            <p:nvPr/>
          </p:nvSpPr>
          <p:spPr>
            <a:xfrm>
              <a:off x="436880" y="2441914"/>
              <a:ext cx="1991184" cy="2999288"/>
            </a:xfrm>
            <a:prstGeom prst="roundRect">
              <a:avLst>
                <a:gd name="adj" fmla="val 661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r>
                <a:rPr lang="en-GB" sz="1200">
                  <a:solidFill>
                    <a:schemeClr val="dk1"/>
                  </a:solidFill>
                </a:rPr>
                <a:t>Data</a:t>
              </a:r>
              <a:endParaRPr sz="1200"/>
            </a:p>
            <a:p>
              <a:r>
                <a:rPr lang="en-GB" sz="1200">
                  <a:solidFill>
                    <a:schemeClr val="dk1"/>
                  </a:solidFill>
                </a:rPr>
                <a:t>Connectors</a:t>
              </a:r>
              <a:endParaRPr sz="1200">
                <a:solidFill>
                  <a:schemeClr val="dk1"/>
                </a:solidFill>
              </a:endParaRPr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1563038" y="2470878"/>
              <a:ext cx="785023" cy="2933529"/>
              <a:chOff x="1181886" y="1422562"/>
              <a:chExt cx="792000" cy="3045205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1181886" y="1422562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Web Server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1181886" y="1702321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Database</a:t>
                </a:r>
                <a:endParaRPr sz="1200"/>
              </a:p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(Rest API)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1181886" y="1982080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SAP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1181886" y="2261839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ServiceNow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1181886" y="2541598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Salesforce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1181886" y="2821357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UI Path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1181886" y="3101116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Microsoft 365 - Mail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1181886" y="3380875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Microsoft 365 - SharePoint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1181886" y="3660634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Wiki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1181886" y="3940393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Jira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1181886" y="4220152"/>
                <a:ext cx="792000" cy="247615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GB" sz="700">
                    <a:solidFill>
                      <a:schemeClr val="lt1"/>
                    </a:solidFill>
                  </a:rPr>
                  <a:t>Other</a:t>
                </a:r>
                <a:endParaRPr sz="7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2" name="Google Shape;102;p9"/>
            <p:cNvSpPr/>
            <p:nvPr/>
          </p:nvSpPr>
          <p:spPr>
            <a:xfrm>
              <a:off x="3553928" y="2532665"/>
              <a:ext cx="897275" cy="84635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07885" y="3545636"/>
              <a:ext cx="897275" cy="84635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104" name="Google Shape;104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0755" y="3645662"/>
              <a:ext cx="793120" cy="7055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9"/>
            <p:cNvSpPr/>
            <p:nvPr/>
          </p:nvSpPr>
          <p:spPr>
            <a:xfrm>
              <a:off x="2563773" y="3409429"/>
              <a:ext cx="785023" cy="216267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Doc-Brain</a:t>
              </a:r>
              <a:endParaRPr sz="1200"/>
            </a:p>
            <a:p>
              <a:pPr algn="ctr"/>
              <a:r>
                <a:rPr lang="en-GB" sz="700">
                  <a:solidFill>
                    <a:schemeClr val="lt1"/>
                  </a:solidFill>
                </a:rPr>
                <a:t>Data Management</a:t>
              </a:r>
              <a:endParaRPr sz="700">
                <a:solidFill>
                  <a:schemeClr val="lt1"/>
                </a:solidFill>
              </a:endParaRPr>
            </a:p>
          </p:txBody>
        </p:sp>
        <p:pic>
          <p:nvPicPr>
            <p:cNvPr id="106" name="Google Shape;10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78958" y="2723274"/>
              <a:ext cx="647216" cy="469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9"/>
            <p:cNvSpPr/>
            <p:nvPr/>
          </p:nvSpPr>
          <p:spPr>
            <a:xfrm>
              <a:off x="3610056" y="2417023"/>
              <a:ext cx="785023" cy="216267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Blitzico Workflow Manager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545834" y="3554877"/>
              <a:ext cx="897275" cy="84635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70865" y="3745487"/>
              <a:ext cx="647216" cy="469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9"/>
            <p:cNvSpPr/>
            <p:nvPr/>
          </p:nvSpPr>
          <p:spPr>
            <a:xfrm>
              <a:off x="3601961" y="3439236"/>
              <a:ext cx="785023" cy="216267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Generative AI Interface Service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3545834" y="4594841"/>
              <a:ext cx="897275" cy="84635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3601959" y="4479199"/>
              <a:ext cx="785023" cy="216267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Generative AI Model</a:t>
              </a:r>
              <a:endParaRPr sz="700">
                <a:solidFill>
                  <a:schemeClr val="lt1"/>
                </a:solidFill>
              </a:endParaRPr>
            </a:p>
          </p:txBody>
        </p:sp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14616" y="4742924"/>
              <a:ext cx="359710" cy="23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 descr="Amazon AI Tools Transform Generative AI &amp; Software Developmen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03825" y="5003545"/>
              <a:ext cx="581293" cy="20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 descr="All You Need to Know about Google Bard- A Quick Guide! - WebMatriks Blog,  News About SEO, Digital Marketing, Social Media updat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776661" y="5205800"/>
              <a:ext cx="435619" cy="21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9"/>
            <p:cNvSpPr/>
            <p:nvPr/>
          </p:nvSpPr>
          <p:spPr>
            <a:xfrm>
              <a:off x="4575854" y="4604182"/>
              <a:ext cx="1820243" cy="837018"/>
            </a:xfrm>
            <a:prstGeom prst="roundRect">
              <a:avLst>
                <a:gd name="adj" fmla="val 910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r>
                <a:rPr lang="en-GB" sz="1200">
                  <a:solidFill>
                    <a:schemeClr val="dk1"/>
                  </a:solidFill>
                </a:rPr>
                <a:t>Phone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575854" y="3858901"/>
              <a:ext cx="1820243" cy="610098"/>
            </a:xfrm>
            <a:prstGeom prst="roundRect">
              <a:avLst>
                <a:gd name="adj" fmla="val 910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r>
                <a:rPr lang="en-GB" sz="1200">
                  <a:solidFill>
                    <a:schemeClr val="dk1"/>
                  </a:solidFill>
                </a:rPr>
                <a:t>Mail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575854" y="2417023"/>
              <a:ext cx="1820243" cy="1354120"/>
            </a:xfrm>
            <a:prstGeom prst="roundRect">
              <a:avLst>
                <a:gd name="adj" fmla="val 9107"/>
              </a:avLst>
            </a:prstGeom>
            <a:solidFill>
              <a:srgbClr val="F2F2F2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r>
                <a:rPr lang="en-GB" sz="1200">
                  <a:solidFill>
                    <a:schemeClr val="dk1"/>
                  </a:solidFill>
                </a:rPr>
                <a:t>Chat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556769" y="2442589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Slack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556769" y="2708300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Teams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5556769" y="2974010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FB Messenger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5556769" y="3239722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Web-Site Chat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556769" y="3505433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Whats-App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556769" y="3937576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Outlook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556769" y="4210600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Google Mail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556769" y="4637177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Avaya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556769" y="4902887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Genesys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556769" y="5168597"/>
              <a:ext cx="785023" cy="23760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700">
                  <a:solidFill>
                    <a:schemeClr val="lt1"/>
                  </a:solidFill>
                </a:rPr>
                <a:t>Teams</a:t>
              </a:r>
              <a:endParaRPr sz="7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Our Clients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233775" y="8101030"/>
            <a:ext cx="6281325" cy="1102978"/>
          </a:xfrm>
          <a:prstGeom prst="roundRect">
            <a:avLst>
              <a:gd name="adj" fmla="val 8392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1"/>
                </a:solidFill>
              </a:rPr>
              <a:t>Total of over 40 clients</a:t>
            </a:r>
            <a:endParaRPr sz="2000" dirty="0"/>
          </a:p>
          <a:p>
            <a:pPr algn="ctr"/>
            <a:endParaRPr b="1" dirty="0">
              <a:solidFill>
                <a:schemeClr val="lt1"/>
              </a:solidFill>
            </a:endParaRPr>
          </a:p>
          <a:p>
            <a:pPr algn="ctr"/>
            <a:r>
              <a:rPr lang="en-GB" b="1" dirty="0">
                <a:solidFill>
                  <a:schemeClr val="lt1"/>
                </a:solidFill>
              </a:rPr>
              <a:t>Client base growing at 50% per year</a:t>
            </a:r>
            <a:endParaRPr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72C6A8-9E4A-F880-85BB-30677021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8201"/>
              </p:ext>
            </p:extLst>
          </p:nvPr>
        </p:nvGraphicFramePr>
        <p:xfrm>
          <a:off x="406402" y="1794935"/>
          <a:ext cx="5884335" cy="4551676"/>
        </p:xfrm>
        <a:graphic>
          <a:graphicData uri="http://schemas.openxmlformats.org/drawingml/2006/table">
            <a:tbl>
              <a:tblPr firstRow="1" bandRow="1"/>
              <a:tblGrid>
                <a:gridCol w="1176867">
                  <a:extLst>
                    <a:ext uri="{9D8B030D-6E8A-4147-A177-3AD203B41FA5}">
                      <a16:colId xmlns:a16="http://schemas.microsoft.com/office/drawing/2014/main" val="349970955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387213679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504669102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4154522806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467539342"/>
                    </a:ext>
                  </a:extLst>
                </a:gridCol>
              </a:tblGrid>
              <a:tr h="1137919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8328538"/>
                  </a:ext>
                </a:extLst>
              </a:tr>
              <a:tr h="1137919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337578"/>
                  </a:ext>
                </a:extLst>
              </a:tr>
              <a:tr h="1137919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856540"/>
                  </a:ext>
                </a:extLst>
              </a:tr>
              <a:tr h="1137919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262147"/>
                  </a:ext>
                </a:extLst>
              </a:tr>
            </a:tbl>
          </a:graphicData>
        </a:graphic>
      </p:graphicFrame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8E2BB3-92CD-6ABC-B050-6408DEEC7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r="10966"/>
          <a:stretch/>
        </p:blipFill>
        <p:spPr>
          <a:xfrm>
            <a:off x="1695706" y="5594401"/>
            <a:ext cx="1089325" cy="483667"/>
          </a:xfrm>
          <a:prstGeom prst="rect">
            <a:avLst/>
          </a:prstGeom>
        </p:spPr>
      </p:pic>
      <p:pic>
        <p:nvPicPr>
          <p:cNvPr id="4" name="Picture 3" descr="A logo with black text&#10;&#10;Description automatically generated">
            <a:extLst>
              <a:ext uri="{FF2B5EF4-FFF2-40B4-BE49-F238E27FC236}">
                <a16:creationId xmlns:a16="http://schemas.microsoft.com/office/drawing/2014/main" id="{EC7DA9B4-1339-1F30-909F-AD31713A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110" y="4446783"/>
            <a:ext cx="896192" cy="2495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7EDF17E-127D-E1F3-FEA7-E6B15DA79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515" y="2284789"/>
            <a:ext cx="1019356" cy="15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7CE3E-446B-3CAA-33EE-03CE2F952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4816" y="5536358"/>
            <a:ext cx="957660" cy="51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B4164-DD05-8083-4AEE-FB0729786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40" y="4465282"/>
            <a:ext cx="963717" cy="21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60FAE-DC39-1B22-F8DE-D05C52359B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6205" y="4152093"/>
            <a:ext cx="838975" cy="838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B10D7-060E-0D6B-EBD2-D0375DAE848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990" t="20887" r="13071" b="24780"/>
          <a:stretch/>
        </p:blipFill>
        <p:spPr>
          <a:xfrm>
            <a:off x="566442" y="5604705"/>
            <a:ext cx="940562" cy="343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E76E9-69C7-F6C4-893E-94C023C64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4427" y="3060546"/>
            <a:ext cx="955359" cy="772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72399A-9547-D4CD-C52A-A98228DF228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589" t="22427" r="5324" b="30598"/>
          <a:stretch/>
        </p:blipFill>
        <p:spPr>
          <a:xfrm>
            <a:off x="4014907" y="3308543"/>
            <a:ext cx="970656" cy="27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B385A6-168D-4896-552B-60935040AE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62" y="1881970"/>
            <a:ext cx="961601" cy="961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56895-C444-77B2-05F3-F6B43E2A9C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2896" y="4374797"/>
            <a:ext cx="830610" cy="393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FA7C06-692B-E613-A879-9F6E2E7905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5031" y="4095310"/>
            <a:ext cx="1097445" cy="1097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D5FEF6-9730-8515-6E9F-450A420769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916" y="3316007"/>
            <a:ext cx="944020" cy="261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BFDEC1-08EB-9C14-9122-A89F25E09C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6332" y="2084871"/>
            <a:ext cx="817174" cy="555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31175D-3351-1AE5-DBCB-A610C06A12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5529" y="2180694"/>
            <a:ext cx="1070297" cy="364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DD5649-BA25-A05C-0A63-1149334FEB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08025" y="3312507"/>
            <a:ext cx="1078643" cy="268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30EDE9-CD52-4813-26F3-869FA6F765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33909" y="2214541"/>
            <a:ext cx="871271" cy="296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C66668-974F-E029-107C-61F7B34E3C2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5384" y="3167515"/>
            <a:ext cx="814170" cy="5588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2B5ED8-2EF5-EE61-CBB6-5138A77EF80B}"/>
              </a:ext>
            </a:extLst>
          </p:cNvPr>
          <p:cNvSpPr txBox="1"/>
          <p:nvPr/>
        </p:nvSpPr>
        <p:spPr>
          <a:xfrm>
            <a:off x="1593804" y="495441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Dutch Railway</a:t>
            </a:r>
            <a:endParaRPr lang="en-C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F93C5-063C-6F2E-1CFB-F734596E1821}"/>
              </a:ext>
            </a:extLst>
          </p:cNvPr>
          <p:cNvSpPr txBox="1"/>
          <p:nvPr/>
        </p:nvSpPr>
        <p:spPr>
          <a:xfrm>
            <a:off x="3070591" y="496272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SBB</a:t>
            </a:r>
            <a:endParaRPr lang="en-CH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E610B-C3C2-31EB-F6FC-46B12EEA4062}"/>
              </a:ext>
            </a:extLst>
          </p:cNvPr>
          <p:cNvSpPr txBox="1"/>
          <p:nvPr/>
        </p:nvSpPr>
        <p:spPr>
          <a:xfrm>
            <a:off x="2820967" y="6059795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Portugal Rail</a:t>
            </a:r>
            <a:endParaRPr lang="en-CH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Feedback and Recognition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93A3A-755D-C733-F933-772657682B21}"/>
              </a:ext>
            </a:extLst>
          </p:cNvPr>
          <p:cNvGrpSpPr/>
          <p:nvPr/>
        </p:nvGrpSpPr>
        <p:grpSpPr>
          <a:xfrm>
            <a:off x="335375" y="1960063"/>
            <a:ext cx="6014625" cy="5837737"/>
            <a:chOff x="468054" y="2555582"/>
            <a:chExt cx="4051752" cy="4072988"/>
          </a:xfrm>
        </p:grpSpPr>
        <p:pic>
          <p:nvPicPr>
            <p:cNvPr id="142" name="Google Shape;142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8054" y="2555582"/>
              <a:ext cx="4051752" cy="2235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056" y="5602593"/>
              <a:ext cx="1904144" cy="1025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5716" y="4632891"/>
              <a:ext cx="3904090" cy="683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47769" y="4033964"/>
              <a:ext cx="485431" cy="704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6985" y="4033964"/>
              <a:ext cx="485431" cy="729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645026" y="5529173"/>
              <a:ext cx="1874780" cy="1099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1"/>
            <p:cNvSpPr/>
            <p:nvPr/>
          </p:nvSpPr>
          <p:spPr>
            <a:xfrm>
              <a:off x="3743355" y="5602593"/>
              <a:ext cx="676506" cy="842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GB" sz="800" i="1">
                  <a:solidFill>
                    <a:schemeClr val="dk1"/>
                  </a:solidFill>
                </a:rPr>
                <a:t>Enterprisebot was from the beginning a key partner of our innovation in GenerativeAI</a:t>
              </a:r>
              <a:endParaRPr sz="800" i="1">
                <a:solidFill>
                  <a:schemeClr val="dk1"/>
                </a:solidFill>
              </a:endParaRPr>
            </a:p>
          </p:txBody>
        </p:sp>
      </p:grpSp>
      <p:sp>
        <p:nvSpPr>
          <p:cNvPr id="3" name="Google Shape;136;p10">
            <a:extLst>
              <a:ext uri="{FF2B5EF4-FFF2-40B4-BE49-F238E27FC236}">
                <a16:creationId xmlns:a16="http://schemas.microsoft.com/office/drawing/2014/main" id="{28D6E26C-0B85-E1D0-22FE-89B34163EF2F}"/>
              </a:ext>
            </a:extLst>
          </p:cNvPr>
          <p:cNvSpPr/>
          <p:nvPr/>
        </p:nvSpPr>
        <p:spPr>
          <a:xfrm>
            <a:off x="233775" y="8101030"/>
            <a:ext cx="6281325" cy="1102978"/>
          </a:xfrm>
          <a:prstGeom prst="roundRect">
            <a:avLst>
              <a:gd name="adj" fmla="val 8392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400" b="1" dirty="0">
                <a:solidFill>
                  <a:schemeClr val="lt1"/>
                </a:solidFill>
              </a:rPr>
              <a:t>Leading Platform in Customer Ratings and User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Productivity Improvements and Business Case</a:t>
            </a:r>
            <a:endParaRPr/>
          </a:p>
        </p:txBody>
      </p:sp>
      <p:graphicFrame>
        <p:nvGraphicFramePr>
          <p:cNvPr id="157" name="Google Shape;157;p12"/>
          <p:cNvGraphicFramePr/>
          <p:nvPr>
            <p:extLst>
              <p:ext uri="{D42A27DB-BD31-4B8C-83A1-F6EECF244321}">
                <p14:modId xmlns:p14="http://schemas.microsoft.com/office/powerpoint/2010/main" val="877022886"/>
              </p:ext>
            </p:extLst>
          </p:nvPr>
        </p:nvGraphicFramePr>
        <p:xfrm>
          <a:off x="288347" y="3111500"/>
          <a:ext cx="6281305" cy="2969627"/>
        </p:xfrm>
        <a:graphic>
          <a:graphicData uri="http://schemas.openxmlformats.org/drawingml/2006/table">
            <a:tbl>
              <a:tblPr>
                <a:noFill/>
                <a:tableStyleId>{23B8803F-2896-47EF-8E13-D823F1D169AC}</a:tableStyleId>
              </a:tblPr>
              <a:tblGrid>
                <a:gridCol w="1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45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Channel Mix %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/>
                        <a:t>Time per conversation (min)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% of con-versations handled by the Bot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Bot/Assistant Time Savings % on the con-versations handled by the Bot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Bot/Assistant Time Savings % on the total of con-versations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E-Mail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40%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15.0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95%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80%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76%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Phone/Video/Conference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30%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7.0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10%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Chat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25%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5.0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100%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Personal Meeting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5%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30.0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Total/Average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100%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/>
                        <a:t>10.9</a:t>
                      </a:r>
                      <a:endParaRPr sz="110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66%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60%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 dirty="0"/>
                        <a:t>44%</a:t>
                      </a:r>
                      <a:endParaRPr sz="1100" dirty="0"/>
                    </a:p>
                  </a:txBody>
                  <a:tcPr marL="16294" marR="16294" marT="10856" marB="10856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" name="Google Shape;158;p12"/>
          <p:cNvSpPr txBox="1"/>
          <p:nvPr/>
        </p:nvSpPr>
        <p:spPr>
          <a:xfrm>
            <a:off x="233775" y="6558222"/>
            <a:ext cx="6192425" cy="129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133350" indent="-133350">
              <a:buSzPts val="1100"/>
              <a:buFont typeface="Arial"/>
              <a:buChar char="•"/>
            </a:pPr>
            <a:r>
              <a:rPr lang="en-GB" sz="1600" dirty="0"/>
              <a:t>51 % of time is assumed communication time</a:t>
            </a:r>
            <a:endParaRPr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600" dirty="0"/>
              <a:t>Total time savings amount to 25%</a:t>
            </a:r>
            <a:endParaRPr sz="2400" dirty="0"/>
          </a:p>
          <a:p>
            <a:pPr marL="133350" indent="-133350">
              <a:spcBef>
                <a:spcPts val="225"/>
              </a:spcBef>
              <a:buSzPts val="1100"/>
              <a:buFont typeface="Arial"/>
              <a:buChar char="•"/>
            </a:pPr>
            <a:r>
              <a:rPr lang="en-GB" sz="1600" dirty="0"/>
              <a:t>Net of cost of the solution the total cost savings are 23%</a:t>
            </a:r>
            <a:endParaRPr sz="2400" dirty="0"/>
          </a:p>
        </p:txBody>
      </p:sp>
      <p:sp>
        <p:nvSpPr>
          <p:cNvPr id="3" name="Google Shape;136;p10">
            <a:extLst>
              <a:ext uri="{FF2B5EF4-FFF2-40B4-BE49-F238E27FC236}">
                <a16:creationId xmlns:a16="http://schemas.microsoft.com/office/drawing/2014/main" id="{DD8BC7F3-1605-BF9A-47F8-1C22914F736A}"/>
              </a:ext>
            </a:extLst>
          </p:cNvPr>
          <p:cNvSpPr/>
          <p:nvPr/>
        </p:nvSpPr>
        <p:spPr>
          <a:xfrm>
            <a:off x="233775" y="8101030"/>
            <a:ext cx="6281325" cy="1102978"/>
          </a:xfrm>
          <a:prstGeom prst="roundRect">
            <a:avLst>
              <a:gd name="adj" fmla="val 8392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400" b="1" dirty="0">
                <a:solidFill>
                  <a:schemeClr val="lt1"/>
                </a:solidFill>
              </a:rPr>
              <a:t>Strong business case of 23% cost savings achievable and evidenced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3"/>
          <p:cNvCxnSpPr/>
          <p:nvPr/>
        </p:nvCxnSpPr>
        <p:spPr>
          <a:xfrm>
            <a:off x="1124005" y="2665966"/>
            <a:ext cx="1372578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5" name="Google Shape;165;p13"/>
          <p:cNvSpPr/>
          <p:nvPr/>
        </p:nvSpPr>
        <p:spPr>
          <a:xfrm>
            <a:off x="492139" y="1620252"/>
            <a:ext cx="1165924" cy="6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/>
            <a:r>
              <a:rPr lang="en-GB" sz="1600" dirty="0">
                <a:solidFill>
                  <a:srgbClr val="312F6C"/>
                </a:solidFill>
              </a:rPr>
              <a:t>Envisioning</a:t>
            </a:r>
            <a:endParaRPr sz="1200" dirty="0"/>
          </a:p>
          <a:p>
            <a:pPr algn="ctr"/>
            <a:r>
              <a:rPr lang="en-GB" sz="1600" dirty="0">
                <a:solidFill>
                  <a:srgbClr val="312F6C"/>
                </a:solidFill>
              </a:rPr>
              <a:t>(pre-sales)</a:t>
            </a:r>
            <a:endParaRPr sz="1200" dirty="0"/>
          </a:p>
        </p:txBody>
      </p:sp>
      <p:sp>
        <p:nvSpPr>
          <p:cNvPr id="166" name="Google Shape;166;p13"/>
          <p:cNvSpPr/>
          <p:nvPr/>
        </p:nvSpPr>
        <p:spPr>
          <a:xfrm>
            <a:off x="855379" y="2542420"/>
            <a:ext cx="252000" cy="252000"/>
          </a:xfrm>
          <a:prstGeom prst="ellipse">
            <a:avLst/>
          </a:prstGeom>
          <a:solidFill>
            <a:srgbClr val="616BA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2477516" y="254242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957902" y="2327502"/>
            <a:ext cx="94531" cy="135445"/>
          </a:xfrm>
          <a:prstGeom prst="triangle">
            <a:avLst>
              <a:gd name="adj" fmla="val 50000"/>
            </a:avLst>
          </a:prstGeom>
          <a:solidFill>
            <a:srgbClr val="616BA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2570667" y="2327502"/>
            <a:ext cx="94531" cy="13544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2104903" y="1620252"/>
            <a:ext cx="1165924" cy="6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/>
            <a:r>
              <a:rPr lang="en-GB" sz="1600">
                <a:solidFill>
                  <a:srgbClr val="312F6C"/>
                </a:solidFill>
              </a:rPr>
              <a:t>Exploration</a:t>
            </a:r>
            <a:endParaRPr sz="1200"/>
          </a:p>
          <a:p>
            <a:pPr algn="ctr"/>
            <a:r>
              <a:rPr lang="en-GB" sz="1600">
                <a:solidFill>
                  <a:srgbClr val="312F6C"/>
                </a:solidFill>
              </a:rPr>
              <a:t>(1 day)</a:t>
            </a:r>
            <a:endParaRPr sz="1200"/>
          </a:p>
        </p:txBody>
      </p:sp>
      <p:sp>
        <p:nvSpPr>
          <p:cNvPr id="173" name="Google Shape;173;p13"/>
          <p:cNvSpPr/>
          <p:nvPr/>
        </p:nvSpPr>
        <p:spPr>
          <a:xfrm>
            <a:off x="4099652" y="254242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5721790" y="254242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4192803" y="2327502"/>
            <a:ext cx="94531" cy="13544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5814940" y="2327502"/>
            <a:ext cx="94531" cy="13544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>
              <a:solidFill>
                <a:srgbClr val="002060"/>
              </a:solidFill>
            </a:endParaRPr>
          </a:p>
        </p:txBody>
      </p:sp>
      <p:cxnSp>
        <p:nvCxnSpPr>
          <p:cNvPr id="177" name="Google Shape;177;p13"/>
          <p:cNvCxnSpPr/>
          <p:nvPr/>
        </p:nvCxnSpPr>
        <p:spPr>
          <a:xfrm>
            <a:off x="2744413" y="2665966"/>
            <a:ext cx="1372578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78" name="Google Shape;178;p13"/>
          <p:cNvCxnSpPr/>
          <p:nvPr/>
        </p:nvCxnSpPr>
        <p:spPr>
          <a:xfrm>
            <a:off x="4369386" y="2665966"/>
            <a:ext cx="1372578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179" name="Google Shape;179;p13"/>
          <p:cNvSpPr/>
          <p:nvPr/>
        </p:nvSpPr>
        <p:spPr>
          <a:xfrm>
            <a:off x="3727039" y="1620252"/>
            <a:ext cx="1165924" cy="6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/>
            <a:r>
              <a:rPr lang="en-GB" sz="1600">
                <a:solidFill>
                  <a:srgbClr val="312F6C"/>
                </a:solidFill>
              </a:rPr>
              <a:t>Incubation</a:t>
            </a:r>
            <a:endParaRPr sz="1200"/>
          </a:p>
          <a:p>
            <a:pPr algn="ctr"/>
            <a:r>
              <a:rPr lang="en-GB" sz="1600">
                <a:solidFill>
                  <a:srgbClr val="312F6C"/>
                </a:solidFill>
              </a:rPr>
              <a:t>(4 weeks)</a:t>
            </a:r>
            <a:endParaRPr sz="1200"/>
          </a:p>
        </p:txBody>
      </p:sp>
      <p:sp>
        <p:nvSpPr>
          <p:cNvPr id="180" name="Google Shape;180;p13"/>
          <p:cNvSpPr/>
          <p:nvPr/>
        </p:nvSpPr>
        <p:spPr>
          <a:xfrm>
            <a:off x="5349177" y="1890076"/>
            <a:ext cx="1026057" cy="38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/>
            <a:r>
              <a:rPr lang="en-GB" sz="1600">
                <a:solidFill>
                  <a:srgbClr val="312F6C"/>
                </a:solidFill>
              </a:rPr>
              <a:t>Scale</a:t>
            </a:r>
            <a:endParaRPr sz="1200"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ct val="111111"/>
            </a:pPr>
            <a:r>
              <a:rPr lang="en-GB"/>
              <a:t>Implementation Project</a:t>
            </a:r>
            <a:endParaRPr/>
          </a:p>
        </p:txBody>
      </p:sp>
      <p:grpSp>
        <p:nvGrpSpPr>
          <p:cNvPr id="2" name="Google Shape;190;p14">
            <a:extLst>
              <a:ext uri="{FF2B5EF4-FFF2-40B4-BE49-F238E27FC236}">
                <a16:creationId xmlns:a16="http://schemas.microsoft.com/office/drawing/2014/main" id="{2609A1B0-5599-269A-3115-33B9DFDBCCC9}"/>
              </a:ext>
            </a:extLst>
          </p:cNvPr>
          <p:cNvGrpSpPr/>
          <p:nvPr/>
        </p:nvGrpSpPr>
        <p:grpSpPr>
          <a:xfrm>
            <a:off x="255154" y="6685578"/>
            <a:ext cx="6347692" cy="2528543"/>
            <a:chOff x="762949" y="663575"/>
            <a:chExt cx="7284755" cy="3850815"/>
          </a:xfrm>
        </p:grpSpPr>
        <p:sp>
          <p:nvSpPr>
            <p:cNvPr id="3" name="Google Shape;191;p14">
              <a:extLst>
                <a:ext uri="{FF2B5EF4-FFF2-40B4-BE49-F238E27FC236}">
                  <a16:creationId xmlns:a16="http://schemas.microsoft.com/office/drawing/2014/main" id="{C5461B3E-DEC8-271A-936E-F9146D15C2B4}"/>
                </a:ext>
              </a:extLst>
            </p:cNvPr>
            <p:cNvSpPr/>
            <p:nvPr/>
          </p:nvSpPr>
          <p:spPr>
            <a:xfrm>
              <a:off x="762951" y="1521193"/>
              <a:ext cx="2628900" cy="321600"/>
            </a:xfrm>
            <a:prstGeom prst="rect">
              <a:avLst/>
            </a:prstGeom>
            <a:noFill/>
            <a:ln w="12700" cap="flat" cmpd="sng">
              <a:solidFill>
                <a:srgbClr val="7A72A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>
                  <a:solidFill>
                    <a:srgbClr val="002060"/>
                  </a:solidFill>
                </a:rPr>
                <a:t>Project Management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4" name="Google Shape;192;p14">
              <a:extLst>
                <a:ext uri="{FF2B5EF4-FFF2-40B4-BE49-F238E27FC236}">
                  <a16:creationId xmlns:a16="http://schemas.microsoft.com/office/drawing/2014/main" id="{FF237594-F3C7-46E6-4826-E1ECEEC54943}"/>
                </a:ext>
              </a:extLst>
            </p:cNvPr>
            <p:cNvSpPr/>
            <p:nvPr/>
          </p:nvSpPr>
          <p:spPr>
            <a:xfrm>
              <a:off x="3875605" y="1521193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40-50% </a:t>
              </a:r>
              <a:r>
                <a:rPr lang="en-GB" sz="825">
                  <a:solidFill>
                    <a:srgbClr val="002060"/>
                  </a:solidFill>
                </a:rPr>
                <a:t>during 1 months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5" name="Google Shape;193;p14">
              <a:extLst>
                <a:ext uri="{FF2B5EF4-FFF2-40B4-BE49-F238E27FC236}">
                  <a16:creationId xmlns:a16="http://schemas.microsoft.com/office/drawing/2014/main" id="{A3B1A04F-BCDB-2E67-D2BA-77DE21E9998B}"/>
                </a:ext>
              </a:extLst>
            </p:cNvPr>
            <p:cNvSpPr/>
            <p:nvPr/>
          </p:nvSpPr>
          <p:spPr>
            <a:xfrm>
              <a:off x="762951" y="3313418"/>
              <a:ext cx="26289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>
                  <a:solidFill>
                    <a:srgbClr val="002060"/>
                  </a:solidFill>
                </a:rPr>
                <a:t>Legal &amp; Compliance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6" name="Google Shape;194;p14">
              <a:extLst>
                <a:ext uri="{FF2B5EF4-FFF2-40B4-BE49-F238E27FC236}">
                  <a16:creationId xmlns:a16="http://schemas.microsoft.com/office/drawing/2014/main" id="{BC763F72-0D7C-8D01-CA25-B25469F5D774}"/>
                </a:ext>
              </a:extLst>
            </p:cNvPr>
            <p:cNvSpPr/>
            <p:nvPr/>
          </p:nvSpPr>
          <p:spPr>
            <a:xfrm>
              <a:off x="3875605" y="3313418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10% </a:t>
              </a:r>
              <a:r>
                <a:rPr lang="en-GB" sz="825">
                  <a:solidFill>
                    <a:srgbClr val="002060"/>
                  </a:solidFill>
                </a:rPr>
                <a:t>during 4 weeks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7" name="Google Shape;195;p14">
              <a:extLst>
                <a:ext uri="{FF2B5EF4-FFF2-40B4-BE49-F238E27FC236}">
                  <a16:creationId xmlns:a16="http://schemas.microsoft.com/office/drawing/2014/main" id="{0481E0FD-DFFC-5412-843D-14A5755B2E59}"/>
                </a:ext>
              </a:extLst>
            </p:cNvPr>
            <p:cNvSpPr/>
            <p:nvPr/>
          </p:nvSpPr>
          <p:spPr>
            <a:xfrm>
              <a:off x="762951" y="1121964"/>
              <a:ext cx="2628900" cy="321600"/>
            </a:xfrm>
            <a:prstGeom prst="rect">
              <a:avLst/>
            </a:prstGeom>
            <a:solidFill>
              <a:srgbClr val="616BA8">
                <a:alpha val="48235"/>
              </a:srgbClr>
            </a:solidFill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Client Resources</a:t>
              </a:r>
              <a:endParaRPr sz="825" b="1">
                <a:solidFill>
                  <a:srgbClr val="002060"/>
                </a:solidFill>
              </a:endParaRPr>
            </a:p>
          </p:txBody>
        </p:sp>
        <p:sp>
          <p:nvSpPr>
            <p:cNvPr id="8" name="Google Shape;196;p14">
              <a:extLst>
                <a:ext uri="{FF2B5EF4-FFF2-40B4-BE49-F238E27FC236}">
                  <a16:creationId xmlns:a16="http://schemas.microsoft.com/office/drawing/2014/main" id="{68F1E0EE-8B29-7339-E1AF-6028904AA124}"/>
                </a:ext>
              </a:extLst>
            </p:cNvPr>
            <p:cNvSpPr/>
            <p:nvPr/>
          </p:nvSpPr>
          <p:spPr>
            <a:xfrm>
              <a:off x="3875604" y="663575"/>
              <a:ext cx="4172100" cy="321600"/>
            </a:xfrm>
            <a:prstGeom prst="rect">
              <a:avLst/>
            </a:prstGeom>
            <a:solidFill>
              <a:srgbClr val="616BA8">
                <a:alpha val="48235"/>
              </a:srgbClr>
            </a:solidFill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Required Availability</a:t>
              </a:r>
              <a:endParaRPr sz="825" b="1">
                <a:solidFill>
                  <a:srgbClr val="002060"/>
                </a:solidFill>
              </a:endParaRPr>
            </a:p>
          </p:txBody>
        </p:sp>
        <p:sp>
          <p:nvSpPr>
            <p:cNvPr id="9" name="Google Shape;197;p14">
              <a:extLst>
                <a:ext uri="{FF2B5EF4-FFF2-40B4-BE49-F238E27FC236}">
                  <a16:creationId xmlns:a16="http://schemas.microsoft.com/office/drawing/2014/main" id="{B48D8AB8-1188-5FF7-9950-D3874916DB7C}"/>
                </a:ext>
              </a:extLst>
            </p:cNvPr>
            <p:cNvSpPr/>
            <p:nvPr/>
          </p:nvSpPr>
          <p:spPr>
            <a:xfrm>
              <a:off x="762951" y="3749187"/>
              <a:ext cx="26289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>
                  <a:solidFill>
                    <a:srgbClr val="002060"/>
                  </a:solidFill>
                </a:rPr>
                <a:t>IT Security / Firewall Mgmt.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10" name="Google Shape;198;p14">
              <a:extLst>
                <a:ext uri="{FF2B5EF4-FFF2-40B4-BE49-F238E27FC236}">
                  <a16:creationId xmlns:a16="http://schemas.microsoft.com/office/drawing/2014/main" id="{9C496C73-289A-FF93-6DE8-347F436BCD3E}"/>
                </a:ext>
              </a:extLst>
            </p:cNvPr>
            <p:cNvSpPr/>
            <p:nvPr/>
          </p:nvSpPr>
          <p:spPr>
            <a:xfrm>
              <a:off x="3875605" y="3749187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50% </a:t>
              </a:r>
              <a:r>
                <a:rPr lang="en-GB" sz="825">
                  <a:solidFill>
                    <a:srgbClr val="002060"/>
                  </a:solidFill>
                </a:rPr>
                <a:t>for 2 weeks</a:t>
              </a:r>
              <a:endParaRPr sz="825" b="1">
                <a:solidFill>
                  <a:srgbClr val="002060"/>
                </a:solidFill>
              </a:endParaRPr>
            </a:p>
          </p:txBody>
        </p:sp>
        <p:sp>
          <p:nvSpPr>
            <p:cNvPr id="11" name="Google Shape;199;p14">
              <a:extLst>
                <a:ext uri="{FF2B5EF4-FFF2-40B4-BE49-F238E27FC236}">
                  <a16:creationId xmlns:a16="http://schemas.microsoft.com/office/drawing/2014/main" id="{BE725926-A06F-7724-0DE8-E514F4D0BB8E}"/>
                </a:ext>
              </a:extLst>
            </p:cNvPr>
            <p:cNvSpPr/>
            <p:nvPr/>
          </p:nvSpPr>
          <p:spPr>
            <a:xfrm>
              <a:off x="3875604" y="1112927"/>
              <a:ext cx="2000100" cy="321600"/>
            </a:xfrm>
            <a:prstGeom prst="rect">
              <a:avLst/>
            </a:prstGeom>
            <a:solidFill>
              <a:srgbClr val="616BA8">
                <a:alpha val="48235"/>
              </a:srgbClr>
            </a:solidFill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OnPrem</a:t>
              </a:r>
              <a:endParaRPr sz="825" b="1">
                <a:solidFill>
                  <a:srgbClr val="002060"/>
                </a:solidFill>
              </a:endParaRPr>
            </a:p>
          </p:txBody>
        </p:sp>
        <p:sp>
          <p:nvSpPr>
            <p:cNvPr id="12" name="Google Shape;200;p14">
              <a:extLst>
                <a:ext uri="{FF2B5EF4-FFF2-40B4-BE49-F238E27FC236}">
                  <a16:creationId xmlns:a16="http://schemas.microsoft.com/office/drawing/2014/main" id="{916A4F77-442F-DD33-B207-4F83796EB2EF}"/>
                </a:ext>
              </a:extLst>
            </p:cNvPr>
            <p:cNvSpPr/>
            <p:nvPr/>
          </p:nvSpPr>
          <p:spPr>
            <a:xfrm>
              <a:off x="6047305" y="1520136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40-50% </a:t>
              </a:r>
              <a:r>
                <a:rPr lang="en-GB" sz="825">
                  <a:solidFill>
                    <a:srgbClr val="002060"/>
                  </a:solidFill>
                </a:rPr>
                <a:t>during 1 months</a:t>
              </a:r>
              <a:endParaRPr sz="825">
                <a:solidFill>
                  <a:srgbClr val="002060"/>
                </a:solidFill>
              </a:endParaRPr>
            </a:p>
          </p:txBody>
        </p:sp>
        <p:grpSp>
          <p:nvGrpSpPr>
            <p:cNvPr id="13" name="Google Shape;201;p14">
              <a:extLst>
                <a:ext uri="{FF2B5EF4-FFF2-40B4-BE49-F238E27FC236}">
                  <a16:creationId xmlns:a16="http://schemas.microsoft.com/office/drawing/2014/main" id="{6E43E954-0939-9297-2443-BAAC902B7083}"/>
                </a:ext>
              </a:extLst>
            </p:cNvPr>
            <p:cNvGrpSpPr/>
            <p:nvPr/>
          </p:nvGrpSpPr>
          <p:grpSpPr>
            <a:xfrm>
              <a:off x="762949" y="1929433"/>
              <a:ext cx="2628900" cy="1289532"/>
              <a:chOff x="752472" y="3147056"/>
              <a:chExt cx="3505199" cy="1719375"/>
            </a:xfrm>
          </p:grpSpPr>
          <p:sp>
            <p:nvSpPr>
              <p:cNvPr id="20" name="Google Shape;202;p14">
                <a:extLst>
                  <a:ext uri="{FF2B5EF4-FFF2-40B4-BE49-F238E27FC236}">
                    <a16:creationId xmlns:a16="http://schemas.microsoft.com/office/drawing/2014/main" id="{8D73868E-7603-7D2F-BA7D-ABC7464FA0E9}"/>
                  </a:ext>
                </a:extLst>
              </p:cNvPr>
              <p:cNvSpPr/>
              <p:nvPr/>
            </p:nvSpPr>
            <p:spPr>
              <a:xfrm>
                <a:off x="1285871" y="3147091"/>
                <a:ext cx="2971800" cy="428700"/>
              </a:xfrm>
              <a:prstGeom prst="rect">
                <a:avLst/>
              </a:prstGeom>
              <a:noFill/>
              <a:ln w="12700" cap="flat" cmpd="sng">
                <a:solidFill>
                  <a:srgbClr val="7A72A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r>
                  <a:rPr lang="en-GB" sz="825">
                    <a:solidFill>
                      <a:srgbClr val="002060"/>
                    </a:solidFill>
                  </a:rPr>
                  <a:t>IT SPOC  </a:t>
                </a:r>
                <a:endParaRPr sz="825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Google Shape;203;p14">
                <a:extLst>
                  <a:ext uri="{FF2B5EF4-FFF2-40B4-BE49-F238E27FC236}">
                    <a16:creationId xmlns:a16="http://schemas.microsoft.com/office/drawing/2014/main" id="{6A9B5D4F-C83A-DF01-C348-85C0B9E7E78E}"/>
                  </a:ext>
                </a:extLst>
              </p:cNvPr>
              <p:cNvSpPr/>
              <p:nvPr/>
            </p:nvSpPr>
            <p:spPr>
              <a:xfrm>
                <a:off x="1285871" y="3792411"/>
                <a:ext cx="2971800" cy="428700"/>
              </a:xfrm>
              <a:prstGeom prst="rect">
                <a:avLst/>
              </a:prstGeom>
              <a:noFill/>
              <a:ln w="12700" cap="flat" cmpd="sng">
                <a:solidFill>
                  <a:srgbClr val="7A72A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r>
                  <a:rPr lang="en-GB" sz="825">
                    <a:solidFill>
                      <a:srgbClr val="002060"/>
                    </a:solidFill>
                  </a:rPr>
                  <a:t>Customer Service Representative</a:t>
                </a:r>
                <a:endParaRPr sz="825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Google Shape;204;p14">
                <a:extLst>
                  <a:ext uri="{FF2B5EF4-FFF2-40B4-BE49-F238E27FC236}">
                    <a16:creationId xmlns:a16="http://schemas.microsoft.com/office/drawing/2014/main" id="{C2773E9C-A473-6231-0458-1BAD85B2C567}"/>
                  </a:ext>
                </a:extLst>
              </p:cNvPr>
              <p:cNvSpPr/>
              <p:nvPr/>
            </p:nvSpPr>
            <p:spPr>
              <a:xfrm>
                <a:off x="1285871" y="4437731"/>
                <a:ext cx="2971800" cy="428700"/>
              </a:xfrm>
              <a:prstGeom prst="rect">
                <a:avLst/>
              </a:prstGeom>
              <a:noFill/>
              <a:ln w="12700" cap="flat" cmpd="sng">
                <a:solidFill>
                  <a:srgbClr val="7A72A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r>
                  <a:rPr lang="en-GB" sz="825">
                    <a:solidFill>
                      <a:srgbClr val="002060"/>
                    </a:solidFill>
                  </a:rPr>
                  <a:t>Product and Offer specialists</a:t>
                </a:r>
                <a:endParaRPr sz="825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Google Shape;205;p14">
                <a:extLst>
                  <a:ext uri="{FF2B5EF4-FFF2-40B4-BE49-F238E27FC236}">
                    <a16:creationId xmlns:a16="http://schemas.microsoft.com/office/drawing/2014/main" id="{6501C7BF-1E6E-45F5-87CD-ACEA2C673F38}"/>
                  </a:ext>
                </a:extLst>
              </p:cNvPr>
              <p:cNvSpPr/>
              <p:nvPr/>
            </p:nvSpPr>
            <p:spPr>
              <a:xfrm rot="-5400000">
                <a:off x="107172" y="3792356"/>
                <a:ext cx="1719300" cy="428700"/>
              </a:xfrm>
              <a:prstGeom prst="rect">
                <a:avLst/>
              </a:prstGeom>
              <a:noFill/>
              <a:ln w="12700" cap="flat" cmpd="sng">
                <a:solidFill>
                  <a:srgbClr val="7A72A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r>
                  <a:rPr lang="en-GB" sz="825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Sub-resources</a:t>
                </a:r>
                <a:endParaRPr sz="825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Google Shape;206;p14">
              <a:extLst>
                <a:ext uri="{FF2B5EF4-FFF2-40B4-BE49-F238E27FC236}">
                  <a16:creationId xmlns:a16="http://schemas.microsoft.com/office/drawing/2014/main" id="{01EDF8A5-9FBA-1A05-C6A4-230848B4F274}"/>
                </a:ext>
              </a:extLst>
            </p:cNvPr>
            <p:cNvSpPr/>
            <p:nvPr/>
          </p:nvSpPr>
          <p:spPr>
            <a:xfrm>
              <a:off x="3875603" y="1929459"/>
              <a:ext cx="2000100" cy="1288800"/>
            </a:xfrm>
            <a:prstGeom prst="rect">
              <a:avLst/>
            </a:prstGeom>
            <a:noFill/>
            <a:ln w="12700" cap="flat" cmpd="sng">
              <a:solidFill>
                <a:srgbClr val="7A72A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20-30% </a:t>
              </a:r>
              <a:r>
                <a:rPr lang="en-GB" sz="825">
                  <a:solidFill>
                    <a:srgbClr val="002060"/>
                  </a:solidFill>
                </a:rPr>
                <a:t>(1-2 days per week) per function for the duration of data analysis and deployment (6 weeks).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15" name="Google Shape;207;p14">
              <a:extLst>
                <a:ext uri="{FF2B5EF4-FFF2-40B4-BE49-F238E27FC236}">
                  <a16:creationId xmlns:a16="http://schemas.microsoft.com/office/drawing/2014/main" id="{B4E112E4-76FC-562E-6B40-C7A99DCBD81F}"/>
                </a:ext>
              </a:extLst>
            </p:cNvPr>
            <p:cNvSpPr/>
            <p:nvPr/>
          </p:nvSpPr>
          <p:spPr>
            <a:xfrm>
              <a:off x="6047303" y="1928402"/>
              <a:ext cx="2000100" cy="1288800"/>
            </a:xfrm>
            <a:prstGeom prst="rect">
              <a:avLst/>
            </a:prstGeom>
            <a:noFill/>
            <a:ln w="12700" cap="flat" cmpd="sng">
              <a:solidFill>
                <a:srgbClr val="7A72A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20-30% </a:t>
              </a:r>
              <a:r>
                <a:rPr lang="en-GB" sz="825">
                  <a:solidFill>
                    <a:srgbClr val="002060"/>
                  </a:solidFill>
                </a:rPr>
                <a:t>(1-2 days per week) per function for the duration of data analysis and deployment (6 weeks).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16" name="Google Shape;208;p14">
              <a:extLst>
                <a:ext uri="{FF2B5EF4-FFF2-40B4-BE49-F238E27FC236}">
                  <a16:creationId xmlns:a16="http://schemas.microsoft.com/office/drawing/2014/main" id="{59134375-AB77-9C65-22CB-4065B61C2269}"/>
                </a:ext>
              </a:extLst>
            </p:cNvPr>
            <p:cNvSpPr/>
            <p:nvPr/>
          </p:nvSpPr>
          <p:spPr>
            <a:xfrm>
              <a:off x="6047305" y="3312361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10% </a:t>
              </a:r>
              <a:r>
                <a:rPr lang="en-GB" sz="825">
                  <a:solidFill>
                    <a:srgbClr val="002060"/>
                  </a:solidFill>
                </a:rPr>
                <a:t>during 4 weeks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17" name="Google Shape;209;p14">
              <a:extLst>
                <a:ext uri="{FF2B5EF4-FFF2-40B4-BE49-F238E27FC236}">
                  <a16:creationId xmlns:a16="http://schemas.microsoft.com/office/drawing/2014/main" id="{41BF1553-D99C-0D31-6785-F1652481CEAA}"/>
                </a:ext>
              </a:extLst>
            </p:cNvPr>
            <p:cNvSpPr/>
            <p:nvPr/>
          </p:nvSpPr>
          <p:spPr>
            <a:xfrm>
              <a:off x="6047304" y="1111870"/>
              <a:ext cx="2000100" cy="321600"/>
            </a:xfrm>
            <a:prstGeom prst="rect">
              <a:avLst/>
            </a:prstGeom>
            <a:solidFill>
              <a:srgbClr val="616BA8">
                <a:alpha val="48235"/>
              </a:srgbClr>
            </a:solidFill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Cloud</a:t>
              </a:r>
              <a:endParaRPr sz="825" b="1">
                <a:solidFill>
                  <a:srgbClr val="002060"/>
                </a:solidFill>
              </a:endParaRPr>
            </a:p>
          </p:txBody>
        </p:sp>
        <p:sp>
          <p:nvSpPr>
            <p:cNvPr id="18" name="Google Shape;210;p14">
              <a:extLst>
                <a:ext uri="{FF2B5EF4-FFF2-40B4-BE49-F238E27FC236}">
                  <a16:creationId xmlns:a16="http://schemas.microsoft.com/office/drawing/2014/main" id="{9B4784F5-D20D-5EB4-E5E8-F304606461E7}"/>
                </a:ext>
              </a:extLst>
            </p:cNvPr>
            <p:cNvSpPr/>
            <p:nvPr/>
          </p:nvSpPr>
          <p:spPr>
            <a:xfrm>
              <a:off x="762951" y="4192790"/>
              <a:ext cx="26289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>
                  <a:solidFill>
                    <a:srgbClr val="002060"/>
                  </a:solidFill>
                </a:rPr>
                <a:t>IT Operation Team </a:t>
              </a:r>
              <a:endParaRPr sz="825">
                <a:solidFill>
                  <a:srgbClr val="002060"/>
                </a:solidFill>
              </a:endParaRPr>
            </a:p>
          </p:txBody>
        </p:sp>
        <p:sp>
          <p:nvSpPr>
            <p:cNvPr id="19" name="Google Shape;211;p14">
              <a:extLst>
                <a:ext uri="{FF2B5EF4-FFF2-40B4-BE49-F238E27FC236}">
                  <a16:creationId xmlns:a16="http://schemas.microsoft.com/office/drawing/2014/main" id="{7D8BD00A-02C2-A2EF-54CA-FE76738404BA}"/>
                </a:ext>
              </a:extLst>
            </p:cNvPr>
            <p:cNvSpPr/>
            <p:nvPr/>
          </p:nvSpPr>
          <p:spPr>
            <a:xfrm>
              <a:off x="3875605" y="4192790"/>
              <a:ext cx="2000100" cy="321600"/>
            </a:xfrm>
            <a:prstGeom prst="rect">
              <a:avLst/>
            </a:prstGeom>
            <a:noFill/>
            <a:ln w="12700" cap="flat" cmpd="sng">
              <a:solidFill>
                <a:srgbClr val="626E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-GB" sz="825" b="1">
                  <a:solidFill>
                    <a:srgbClr val="002060"/>
                  </a:solidFill>
                </a:rPr>
                <a:t>5% </a:t>
              </a:r>
              <a:r>
                <a:rPr lang="en-GB" sz="825">
                  <a:solidFill>
                    <a:srgbClr val="002060"/>
                  </a:solidFill>
                </a:rPr>
                <a:t>during 4 weeks</a:t>
              </a:r>
              <a:endParaRPr sz="825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61DCEC-66B0-21A1-E40A-DC85E65DF4C9}"/>
              </a:ext>
            </a:extLst>
          </p:cNvPr>
          <p:cNvSpPr txBox="1"/>
          <p:nvPr/>
        </p:nvSpPr>
        <p:spPr>
          <a:xfrm>
            <a:off x="214780" y="633265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Client Resource Requirements</a:t>
            </a:r>
            <a:endParaRPr lang="en-CH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68764-0C27-8777-3597-A6BEF355CB8A}"/>
              </a:ext>
            </a:extLst>
          </p:cNvPr>
          <p:cNvSpPr txBox="1"/>
          <p:nvPr/>
        </p:nvSpPr>
        <p:spPr>
          <a:xfrm>
            <a:off x="198109" y="1362788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Project Approach</a:t>
            </a:r>
            <a:endParaRPr lang="en-CH" b="1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DF3448-2A56-917E-DF3D-05E3915D3289}"/>
              </a:ext>
            </a:extLst>
          </p:cNvPr>
          <p:cNvGrpSpPr/>
          <p:nvPr/>
        </p:nvGrpSpPr>
        <p:grpSpPr>
          <a:xfrm>
            <a:off x="430821" y="2990951"/>
            <a:ext cx="5944413" cy="3213253"/>
            <a:chOff x="430821" y="2990952"/>
            <a:chExt cx="8587413" cy="2556000"/>
          </a:xfrm>
        </p:grpSpPr>
        <p:sp>
          <p:nvSpPr>
            <p:cNvPr id="26" name="Google Shape;167;p13">
              <a:extLst>
                <a:ext uri="{FF2B5EF4-FFF2-40B4-BE49-F238E27FC236}">
                  <a16:creationId xmlns:a16="http://schemas.microsoft.com/office/drawing/2014/main" id="{773C4C14-733A-B21D-C8CD-7A680477821A}"/>
                </a:ext>
              </a:extLst>
            </p:cNvPr>
            <p:cNvSpPr txBox="1"/>
            <p:nvPr/>
          </p:nvSpPr>
          <p:spPr>
            <a:xfrm>
              <a:off x="430821" y="2990952"/>
              <a:ext cx="1944000" cy="25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Build </a:t>
              </a:r>
              <a:r>
                <a:rPr lang="en-GB" sz="1050" b="1" dirty="0">
                  <a:solidFill>
                    <a:srgbClr val="312F6C"/>
                  </a:solidFill>
                </a:rPr>
                <a:t>initial value proposition and solution idea</a:t>
              </a:r>
              <a:endParaRPr dirty="0"/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8883AB"/>
                </a:buClr>
                <a:buSzPts val="1050"/>
                <a:buFont typeface="Arial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Align functionality and cost of solution</a:t>
              </a:r>
              <a:endParaRPr sz="1050" dirty="0">
                <a:solidFill>
                  <a:srgbClr val="312F6C"/>
                </a:solidFill>
              </a:endParaRPr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8883AB"/>
                </a:buClr>
                <a:buSzPts val="1050"/>
                <a:buFont typeface="Arial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Develop </a:t>
              </a:r>
              <a:r>
                <a:rPr lang="en-GB" sz="1050" b="0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High level use cases and benefits for the organization</a:t>
              </a:r>
              <a:endParaRPr sz="1050" b="0" i="0" u="none" strike="noStrike" cap="none" dirty="0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312F6C"/>
                </a:buClr>
                <a:buSzPts val="1050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Develop Initial high-level business case (using template)</a:t>
              </a:r>
              <a:endParaRPr dirty="0"/>
            </a:p>
          </p:txBody>
        </p:sp>
        <p:sp>
          <p:nvSpPr>
            <p:cNvPr id="27" name="Google Shape;171;p13">
              <a:extLst>
                <a:ext uri="{FF2B5EF4-FFF2-40B4-BE49-F238E27FC236}">
                  <a16:creationId xmlns:a16="http://schemas.microsoft.com/office/drawing/2014/main" id="{DD637FB7-A3A6-CC7A-4A14-4AE08EECF2D5}"/>
                </a:ext>
              </a:extLst>
            </p:cNvPr>
            <p:cNvSpPr txBox="1"/>
            <p:nvPr/>
          </p:nvSpPr>
          <p:spPr>
            <a:xfrm>
              <a:off x="2645292" y="2990952"/>
              <a:ext cx="1944000" cy="25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Build foundation and input for a proof of concept</a:t>
              </a:r>
              <a:endParaRPr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Define 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Detailed use cases and training data</a:t>
              </a:r>
              <a:endParaRPr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Identify 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Interfaces to core systems</a:t>
              </a:r>
              <a:endParaRPr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Define A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rchitecture and deployment model</a:t>
              </a:r>
              <a:endParaRPr/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Identify Constraints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 and compliance requirements</a:t>
              </a:r>
              <a:endParaRPr sz="1050">
                <a:solidFill>
                  <a:srgbClr val="312F6C"/>
                </a:solidFill>
              </a:endParaRPr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Gather all the necessary information for solution design</a:t>
              </a:r>
              <a:endParaRPr sz="1050">
                <a:solidFill>
                  <a:srgbClr val="312F6C"/>
                </a:solidFill>
              </a:endParaRPr>
            </a:p>
          </p:txBody>
        </p:sp>
        <p:sp>
          <p:nvSpPr>
            <p:cNvPr id="28" name="Google Shape;180;p13">
              <a:extLst>
                <a:ext uri="{FF2B5EF4-FFF2-40B4-BE49-F238E27FC236}">
                  <a16:creationId xmlns:a16="http://schemas.microsoft.com/office/drawing/2014/main" id="{FDFC5705-C939-A640-3378-7A0B00F54FBE}"/>
                </a:ext>
              </a:extLst>
            </p:cNvPr>
            <p:cNvSpPr txBox="1"/>
            <p:nvPr/>
          </p:nvSpPr>
          <p:spPr>
            <a:xfrm>
              <a:off x="4859763" y="2990952"/>
              <a:ext cx="1944000" cy="25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Build a prototype to validate and market idea</a:t>
              </a:r>
              <a:endParaRPr/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Build 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Prototype covering one or two use cases </a:t>
              </a:r>
              <a:endParaRPr sz="1050">
                <a:solidFill>
                  <a:srgbClr val="312F6C"/>
                </a:solidFill>
              </a:endParaRPr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>
                  <a:solidFill>
                    <a:srgbClr val="312F6C"/>
                  </a:solidFill>
                </a:rPr>
                <a:t>Build </a:t>
              </a:r>
              <a:r>
                <a:rPr lang="en-GB" sz="1050" b="0" i="0" u="none" strike="noStrike" cap="none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Integration of one key core system or setup of hybrid chat system</a:t>
              </a:r>
              <a:endParaRPr/>
            </a:p>
          </p:txBody>
        </p:sp>
        <p:sp>
          <p:nvSpPr>
            <p:cNvPr id="29" name="Google Shape;181;p13">
              <a:extLst>
                <a:ext uri="{FF2B5EF4-FFF2-40B4-BE49-F238E27FC236}">
                  <a16:creationId xmlns:a16="http://schemas.microsoft.com/office/drawing/2014/main" id="{33A7DDAC-AD2D-5D10-B518-3AF40A6B4042}"/>
                </a:ext>
              </a:extLst>
            </p:cNvPr>
            <p:cNvSpPr txBox="1"/>
            <p:nvPr/>
          </p:nvSpPr>
          <p:spPr>
            <a:xfrm>
              <a:off x="7074234" y="2990952"/>
              <a:ext cx="1944000" cy="25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Turn prototype into market ready solution</a:t>
              </a:r>
              <a:endParaRPr dirty="0"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 b="0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Enrich coverage of use cases</a:t>
              </a:r>
              <a:endParaRPr dirty="0"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Implement d</a:t>
              </a:r>
              <a:r>
                <a:rPr lang="en-GB" sz="1050" b="0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eeper Integration into core systems</a:t>
              </a:r>
              <a:endParaRPr dirty="0"/>
            </a:p>
            <a:p>
              <a:pPr marL="128588" marR="0" lvl="0" indent="-128588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Perform </a:t>
              </a:r>
              <a:r>
                <a:rPr lang="en-GB" sz="1050" b="0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Ongoing training and improvement of AI</a:t>
              </a:r>
              <a:endParaRPr dirty="0"/>
            </a:p>
            <a:p>
              <a:pPr marL="128587" marR="0" lvl="0" indent="-128587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2878AA"/>
                </a:buClr>
                <a:buSzPts val="1050"/>
                <a:buFont typeface="Arial"/>
                <a:buChar char="•"/>
              </a:pPr>
              <a:r>
                <a:rPr lang="en-GB" sz="1050" dirty="0">
                  <a:solidFill>
                    <a:srgbClr val="312F6C"/>
                  </a:solidFill>
                </a:rPr>
                <a:t>Perform </a:t>
              </a:r>
              <a:r>
                <a:rPr lang="en-GB" sz="1050" b="0" i="0" u="none" strike="noStrike" cap="none" dirty="0">
                  <a:solidFill>
                    <a:srgbClr val="312F6C"/>
                  </a:solidFill>
                  <a:latin typeface="Arial"/>
                  <a:ea typeface="Arial"/>
                  <a:cs typeface="Arial"/>
                  <a:sym typeface="Arial"/>
                </a:rPr>
                <a:t>Internal change management</a:t>
              </a:r>
              <a:endParaRPr sz="1050" b="0" i="0" u="none" strike="noStrike" cap="none" dirty="0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1396</Words>
  <Application>Microsoft Office PowerPoint</Application>
  <PresentationFormat>A4 Paper (210x297 mm)</PresentationFormat>
  <Paragraphs>259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Transform your Customer Conversations  with ChatGPT</vt:lpstr>
      <vt:lpstr>Generative AI Market Evolution</vt:lpstr>
      <vt:lpstr>Challenges in Customer Functions</vt:lpstr>
      <vt:lpstr>Enterprisebot Functionality</vt:lpstr>
      <vt:lpstr>Enterprisebot Technical Architecture</vt:lpstr>
      <vt:lpstr>Our Clients</vt:lpstr>
      <vt:lpstr>Feedback and Recognition</vt:lpstr>
      <vt:lpstr>Productivity Improvements and Business Case</vt:lpstr>
      <vt:lpstr>Implementation Project</vt:lpstr>
      <vt:lpstr>Pricing</vt:lpstr>
      <vt:lpstr>Why NDI and Enterprisebot?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your Customer Conversations  with ChatGPT</dc:title>
  <cp:lastModifiedBy>Michael Burian</cp:lastModifiedBy>
  <cp:revision>10</cp:revision>
  <dcterms:modified xsi:type="dcterms:W3CDTF">2023-11-09T21:26:24Z</dcterms:modified>
</cp:coreProperties>
</file>