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ISr/S1QdIUkNOfMqjAXH4zFW1w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Skrodolies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EF7240-369A-411C-8EC3-317B4DE74641}">
  <a:tblStyle styleId="{DBEF7240-369A-411C-8EC3-317B4DE7464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4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" name="Google Shape;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v6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97487" y="4653000"/>
            <a:ext cx="636713" cy="3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8999" y="4653000"/>
            <a:ext cx="1576700" cy="394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dc.com/getdoc.jsp?containerId=prUS5131042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artner.com/en/newsroom/press-releases/2023-08-03-customer-service-and-support-leaders-should-assess-generative-ai-technology-options-to-enhance-their-organizations-function" TargetMode="External"/><Relationship Id="rId4" Type="http://schemas.openxmlformats.org/officeDocument/2006/relationships/hyperlink" Target="https://isg-one.com/articles/state-of-applied-generative-ai-market-repor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jpg"/><Relationship Id="rId9" Type="http://schemas.openxmlformats.org/officeDocument/2006/relationships/image" Target="../media/image14.jp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>
            <a:spLocks noGrp="1"/>
          </p:cNvSpPr>
          <p:nvPr>
            <p:ph type="ctrTitle"/>
          </p:nvPr>
        </p:nvSpPr>
        <p:spPr>
          <a:xfrm>
            <a:off x="311708" y="1607141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700"/>
              <a:t>Transform your</a:t>
            </a:r>
            <a:endParaRPr sz="3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700"/>
              <a:t>Customer Conversations</a:t>
            </a:r>
            <a:br>
              <a:rPr lang="en-GB" sz="3700"/>
            </a:br>
            <a:r>
              <a:rPr lang="en-GB" sz="3700"/>
              <a:t> with ChatGPT</a:t>
            </a:r>
            <a:endParaRPr sz="3700"/>
          </a:p>
        </p:txBody>
      </p:sp>
      <p:pic>
        <p:nvPicPr>
          <p:cNvPr id="25" name="Google Shape;2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8846" y="399549"/>
            <a:ext cx="1866325" cy="11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85558" y="4164374"/>
            <a:ext cx="2372900" cy="59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 txBox="1"/>
          <p:nvPr/>
        </p:nvSpPr>
        <p:spPr>
          <a:xfrm>
            <a:off x="2749958" y="3711958"/>
            <a:ext cx="36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powered by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10"/>
          <p:cNvGraphicFramePr/>
          <p:nvPr/>
        </p:nvGraphicFramePr>
        <p:xfrm>
          <a:off x="390831" y="1017725"/>
          <a:ext cx="5383175" cy="3566340"/>
        </p:xfrm>
        <a:graphic>
          <a:graphicData uri="http://schemas.openxmlformats.org/drawingml/2006/table">
            <a:tbl>
              <a:tblPr firstRow="1" bandRow="1">
                <a:noFill/>
                <a:tableStyleId>{DBEF7240-369A-411C-8EC3-317B4DE74641}</a:tableStyleId>
              </a:tblPr>
              <a:tblGrid>
                <a:gridCol w="114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616B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Service/Feature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616B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616B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75">
                <a:tc rowSpan="1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Enterprise Bot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Cloud Deployment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✓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75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 Premise Deployment (Option)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Add-on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475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Server and Technology Maintenance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✓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475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Authenticated Services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✓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475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Dashboard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✓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475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Hybrid Chat Capability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✓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475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Access Management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✓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475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included Channels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475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included Environments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1475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          </a:ext>
                          </a:extLst>
                        </a:rPr>
                        <a:t>Number of included Languages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1475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SLA Package 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Large</a:t>
                      </a:r>
                      <a:endParaRPr sz="7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1475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Hosting, Maintenance and Operation </a:t>
                      </a:r>
                      <a:endParaRPr sz="7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Included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1475">
                <a:tc row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Digital Intelligence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Service Management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Included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1475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Monitoring and Reporting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Included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1475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Management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Included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1475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Technology evolution (patching, minor releases)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Included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1475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Commercial Management and Optimization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Included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11" name="Google Shape;211;p10"/>
          <p:cNvSpPr txBox="1"/>
          <p:nvPr/>
        </p:nvSpPr>
        <p:spPr>
          <a:xfrm>
            <a:off x="6120581" y="1195871"/>
            <a:ext cx="2706281" cy="313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price for managed service of 0.5 EUR plus VAT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Digital Intelligence is single contractor, integrator and reseller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"/>
                  </a:ext>
                </a:extLst>
              </a:rPr>
              <a:t>Now one-time or upfront cost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minimum contract duration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minimum consumption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Pricing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Why NDI and Enterprisebot?</a:t>
            </a:r>
            <a:endParaRPr/>
          </a:p>
        </p:txBody>
      </p:sp>
      <p:sp>
        <p:nvSpPr>
          <p:cNvPr id="218" name="Google Shape;218;p11"/>
          <p:cNvSpPr txBox="1">
            <a:spLocks noGrp="1"/>
          </p:cNvSpPr>
          <p:nvPr>
            <p:ph type="body" idx="1"/>
          </p:nvPr>
        </p:nvSpPr>
        <p:spPr>
          <a:xfrm>
            <a:off x="311700" y="1113183"/>
            <a:ext cx="8520600" cy="3455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-GB" sz="1400" b="1">
                <a:solidFill>
                  <a:srgbClr val="0C5ADB"/>
                </a:solidFill>
              </a:rPr>
              <a:t>Brings you a fast-growing proven market-leading solution, with the highest customer satisfaction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-GB" sz="1400" b="1">
                <a:solidFill>
                  <a:srgbClr val="0C5ADB"/>
                </a:solidFill>
              </a:rPr>
              <a:t>Allows you to leverage the power of ChatGPT to improve client interaction, increase client satisfaction and market share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-GB" sz="1400" b="1">
                <a:solidFill>
                  <a:srgbClr val="0C5ADB"/>
                </a:solidFill>
              </a:rPr>
              <a:t>Enables you to refocus your employee’s valuable client-facing time on high-value complex conversations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-GB" sz="1400" b="1">
                <a:solidFill>
                  <a:srgbClr val="0C5ADB"/>
                </a:solidFill>
              </a:rPr>
              <a:t>Provides you with a strong business case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-GB" sz="1400" b="1">
                <a:solidFill>
                  <a:srgbClr val="0C5ADB"/>
                </a:solidFill>
              </a:rPr>
              <a:t>Gives you a flexible pay-as-you-go model with &gt;90% of savings remaining with you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-GB" sz="1400" b="1">
                <a:solidFill>
                  <a:srgbClr val="0C5ADB"/>
                </a:solidFill>
              </a:rPr>
              <a:t>Ensures constant evolution of the solution up-to-speed with the dynamics of the ChatGPT technology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-GB" sz="1400" b="1">
                <a:solidFill>
                  <a:srgbClr val="0C5ADB"/>
                </a:solidFill>
              </a:rPr>
              <a:t>Evolves your client-facing content dynamically and seamlessly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-GB" sz="1400" b="1">
                <a:solidFill>
                  <a:srgbClr val="0C5ADB"/>
                </a:solidFill>
              </a:rPr>
              <a:t>Gives you full transparency of your client conversations (monitoring)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-GB" sz="1400" b="1">
                <a:solidFill>
                  <a:srgbClr val="0C5ADB"/>
                </a:solidFill>
              </a:rPr>
              <a:t>Allows you a risk-free journey with 0 upfront cost 0 volume commitment 0 minimum contract duration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Generative AI Market Evolution</a:t>
            </a:r>
            <a:endParaRPr/>
          </a:p>
        </p:txBody>
      </p:sp>
      <p:sp>
        <p:nvSpPr>
          <p:cNvPr id="33" name="Google Shape;33;p2"/>
          <p:cNvSpPr txBox="1"/>
          <p:nvPr/>
        </p:nvSpPr>
        <p:spPr>
          <a:xfrm>
            <a:off x="947349" y="4342565"/>
            <a:ext cx="742088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*IDC </a:t>
            </a:r>
            <a:r>
              <a:rPr lang="en-GB" sz="6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https://www.idc.com/getdoc.jsp?containerId=prUS51310423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**ISG </a:t>
            </a:r>
            <a:r>
              <a:rPr lang="en-GB" sz="6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https://isg-one.com/articles/state-of-applied-generative-ai-market-report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 Gartner: </a:t>
            </a:r>
            <a:r>
              <a:rPr lang="en-GB" sz="6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https://www.gartner.com/en/newsroom/press-releases/2023-08-03-customer-service-and-support-leaders-should-assess-generative-ai-technology-options-to-enhance-their-organizations-function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371060" y="1236134"/>
            <a:ext cx="1845090" cy="1384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Generative AI 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2311400" y="1091387"/>
            <a:ext cx="6388099" cy="1673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Fastest growing service in tech history: ChatGPT reached 100 Mio. Users in 2 months, 1.3 bln revenue in first year (IDC projects GenAI services to grow by 73% CAGR until 2027)*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Reaches human-level performance on a number of tasks and tests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fast evolution of capabilities (multi-modal, use of plug-ins, growth of parameters and context lengths, prompting strategies, addition of memory)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“giants” Microsoft, Google and AWS but also Meta and SaaS provider are heavily investing into GenAI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Seen by leading analysts (McKinsey, Gartner) as potentially more impactful than tech waves such as Internet, Mobile and Cloud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371060" y="2931296"/>
            <a:ext cx="1845090" cy="1384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…transforms Customer Interaction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 txBox="1"/>
          <p:nvPr/>
        </p:nvSpPr>
        <p:spPr>
          <a:xfrm>
            <a:off x="2311400" y="2795054"/>
            <a:ext cx="6388099" cy="165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volume of relatively low complexity conversations strongly benefit from GenAI automation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data (historic communications, documents) available (e.</a:t>
            </a:r>
            <a:r>
              <a:rPr lang="en-GB" sz="1050"/>
              <a:t>g</a:t>
            </a:r>
            <a:r>
              <a:rPr lang="en-GB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., website) allows for easy implementation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Perfect leverage of the conversational capabilities of GenAI “Chat”...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Already 15% of enterprises are using GenAI to support their customer interaction according to ISG**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Gartner sees a potential of 20-30% productivity improvement in customer-facing functions through GenAI by 2026***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Challenges in Customer Functions</a:t>
            </a:r>
            <a:endParaRPr/>
          </a:p>
        </p:txBody>
      </p:sp>
      <p:sp>
        <p:nvSpPr>
          <p:cNvPr id="43" name="Google Shape;43;p3"/>
          <p:cNvSpPr txBox="1"/>
          <p:nvPr/>
        </p:nvSpPr>
        <p:spPr>
          <a:xfrm>
            <a:off x="271804" y="1339250"/>
            <a:ext cx="4180200" cy="268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9388" marR="0" lvl="0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reply email addresses are used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8" marR="0" lvl="0" indent="-179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opening hours for customer contact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8" marR="0" lvl="0" indent="-179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or limited offer of email channel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8" marR="0" lvl="0" indent="-179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 contact availability for client not given or only after passing through complex list of questions/answers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8" marR="0" lvl="0" indent="-179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waiting times/drop offs in contact center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8" marR="0" lvl="0" indent="-179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waiting times when handing over chat to human agent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8" marR="0" lvl="0" indent="-179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response time for email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8" marR="0" lvl="0" indent="-179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IVR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“first generation” scripted bot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4743004" y="1339250"/>
            <a:ext cx="4180200" cy="268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4540" marR="0" lvl="0" indent="-13454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 of effort goes into the complex maintenance of Intent-based bots</a:t>
            </a:r>
            <a:endParaRPr/>
          </a:p>
          <a:p>
            <a:pPr marL="179387" marR="0" lvl="0" indent="-179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Poor customer ratings on reachability/customer support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(re-)use of information from client interaction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Inconsistent handling of client interactions depending on the agent (skills)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sentiment not constantly measured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capture of client satisfaction/feedback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387" marR="0" lvl="0" indent="-179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number of interactions not monitored, not transparent (direct calls, direct emails)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271804" y="4121425"/>
            <a:ext cx="8651400" cy="480705"/>
          </a:xfrm>
          <a:prstGeom prst="roundRect">
            <a:avLst>
              <a:gd name="adj" fmla="val 8392"/>
            </a:avLst>
          </a:prstGeom>
          <a:solidFill>
            <a:srgbClr val="00206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Many organizations today show various indicators of inefficiencies and lack of quality in client communications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Enterprisebot Functionality</a:t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 rot="5400000">
            <a:off x="1776301" y="3250081"/>
            <a:ext cx="587358" cy="1023401"/>
          </a:xfrm>
          <a:prstGeom prst="homePlate">
            <a:avLst>
              <a:gd name="adj" fmla="val 9463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 txBox="1"/>
          <p:nvPr/>
        </p:nvSpPr>
        <p:spPr>
          <a:xfrm>
            <a:off x="1558279" y="3468096"/>
            <a:ext cx="1023401" cy="559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Operation Support</a:t>
            </a: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654296" y="1106595"/>
            <a:ext cx="1845090" cy="25899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4572000" y="1106595"/>
            <a:ext cx="4152676" cy="25899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creation and maintenance of data connections to various source systems.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2654296" y="1400495"/>
            <a:ext cx="1845090" cy="25899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4572000" y="1400495"/>
            <a:ext cx="4152676" cy="25899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and maintaining high quality index for superior information retrieval.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2654296" y="1694395"/>
            <a:ext cx="1845090" cy="25899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Search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4572000" y="1694395"/>
            <a:ext cx="4152676" cy="25899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and retrieve information and document links/position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2654296" y="1988296"/>
            <a:ext cx="1845090" cy="25899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 workflow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4572000" y="1988296"/>
            <a:ext cx="4152676" cy="25899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and maintain workflows for intent-based communications with no-code environment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2654296" y="2282196"/>
            <a:ext cx="1845090" cy="25899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Natural Dialogue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4572000" y="2282196"/>
            <a:ext cx="4152676" cy="25899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and maintain the dialogue over GenAI platform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2654296" y="2576096"/>
            <a:ext cx="1845090" cy="25899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Communicate over E-Mail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4572000" y="2576096"/>
            <a:ext cx="4152676" cy="25899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the dialogue contents into e-mail format and manage integration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2654296" y="2869996"/>
            <a:ext cx="1845090" cy="25899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Communicate over Chat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4572000" y="2869996"/>
            <a:ext cx="4152676" cy="25899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the dialogue contents into chat format and manage integration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2654296" y="3163897"/>
            <a:ext cx="1845090" cy="25899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Communicate over Phone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4572000" y="3163897"/>
            <a:ext cx="4152676" cy="25899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the dialogue contents into phone format and manage integration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2654296" y="3457797"/>
            <a:ext cx="1845090" cy="25899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 and report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4572000" y="3457797"/>
            <a:ext cx="4152676" cy="25899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and automatically evaluate and report on client conversations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2654296" y="3751697"/>
            <a:ext cx="1845090" cy="25899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4572000" y="3751697"/>
            <a:ext cx="4152676" cy="25899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mechanism for compliant and secure data handling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2654296" y="4045600"/>
            <a:ext cx="1845090" cy="25899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 dialogue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4572000" y="4045600"/>
            <a:ext cx="4152676" cy="25899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the model based on client and employee feedback for continuous quality improvement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2654296" y="4339503"/>
            <a:ext cx="1845090" cy="25899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Evolve 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4572000" y="4339503"/>
            <a:ext cx="4152676" cy="25899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content quality improvement opportunities and manage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 rot="5400000">
            <a:off x="-789220" y="2358076"/>
            <a:ext cx="3526366" cy="1023401"/>
          </a:xfrm>
          <a:prstGeom prst="homePlate">
            <a:avLst>
              <a:gd name="adj" fmla="val 9463"/>
            </a:avLst>
          </a:prstGeom>
          <a:solidFill>
            <a:srgbClr val="00B0F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462283" y="1106593"/>
            <a:ext cx="1023401" cy="347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Enable and automate a powerful natural language client dialogue using all available enterprise contents and contin-uously evolve quality and data sources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 rot="5400000">
            <a:off x="1781231" y="3832510"/>
            <a:ext cx="577500" cy="1023401"/>
          </a:xfrm>
          <a:prstGeom prst="homePlate">
            <a:avLst>
              <a:gd name="adj" fmla="val 9463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1558275" y="4055451"/>
            <a:ext cx="1023401" cy="55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Optimi-zation</a:t>
            </a: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 rot="5400000">
            <a:off x="1300036" y="2235369"/>
            <a:ext cx="1539888" cy="1023401"/>
          </a:xfrm>
          <a:prstGeom prst="homePlate">
            <a:avLst>
              <a:gd name="adj" fmla="val 9463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1558268" y="1977107"/>
            <a:ext cx="1023401" cy="149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Dialogue Manage-ment</a:t>
            </a: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 rot="5400000">
            <a:off x="1601178" y="1063697"/>
            <a:ext cx="937605" cy="1023401"/>
          </a:xfrm>
          <a:prstGeom prst="homePlate">
            <a:avLst>
              <a:gd name="adj" fmla="val 9463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1558277" y="1106573"/>
            <a:ext cx="1023401" cy="89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Sourcing</a:t>
            </a: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Enterprisebot Technical Architecture</a:t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396240" y="1046289"/>
            <a:ext cx="1968142" cy="3441891"/>
          </a:xfrm>
          <a:prstGeom prst="roundRect">
            <a:avLst>
              <a:gd name="adj" fmla="val 6617"/>
            </a:avLst>
          </a:prstGeom>
          <a:solidFill>
            <a:srgbClr val="F2F2F2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Connectors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5"/>
          <p:cNvGrpSpPr/>
          <p:nvPr/>
        </p:nvGrpSpPr>
        <p:grpSpPr>
          <a:xfrm>
            <a:off x="1509366" y="1079528"/>
            <a:ext cx="775939" cy="3366428"/>
            <a:chOff x="1181886" y="1422562"/>
            <a:chExt cx="792000" cy="3045205"/>
          </a:xfrm>
        </p:grpSpPr>
        <p:sp>
          <p:nvSpPr>
            <p:cNvPr id="92" name="Google Shape;92;p5"/>
            <p:cNvSpPr/>
            <p:nvPr/>
          </p:nvSpPr>
          <p:spPr>
            <a:xfrm>
              <a:off x="1181886" y="1422562"/>
              <a:ext cx="792000" cy="247615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GB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Web Server</a:t>
              </a: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181886" y="1702321"/>
              <a:ext cx="792000" cy="247615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GB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Database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GB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(Rest API)</a:t>
              </a: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181886" y="1982080"/>
              <a:ext cx="792000" cy="247615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GB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SAP</a:t>
              </a: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181886" y="2261839"/>
              <a:ext cx="792000" cy="247615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GB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ServiceNow</a:t>
              </a: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181886" y="2541598"/>
              <a:ext cx="792000" cy="247615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GB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Salesforce</a:t>
              </a: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181886" y="2821357"/>
              <a:ext cx="792000" cy="247615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GB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UI Path</a:t>
              </a: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1181886" y="3101116"/>
              <a:ext cx="792000" cy="247615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GB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Microsoft 365 - Mail</a:t>
              </a: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181886" y="3380875"/>
              <a:ext cx="792000" cy="247615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GB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Microsoft 365 - SharePoint</a:t>
              </a: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181886" y="3660634"/>
              <a:ext cx="792000" cy="247615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GB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Wiki</a:t>
              </a: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181886" y="3940393"/>
              <a:ext cx="792000" cy="247615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GB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Jira</a:t>
              </a: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81886" y="4220152"/>
              <a:ext cx="792000" cy="247615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GB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Other</a:t>
              </a: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5"/>
          <p:cNvSpPr/>
          <p:nvPr/>
        </p:nvSpPr>
        <p:spPr>
          <a:xfrm>
            <a:off x="3477219" y="1150432"/>
            <a:ext cx="886892" cy="971256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2443280" y="2312887"/>
            <a:ext cx="886892" cy="971256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5538" y="2427673"/>
            <a:ext cx="783943" cy="80963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/>
          <p:nvPr/>
        </p:nvSpPr>
        <p:spPr>
          <a:xfrm>
            <a:off x="2498521" y="2156580"/>
            <a:ext cx="775939" cy="24818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Doc-Brain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Management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0802" y="1369170"/>
            <a:ext cx="639727" cy="53867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/>
          <p:nvPr/>
        </p:nvSpPr>
        <p:spPr>
          <a:xfrm>
            <a:off x="3532696" y="1017725"/>
            <a:ext cx="775939" cy="24818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Blitzico Workflow Manager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3469219" y="2323492"/>
            <a:ext cx="886892" cy="971256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2802" y="2542230"/>
            <a:ext cx="639727" cy="53867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/>
          <p:nvPr/>
        </p:nvSpPr>
        <p:spPr>
          <a:xfrm>
            <a:off x="3524695" y="2190785"/>
            <a:ext cx="775939" cy="24818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Generative AI Interface Service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3469219" y="3516923"/>
            <a:ext cx="886892" cy="971256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3524694" y="3384215"/>
            <a:ext cx="775939" cy="24818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Generative AI Model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34891" y="3686858"/>
            <a:ext cx="355548" cy="274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5" descr="Amazon AI Tools Transform Generative AI &amp; Software Developmen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5381" y="3985939"/>
            <a:ext cx="574566" cy="239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 descr="All You Need to Know about Google Bard- A Quick Guide! - WebMatriks Blog,  News About SEO, Digital Marketing, Social Media update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97375" y="4218040"/>
            <a:ext cx="430578" cy="2481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4487320" y="3527642"/>
            <a:ext cx="1799180" cy="960536"/>
          </a:xfrm>
          <a:prstGeom prst="roundRect">
            <a:avLst>
              <a:gd name="adj" fmla="val 9107"/>
            </a:avLst>
          </a:prstGeom>
          <a:solidFill>
            <a:srgbClr val="F2F2F2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Phone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4487320" y="2672380"/>
            <a:ext cx="1799180" cy="700129"/>
          </a:xfrm>
          <a:prstGeom prst="roundRect">
            <a:avLst>
              <a:gd name="adj" fmla="val 9107"/>
            </a:avLst>
          </a:prstGeom>
          <a:solidFill>
            <a:srgbClr val="F2F2F2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Mail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4487320" y="1017725"/>
            <a:ext cx="1799180" cy="1553947"/>
          </a:xfrm>
          <a:prstGeom prst="roundRect">
            <a:avLst>
              <a:gd name="adj" fmla="val 9107"/>
            </a:avLst>
          </a:prstGeom>
          <a:solidFill>
            <a:srgbClr val="F2F2F2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5456883" y="1047064"/>
            <a:ext cx="775939" cy="272673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Slack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5456883" y="1351986"/>
            <a:ext cx="775939" cy="272673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Teams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5456883" y="1656907"/>
            <a:ext cx="775939" cy="272673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FB Messenger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5456883" y="1961829"/>
            <a:ext cx="775939" cy="272673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Web-Site Chat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5456883" y="2266751"/>
            <a:ext cx="775939" cy="272673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Whats-App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5456883" y="2762666"/>
            <a:ext cx="775939" cy="272673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5456883" y="3075979"/>
            <a:ext cx="775939" cy="272673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 Mail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5456883" y="3565506"/>
            <a:ext cx="775939" cy="272673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Avaya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5456883" y="3870427"/>
            <a:ext cx="775939" cy="272673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Genesys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5456883" y="4175347"/>
            <a:ext cx="775939" cy="272673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Teams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6465185" y="1195871"/>
            <a:ext cx="2361677" cy="313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Doc-Brain is patent pending proprietary technology fully automating data loading, indexing and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Various data connectors available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Blitzico enables no-code workflow configuration and integration of intent-based and intentless steps/procedures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Flexible in terms of use of generative AI model, including the use of a private dedicated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Hosted on Google Cloud Platform in Switzerland or Ireland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 or dedicated instance available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Our Clients</a:t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7635240" y="1017725"/>
            <a:ext cx="1197060" cy="3462835"/>
          </a:xfrm>
          <a:prstGeom prst="roundRect">
            <a:avLst>
              <a:gd name="adj" fmla="val 8392"/>
            </a:avLst>
          </a:prstGeom>
          <a:solidFill>
            <a:srgbClr val="0C5AD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of over 40 clients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 base growing at 50% per year</a:t>
            </a:r>
            <a:endParaRPr sz="1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" name="Google Shape;137;p6"/>
          <p:cNvGraphicFramePr/>
          <p:nvPr/>
        </p:nvGraphicFramePr>
        <p:xfrm>
          <a:off x="381000" y="1066800"/>
          <a:ext cx="7061250" cy="3413775"/>
        </p:xfrm>
        <a:graphic>
          <a:graphicData uri="http://schemas.openxmlformats.org/drawingml/2006/table">
            <a:tbl>
              <a:tblPr firstRow="1" bandRow="1">
                <a:noFill/>
                <a:tableStyleId>{DBEF7240-369A-411C-8EC3-317B4DE74641}</a:tableStyleId>
              </a:tblPr>
              <a:tblGrid>
                <a:gridCol w="117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3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5AD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8" name="Google Shape;138;p6" descr="A black background with a black squar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 l="10590" r="10966"/>
          <a:stretch/>
        </p:blipFill>
        <p:spPr>
          <a:xfrm>
            <a:off x="6337702" y="2476948"/>
            <a:ext cx="1089325" cy="483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 descr="A logo with black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8708" y="3718648"/>
            <a:ext cx="896192" cy="24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6113" y="1556654"/>
            <a:ext cx="1019356" cy="155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0698" y="3586635"/>
            <a:ext cx="957660" cy="51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8138" y="3737147"/>
            <a:ext cx="963717" cy="21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40803" y="3423958"/>
            <a:ext cx="838975" cy="8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 rotWithShape="1">
          <a:blip r:embed="rId9">
            <a:alphaModFix/>
          </a:blip>
          <a:srcRect l="8990" t="20887" r="13071" b="24779"/>
          <a:stretch/>
        </p:blipFill>
        <p:spPr>
          <a:xfrm>
            <a:off x="6367796" y="1463066"/>
            <a:ext cx="940562" cy="34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99025" y="2332411"/>
            <a:ext cx="955359" cy="772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/>
          <p:cNvPicPr preferRelativeResize="0"/>
          <p:nvPr/>
        </p:nvPicPr>
        <p:blipFill rotWithShape="1">
          <a:blip r:embed="rId11">
            <a:alphaModFix/>
          </a:blip>
          <a:srcRect l="8589" t="22426" r="5324" b="30597"/>
          <a:stretch/>
        </p:blipFill>
        <p:spPr>
          <a:xfrm>
            <a:off x="3989505" y="2580408"/>
            <a:ext cx="970656" cy="276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560" y="1153835"/>
            <a:ext cx="961601" cy="96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217494" y="3646662"/>
            <a:ext cx="830610" cy="393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759629" y="3367175"/>
            <a:ext cx="1097445" cy="109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04514" y="2587872"/>
            <a:ext cx="944020" cy="261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230930" y="1356736"/>
            <a:ext cx="817174" cy="55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790127" y="1452559"/>
            <a:ext cx="1070297" cy="36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782623" y="2584372"/>
            <a:ext cx="1078643" cy="268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708507" y="1486406"/>
            <a:ext cx="871271" cy="296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309982" y="2439380"/>
            <a:ext cx="814170" cy="55880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1568402" y="4226279"/>
            <a:ext cx="116410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Dutch Railway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3045189" y="4234591"/>
            <a:ext cx="49244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SBB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6311473" y="4234591"/>
            <a:ext cx="106150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Portugal Rail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Feedback and Recognition</a:t>
            </a:r>
            <a:endParaRPr/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05" y="1017725"/>
            <a:ext cx="4884637" cy="29805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7"/>
          <p:cNvGrpSpPr/>
          <p:nvPr/>
        </p:nvGrpSpPr>
        <p:grpSpPr>
          <a:xfrm>
            <a:off x="279087" y="1262380"/>
            <a:ext cx="7226613" cy="3436095"/>
            <a:chOff x="311700" y="1253490"/>
            <a:chExt cx="8423671" cy="3311235"/>
          </a:xfrm>
        </p:grpSpPr>
        <p:pic>
          <p:nvPicPr>
            <p:cNvPr id="166" name="Google Shape;166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775962" y="1253490"/>
              <a:ext cx="2959409" cy="1318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11700" y="3686825"/>
              <a:ext cx="5311862" cy="877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37389" y="2917274"/>
              <a:ext cx="754454" cy="905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168074" y="2917274"/>
              <a:ext cx="754454" cy="9375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775963" y="2713179"/>
              <a:ext cx="2913772" cy="14125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7"/>
            <p:cNvSpPr/>
            <p:nvPr/>
          </p:nvSpPr>
          <p:spPr>
            <a:xfrm>
              <a:off x="7482979" y="2807515"/>
              <a:ext cx="1051422" cy="108249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1B38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GB" sz="9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Enterprisebot was from the beginning a key partner of our innovation in GenerativeAI</a:t>
              </a:r>
              <a:endPara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7"/>
          <p:cNvSpPr/>
          <p:nvPr/>
        </p:nvSpPr>
        <p:spPr>
          <a:xfrm>
            <a:off x="7635240" y="1017725"/>
            <a:ext cx="1197060" cy="3462835"/>
          </a:xfrm>
          <a:prstGeom prst="roundRect">
            <a:avLst>
              <a:gd name="adj" fmla="val 8392"/>
            </a:avLst>
          </a:prstGeom>
          <a:solidFill>
            <a:srgbClr val="0C5AD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Leading Platform in Customer Ratings and User Experience</a:t>
            </a: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Productivity Improvements and Business Case</a:t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7635240" y="1017725"/>
            <a:ext cx="1197060" cy="3462835"/>
          </a:xfrm>
          <a:prstGeom prst="roundRect">
            <a:avLst>
              <a:gd name="adj" fmla="val 8392"/>
            </a:avLst>
          </a:prstGeom>
          <a:solidFill>
            <a:srgbClr val="0C5ADB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Strong business case of 23% cost savings achievable and evidenced</a:t>
            </a: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8"/>
          <p:cNvGraphicFramePr/>
          <p:nvPr/>
        </p:nvGraphicFramePr>
        <p:xfrm>
          <a:off x="311700" y="1093534"/>
          <a:ext cx="7099875" cy="2246950"/>
        </p:xfrm>
        <a:graphic>
          <a:graphicData uri="http://schemas.openxmlformats.org/drawingml/2006/table">
            <a:tbl>
              <a:tblPr>
                <a:noFill/>
                <a:tableStyleId>{DBEF7240-369A-411C-8EC3-317B4DE74641}</a:tableStyleId>
              </a:tblPr>
              <a:tblGrid>
                <a:gridCol w="164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17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Channel Mix %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Time per conversation (min)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% of conversations handled by the Bot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Bot/Assistant Time Savings % on the conversations handled by the Bot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Bot/Assistant Time Savings % on the total of conversations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E-Mail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40%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15.0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95%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80%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76%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Phone/Video/Conference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30%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7.0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10%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50%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5%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Chat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25%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5.0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100%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50%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50%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Personal Meeting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5%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30.0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0%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0%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/>
                        <a:t>0%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Total/Average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100%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10.9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66%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60%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/>
                        <a:t>44%</a:t>
                      </a:r>
                      <a:endParaRPr sz="1400" u="none" strike="noStrike" cap="none"/>
                    </a:p>
                  </a:txBody>
                  <a:tcPr marL="21725" marR="21725" marT="14475" marB="144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0" name="Google Shape;180;p8"/>
          <p:cNvSpPr txBox="1"/>
          <p:nvPr/>
        </p:nvSpPr>
        <p:spPr>
          <a:xfrm>
            <a:off x="311700" y="3576705"/>
            <a:ext cx="7099908" cy="90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51</a:t>
            </a: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% of time is assumed communication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time savings amount to 25%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GB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 of cost of the solution the total cost savings are 23%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9"/>
          <p:cNvCxnSpPr/>
          <p:nvPr/>
        </p:nvCxnSpPr>
        <p:spPr>
          <a:xfrm>
            <a:off x="1433185" y="1801990"/>
            <a:ext cx="1894816" cy="0"/>
          </a:xfrm>
          <a:prstGeom prst="straightConnector1">
            <a:avLst/>
          </a:prstGeom>
          <a:noFill/>
          <a:ln w="19050" cap="rnd" cmpd="sng">
            <a:solidFill>
              <a:srgbClr val="222D6C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86" name="Google Shape;186;p9"/>
          <p:cNvSpPr/>
          <p:nvPr/>
        </p:nvSpPr>
        <p:spPr>
          <a:xfrm>
            <a:off x="560906" y="943865"/>
            <a:ext cx="1416452" cy="56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Envisioning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(pre-sales)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1132482" y="1679764"/>
            <a:ext cx="247423" cy="244454"/>
          </a:xfrm>
          <a:prstGeom prst="ellipse">
            <a:avLst/>
          </a:prstGeom>
          <a:solidFill>
            <a:srgbClr val="616B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3371810" y="1679764"/>
            <a:ext cx="247423" cy="2444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354872" y="2054434"/>
            <a:ext cx="1944000" cy="2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Build initial value proposition and solution idea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8587" marR="0" lvl="0" indent="-12858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8883AB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Align functionality and cost of solution</a:t>
            </a:r>
            <a:endParaRPr sz="1050" b="0" i="0" u="none" strike="noStrike" cap="none">
              <a:solidFill>
                <a:srgbClr val="312F6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8587" marR="0" lvl="0" indent="-12858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8883AB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Develop High level use cases and benefits for the organization</a:t>
            </a:r>
            <a:endParaRPr sz="1050" b="0" i="0" u="none" strike="noStrike" cap="none">
              <a:solidFill>
                <a:srgbClr val="312F6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8587" marR="0" lvl="0" indent="-12858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12F6C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Develop Initial high-level business case (using template)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1203883" y="1524243"/>
            <a:ext cx="130497" cy="111148"/>
          </a:xfrm>
          <a:prstGeom prst="triangle">
            <a:avLst>
              <a:gd name="adj" fmla="val 50000"/>
            </a:avLst>
          </a:prstGeom>
          <a:solidFill>
            <a:srgbClr val="616B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3430273" y="1524243"/>
            <a:ext cx="130497" cy="111148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2787296" y="943865"/>
            <a:ext cx="1416452" cy="56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Exploration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(1 day)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2569343" y="2054434"/>
            <a:ext cx="1944000" cy="2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Build foundation and input for a proof of concept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8588" marR="0" lvl="0" indent="-128588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2878AA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Define Detailed use cases and training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8588" marR="0" lvl="0" indent="-128588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2878AA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Identify Interfaces to core systems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8588" marR="0" lvl="0" indent="-128588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2878AA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Define Architecture and deployment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8587" marR="0" lvl="0" indent="-12858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2878AA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Identify Constraints and compliance requirements</a:t>
            </a:r>
            <a:endParaRPr sz="1050" b="0" i="0" u="none" strike="noStrike" cap="none">
              <a:solidFill>
                <a:srgbClr val="312F6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8588" marR="0" lvl="0" indent="-128588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2878AA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Gather all the necessary information for solution design</a:t>
            </a:r>
            <a:endParaRPr sz="1050" b="0" i="0" u="none" strike="noStrike" cap="none">
              <a:solidFill>
                <a:srgbClr val="312F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5611137" y="1679764"/>
            <a:ext cx="247423" cy="2444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7850465" y="1679764"/>
            <a:ext cx="247423" cy="2444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5669600" y="1524243"/>
            <a:ext cx="130497" cy="111148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7908928" y="1524243"/>
            <a:ext cx="130497" cy="111148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9"/>
          <p:cNvCxnSpPr/>
          <p:nvPr/>
        </p:nvCxnSpPr>
        <p:spPr>
          <a:xfrm>
            <a:off x="3670126" y="1801990"/>
            <a:ext cx="1894816" cy="0"/>
          </a:xfrm>
          <a:prstGeom prst="straightConnector1">
            <a:avLst/>
          </a:prstGeom>
          <a:noFill/>
          <a:ln w="19050" cap="rnd" cmpd="sng">
            <a:solidFill>
              <a:srgbClr val="222D6C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99" name="Google Shape;199;p9"/>
          <p:cNvCxnSpPr/>
          <p:nvPr/>
        </p:nvCxnSpPr>
        <p:spPr>
          <a:xfrm>
            <a:off x="5913369" y="1801990"/>
            <a:ext cx="1894816" cy="0"/>
          </a:xfrm>
          <a:prstGeom prst="straightConnector1">
            <a:avLst/>
          </a:prstGeom>
          <a:noFill/>
          <a:ln w="19050" cap="rnd" cmpd="sng">
            <a:solidFill>
              <a:srgbClr val="222D6C"/>
            </a:solidFill>
            <a:prstDash val="dot"/>
            <a:round/>
            <a:headEnd type="none" w="sm" len="sm"/>
            <a:tailEnd type="stealth" w="med" len="med"/>
          </a:ln>
        </p:spPr>
      </p:cxnSp>
      <p:sp>
        <p:nvSpPr>
          <p:cNvPr id="200" name="Google Shape;200;p9"/>
          <p:cNvSpPr/>
          <p:nvPr/>
        </p:nvSpPr>
        <p:spPr>
          <a:xfrm>
            <a:off x="5026623" y="943865"/>
            <a:ext cx="1416452" cy="56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Incubation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(4 weeks)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7265951" y="1165286"/>
            <a:ext cx="1416452" cy="315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4783814" y="2054434"/>
            <a:ext cx="1944000" cy="2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Build a prototype to validate and market idea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8587" marR="0" lvl="0" indent="-12858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2878AA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Build Prototype covering one or two use cases </a:t>
            </a:r>
            <a:endParaRPr sz="1050" b="0" i="0" u="none" strike="noStrike" cap="none">
              <a:solidFill>
                <a:srgbClr val="312F6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8587" marR="0" lvl="0" indent="-12858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2878AA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Build Integration of one key core system or setup of hybrid chat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6998285" y="2054434"/>
            <a:ext cx="1944000" cy="2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GB" sz="1050" b="1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Turn prototype into market ready solution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8588" marR="0" lvl="0" indent="-128588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2878AA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Enrich coverage of use cases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8588" marR="0" lvl="0" indent="-128588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2878AA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Implement deeper Integration into core systems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8588" marR="0" lvl="0" indent="-128588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2878AA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Perform Ongoing training and improvement of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8587" marR="0" lvl="0" indent="-12858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2878AA"/>
              </a:buClr>
              <a:buSzPts val="1050"/>
              <a:buFont typeface="Arial"/>
              <a:buChar char="•"/>
            </a:pPr>
            <a:r>
              <a:rPr lang="en-GB" sz="1050" b="0" i="0" u="none" strike="noStrike" cap="none">
                <a:solidFill>
                  <a:srgbClr val="312F6C"/>
                </a:solidFill>
                <a:latin typeface="Arial"/>
                <a:ea typeface="Arial"/>
                <a:cs typeface="Arial"/>
                <a:sym typeface="Arial"/>
              </a:rPr>
              <a:t>Perform Internal change management</a:t>
            </a:r>
            <a:endParaRPr sz="1050" b="0" i="0" u="none" strike="noStrike" cap="none">
              <a:solidFill>
                <a:srgbClr val="312F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Implementation Project</a:t>
            </a:r>
            <a:endParaRPr/>
          </a:p>
        </p:txBody>
      </p:sp>
      <p:sp>
        <p:nvSpPr>
          <p:cNvPr id="205" name="Google Shape;205;p9"/>
          <p:cNvSpPr txBox="1"/>
          <p:nvPr/>
        </p:nvSpPr>
        <p:spPr>
          <a:xfrm>
            <a:off x="201715" y="4340541"/>
            <a:ext cx="86844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 client resource requirement: Around 1 FTE across project management, business representatives (sales, customer care), IT, Security, legal, change management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1315</Words>
  <Application>Microsoft Office PowerPoint</Application>
  <PresentationFormat>On-screen Show (16:9)</PresentationFormat>
  <Paragraphs>238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Transform your Customer Conversations  with ChatGPT</vt:lpstr>
      <vt:lpstr>Generative AI Market Evolution</vt:lpstr>
      <vt:lpstr>Challenges in Customer Functions</vt:lpstr>
      <vt:lpstr>Enterprisebot Functionality</vt:lpstr>
      <vt:lpstr>Enterprisebot Technical Architecture</vt:lpstr>
      <vt:lpstr>Our Clients</vt:lpstr>
      <vt:lpstr>Feedback and Recognition</vt:lpstr>
      <vt:lpstr>Productivity Improvements and Business Case</vt:lpstr>
      <vt:lpstr>Implementation Project</vt:lpstr>
      <vt:lpstr>Pricing</vt:lpstr>
      <vt:lpstr>Why NDI and Enterprisebot?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 your Customer Conversations  with ChatGPT</dc:title>
  <cp:lastModifiedBy>Michael Burian</cp:lastModifiedBy>
  <cp:revision>2</cp:revision>
  <dcterms:modified xsi:type="dcterms:W3CDTF">2023-11-09T21:25:51Z</dcterms:modified>
</cp:coreProperties>
</file>