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660" r:id="rId2"/>
    <p:sldId id="718" r:id="rId3"/>
  </p:sldIdLst>
  <p:sldSz cx="9144000" cy="6858000" type="screen4x3"/>
  <p:notesSz cx="7026275" cy="9312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EA00"/>
    <a:srgbClr val="0000FF"/>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01" autoAdjust="0"/>
    <p:restoredTop sz="95109" autoAdjust="0"/>
  </p:normalViewPr>
  <p:slideViewPr>
    <p:cSldViewPr showGuides="1">
      <p:cViewPr varScale="1">
        <p:scale>
          <a:sx n="141" d="100"/>
          <a:sy n="141" d="100"/>
        </p:scale>
        <p:origin x="102" y="108"/>
      </p:cViewPr>
      <p:guideLst>
        <p:guide orient="horz" pos="72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4719" cy="465614"/>
          </a:xfrm>
          <a:prstGeom prst="rect">
            <a:avLst/>
          </a:prstGeom>
        </p:spPr>
        <p:txBody>
          <a:bodyPr vert="horz" lIns="93338" tIns="46668" rIns="93338" bIns="46668" rtlCol="0"/>
          <a:lstStyle>
            <a:lvl1pPr algn="l">
              <a:defRPr sz="1300"/>
            </a:lvl1pPr>
          </a:lstStyle>
          <a:p>
            <a:endParaRPr lang="en-US"/>
          </a:p>
        </p:txBody>
      </p:sp>
      <p:sp>
        <p:nvSpPr>
          <p:cNvPr id="3" name="Date Placeholder 2"/>
          <p:cNvSpPr>
            <a:spLocks noGrp="1"/>
          </p:cNvSpPr>
          <p:nvPr>
            <p:ph type="dt" idx="1"/>
          </p:nvPr>
        </p:nvSpPr>
        <p:spPr>
          <a:xfrm>
            <a:off x="3979930" y="0"/>
            <a:ext cx="3044719" cy="465614"/>
          </a:xfrm>
          <a:prstGeom prst="rect">
            <a:avLst/>
          </a:prstGeom>
        </p:spPr>
        <p:txBody>
          <a:bodyPr vert="horz" lIns="93338" tIns="46668" rIns="93338" bIns="46668" rtlCol="0"/>
          <a:lstStyle>
            <a:lvl1pPr algn="r">
              <a:defRPr sz="1300"/>
            </a:lvl1pPr>
          </a:lstStyle>
          <a:p>
            <a:fld id="{B3330073-AF4D-4758-8A2D-ADC3DE0BAA8C}" type="datetimeFigureOut">
              <a:rPr lang="en-US" smtClean="0"/>
              <a:t>7/28/2021</a:t>
            </a:fld>
            <a:endParaRPr lang="en-US"/>
          </a:p>
        </p:txBody>
      </p:sp>
      <p:sp>
        <p:nvSpPr>
          <p:cNvPr id="4" name="Slide Image Placeholder 3"/>
          <p:cNvSpPr>
            <a:spLocks noGrp="1" noRot="1" noChangeAspect="1"/>
          </p:cNvSpPr>
          <p:nvPr>
            <p:ph type="sldImg" idx="2"/>
          </p:nvPr>
        </p:nvSpPr>
        <p:spPr>
          <a:xfrm>
            <a:off x="1185863" y="698500"/>
            <a:ext cx="4656137" cy="3492500"/>
          </a:xfrm>
          <a:prstGeom prst="rect">
            <a:avLst/>
          </a:prstGeom>
          <a:noFill/>
          <a:ln w="12700">
            <a:solidFill>
              <a:prstClr val="black"/>
            </a:solidFill>
          </a:ln>
        </p:spPr>
        <p:txBody>
          <a:bodyPr vert="horz" lIns="93338" tIns="46668" rIns="93338" bIns="46668" rtlCol="0" anchor="ctr"/>
          <a:lstStyle/>
          <a:p>
            <a:endParaRPr lang="en-US"/>
          </a:p>
        </p:txBody>
      </p:sp>
      <p:sp>
        <p:nvSpPr>
          <p:cNvPr id="5" name="Notes Placeholder 4"/>
          <p:cNvSpPr>
            <a:spLocks noGrp="1"/>
          </p:cNvSpPr>
          <p:nvPr>
            <p:ph type="body" sz="quarter" idx="3"/>
          </p:nvPr>
        </p:nvSpPr>
        <p:spPr>
          <a:xfrm>
            <a:off x="702628" y="4423331"/>
            <a:ext cx="5621020" cy="4190524"/>
          </a:xfrm>
          <a:prstGeom prst="rect">
            <a:avLst/>
          </a:prstGeom>
        </p:spPr>
        <p:txBody>
          <a:bodyPr vert="horz" lIns="93338" tIns="46668" rIns="93338" bIns="4666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5046"/>
            <a:ext cx="3044719" cy="465614"/>
          </a:xfrm>
          <a:prstGeom prst="rect">
            <a:avLst/>
          </a:prstGeom>
        </p:spPr>
        <p:txBody>
          <a:bodyPr vert="horz" lIns="93338" tIns="46668" rIns="93338" bIns="46668" rtlCol="0" anchor="b"/>
          <a:lstStyle>
            <a:lvl1pPr algn="l">
              <a:defRPr sz="1300"/>
            </a:lvl1pPr>
          </a:lstStyle>
          <a:p>
            <a:endParaRPr lang="en-US"/>
          </a:p>
        </p:txBody>
      </p:sp>
      <p:sp>
        <p:nvSpPr>
          <p:cNvPr id="7" name="Slide Number Placeholder 6"/>
          <p:cNvSpPr>
            <a:spLocks noGrp="1"/>
          </p:cNvSpPr>
          <p:nvPr>
            <p:ph type="sldNum" sz="quarter" idx="5"/>
          </p:nvPr>
        </p:nvSpPr>
        <p:spPr>
          <a:xfrm>
            <a:off x="3979930" y="8845046"/>
            <a:ext cx="3044719" cy="465614"/>
          </a:xfrm>
          <a:prstGeom prst="rect">
            <a:avLst/>
          </a:prstGeom>
        </p:spPr>
        <p:txBody>
          <a:bodyPr vert="horz" lIns="93338" tIns="46668" rIns="93338" bIns="46668" rtlCol="0" anchor="b"/>
          <a:lstStyle>
            <a:lvl1pPr algn="r">
              <a:defRPr sz="1300"/>
            </a:lvl1pPr>
          </a:lstStyle>
          <a:p>
            <a:fld id="{A6690489-242C-466D-BC37-EB16C2C1F5FA}" type="slidenum">
              <a:rPr lang="en-US" smtClean="0"/>
              <a:t>‹#›</a:t>
            </a:fld>
            <a:endParaRPr lang="en-US"/>
          </a:p>
        </p:txBody>
      </p:sp>
    </p:spTree>
    <p:extLst>
      <p:ext uri="{BB962C8B-B14F-4D97-AF65-F5344CB8AC3E}">
        <p14:creationId xmlns:p14="http://schemas.microsoft.com/office/powerpoint/2010/main" val="392391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general analysis problem, we are given the positions and velocities of n-agents (for examples birds in a flock) and we’d like to </a:t>
            </a:r>
            <a:r>
              <a:rPr lang="en-US" baseline="0" dirty="0"/>
              <a:t>characterize the collective configuration, how it changes over time, and how individual movements contribute to the collective behavior.</a:t>
            </a:r>
          </a:p>
          <a:p>
            <a:endParaRPr lang="en-US" baseline="0" dirty="0"/>
          </a:p>
          <a:p>
            <a:r>
              <a:rPr lang="en-US" baseline="0" dirty="0"/>
              <a:t>The synthesis problem, instead, that is relevant for example in robotic applications, is to design individual movements so that the collective configuration undergoes desired coordinated transformations over time. For example we may have a team of robots here (outside a building), and we may need them to get safely inside the building.</a:t>
            </a:r>
          </a:p>
          <a:p>
            <a:endParaRPr lang="en-US" baseline="0" dirty="0"/>
          </a:p>
          <a:p>
            <a:r>
              <a:rPr lang="en-US" baseline="0" dirty="0"/>
              <a:t>As the number of agents grows (whether animals to analyze or robots to control) the dimensionality of the configuration space grows linearly with n and attacking these problems directly becomes more and more computationally costly. </a:t>
            </a:r>
            <a:endParaRPr lang="en-US" dirty="0"/>
          </a:p>
        </p:txBody>
      </p:sp>
      <p:sp>
        <p:nvSpPr>
          <p:cNvPr id="4" name="Slide Number Placeholder 3"/>
          <p:cNvSpPr>
            <a:spLocks noGrp="1"/>
          </p:cNvSpPr>
          <p:nvPr>
            <p:ph type="sldNum" sz="quarter" idx="10"/>
          </p:nvPr>
        </p:nvSpPr>
        <p:spPr/>
        <p:txBody>
          <a:bodyPr/>
          <a:lstStyle/>
          <a:p>
            <a:fld id="{A6690489-242C-466D-BC37-EB16C2C1F5FA}" type="slidenum">
              <a:rPr lang="en-US" smtClean="0"/>
              <a:t>1</a:t>
            </a:fld>
            <a:endParaRPr lang="en-US"/>
          </a:p>
        </p:txBody>
      </p:sp>
    </p:spTree>
    <p:extLst>
      <p:ext uri="{BB962C8B-B14F-4D97-AF65-F5344CB8AC3E}">
        <p14:creationId xmlns:p14="http://schemas.microsoft.com/office/powerpoint/2010/main" val="2548691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general analysis problem, we are given the positions and velocities of n-agents (for examples birds in a flock) and we’d like to </a:t>
            </a:r>
            <a:r>
              <a:rPr lang="en-US" baseline="0" dirty="0"/>
              <a:t>characterize the collective configuration, how it changes over time, and how individual movements contribute to the collective behavior.</a:t>
            </a:r>
          </a:p>
          <a:p>
            <a:endParaRPr lang="en-US" baseline="0" dirty="0"/>
          </a:p>
          <a:p>
            <a:r>
              <a:rPr lang="en-US" baseline="0" dirty="0"/>
              <a:t>The synthesis problem, instead, that is relevant for example in robotic applications, is to design individual movements so that the collective configuration undergoes desired coordinated transformations over time. For example we may have a team of robots here (outside a building), and we may need them to get safely inside the building.</a:t>
            </a:r>
          </a:p>
          <a:p>
            <a:endParaRPr lang="en-US" baseline="0" dirty="0"/>
          </a:p>
          <a:p>
            <a:r>
              <a:rPr lang="en-US" baseline="0" dirty="0"/>
              <a:t>As the number of agents grows (whether animals to analyze or robots to control) the dimensionality of the configuration space grows linearly with n and attacking these problems directly becomes more and more computationally costly. </a:t>
            </a:r>
            <a:endParaRPr lang="en-US" dirty="0"/>
          </a:p>
        </p:txBody>
      </p:sp>
      <p:sp>
        <p:nvSpPr>
          <p:cNvPr id="4" name="Slide Number Placeholder 3"/>
          <p:cNvSpPr>
            <a:spLocks noGrp="1"/>
          </p:cNvSpPr>
          <p:nvPr>
            <p:ph type="sldNum" sz="quarter" idx="10"/>
          </p:nvPr>
        </p:nvSpPr>
        <p:spPr/>
        <p:txBody>
          <a:bodyPr/>
          <a:lstStyle/>
          <a:p>
            <a:fld id="{A6690489-242C-466D-BC37-EB16C2C1F5FA}" type="slidenum">
              <a:rPr lang="en-US" smtClean="0"/>
              <a:t>2</a:t>
            </a:fld>
            <a:endParaRPr lang="en-US"/>
          </a:p>
        </p:txBody>
      </p:sp>
    </p:spTree>
    <p:extLst>
      <p:ext uri="{BB962C8B-B14F-4D97-AF65-F5344CB8AC3E}">
        <p14:creationId xmlns:p14="http://schemas.microsoft.com/office/powerpoint/2010/main" val="3547016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Footer Placeholder 4"/>
          <p:cNvSpPr>
            <a:spLocks noGrp="1"/>
          </p:cNvSpPr>
          <p:nvPr>
            <p:ph type="ftr" sz="quarter" idx="11"/>
          </p:nvPr>
        </p:nvSpPr>
        <p:spPr/>
        <p:txBody>
          <a:bodyPr/>
          <a:lstStyle/>
          <a:p>
            <a:r>
              <a:rPr lang="en-US"/>
              <a:t>Mischiati, Lin, Leonardo (2014)</a:t>
            </a:r>
          </a:p>
        </p:txBody>
      </p:sp>
      <p:sp>
        <p:nvSpPr>
          <p:cNvPr id="6" name="Slide Number Placeholder 5"/>
          <p:cNvSpPr>
            <a:spLocks noGrp="1"/>
          </p:cNvSpPr>
          <p:nvPr>
            <p:ph type="sldNum" sz="quarter" idx="12"/>
          </p:nvPr>
        </p:nvSpPr>
        <p:spPr/>
        <p:txBody>
          <a:bodyPr/>
          <a:lstStyle/>
          <a:p>
            <a:fld id="{5895A47E-8FB9-40E1-97FA-625F65F95D9E}" type="slidenum">
              <a:rPr lang="en-US" smtClean="0"/>
              <a:t>‹#›</a:t>
            </a:fld>
            <a:endParaRPr lang="en-US"/>
          </a:p>
        </p:txBody>
      </p:sp>
    </p:spTree>
    <p:extLst>
      <p:ext uri="{BB962C8B-B14F-4D97-AF65-F5344CB8AC3E}">
        <p14:creationId xmlns:p14="http://schemas.microsoft.com/office/powerpoint/2010/main" val="4005213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8FD8CF2-9B1F-4698-80B9-9344BC393624}" type="datetime1">
              <a:rPr lang="en-US" smtClean="0"/>
              <a:t>7/28/2021</a:t>
            </a:fld>
            <a:endParaRPr lang="en-US"/>
          </a:p>
        </p:txBody>
      </p:sp>
      <p:sp>
        <p:nvSpPr>
          <p:cNvPr id="5" name="Footer Placeholder 4"/>
          <p:cNvSpPr>
            <a:spLocks noGrp="1"/>
          </p:cNvSpPr>
          <p:nvPr>
            <p:ph type="ftr" sz="quarter" idx="11"/>
          </p:nvPr>
        </p:nvSpPr>
        <p:spPr/>
        <p:txBody>
          <a:bodyPr/>
          <a:lstStyle/>
          <a:p>
            <a:r>
              <a:rPr lang="en-US"/>
              <a:t>Mischiati, Lin, Leonardo (2014)</a:t>
            </a:r>
          </a:p>
        </p:txBody>
      </p:sp>
      <p:sp>
        <p:nvSpPr>
          <p:cNvPr id="6" name="Slide Number Placeholder 5"/>
          <p:cNvSpPr>
            <a:spLocks noGrp="1"/>
          </p:cNvSpPr>
          <p:nvPr>
            <p:ph type="sldNum" sz="quarter" idx="12"/>
          </p:nvPr>
        </p:nvSpPr>
        <p:spPr/>
        <p:txBody>
          <a:bodyPr/>
          <a:lstStyle/>
          <a:p>
            <a:fld id="{5895A47E-8FB9-40E1-97FA-625F65F95D9E}" type="slidenum">
              <a:rPr lang="en-US" smtClean="0"/>
              <a:t>‹#›</a:t>
            </a:fld>
            <a:endParaRPr lang="en-US"/>
          </a:p>
        </p:txBody>
      </p:sp>
    </p:spTree>
    <p:extLst>
      <p:ext uri="{BB962C8B-B14F-4D97-AF65-F5344CB8AC3E}">
        <p14:creationId xmlns:p14="http://schemas.microsoft.com/office/powerpoint/2010/main" val="2801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EFD19A-7FD6-4C45-8B17-3DF94BD3BDAD}" type="datetime1">
              <a:rPr lang="en-US" smtClean="0"/>
              <a:t>7/28/2021</a:t>
            </a:fld>
            <a:endParaRPr lang="en-US"/>
          </a:p>
        </p:txBody>
      </p:sp>
      <p:sp>
        <p:nvSpPr>
          <p:cNvPr id="5" name="Footer Placeholder 4"/>
          <p:cNvSpPr>
            <a:spLocks noGrp="1"/>
          </p:cNvSpPr>
          <p:nvPr>
            <p:ph type="ftr" sz="quarter" idx="11"/>
          </p:nvPr>
        </p:nvSpPr>
        <p:spPr/>
        <p:txBody>
          <a:bodyPr/>
          <a:lstStyle/>
          <a:p>
            <a:r>
              <a:rPr lang="en-US"/>
              <a:t>Mischiati, Lin, Leonardo (2014)</a:t>
            </a:r>
          </a:p>
        </p:txBody>
      </p:sp>
      <p:sp>
        <p:nvSpPr>
          <p:cNvPr id="6" name="Slide Number Placeholder 5"/>
          <p:cNvSpPr>
            <a:spLocks noGrp="1"/>
          </p:cNvSpPr>
          <p:nvPr>
            <p:ph type="sldNum" sz="quarter" idx="12"/>
          </p:nvPr>
        </p:nvSpPr>
        <p:spPr/>
        <p:txBody>
          <a:bodyPr/>
          <a:lstStyle/>
          <a:p>
            <a:fld id="{5895A47E-8FB9-40E1-97FA-625F65F95D9E}" type="slidenum">
              <a:rPr lang="en-US" smtClean="0"/>
              <a:t>‹#›</a:t>
            </a:fld>
            <a:endParaRPr lang="en-US"/>
          </a:p>
        </p:txBody>
      </p:sp>
    </p:spTree>
    <p:extLst>
      <p:ext uri="{BB962C8B-B14F-4D97-AF65-F5344CB8AC3E}">
        <p14:creationId xmlns:p14="http://schemas.microsoft.com/office/powerpoint/2010/main" val="1781350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38923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6142689-6A96-4CE3-AE26-3DE9A7189BE7}" type="datetime1">
              <a:rPr lang="en-US" smtClean="0"/>
              <a:t>7/28/2021</a:t>
            </a:fld>
            <a:endParaRPr lang="en-US"/>
          </a:p>
        </p:txBody>
      </p:sp>
      <p:sp>
        <p:nvSpPr>
          <p:cNvPr id="5" name="Footer Placeholder 4"/>
          <p:cNvSpPr>
            <a:spLocks noGrp="1"/>
          </p:cNvSpPr>
          <p:nvPr>
            <p:ph type="ftr" sz="quarter" idx="11"/>
          </p:nvPr>
        </p:nvSpPr>
        <p:spPr/>
        <p:txBody>
          <a:bodyPr/>
          <a:lstStyle/>
          <a:p>
            <a:r>
              <a:rPr lang="en-US"/>
              <a:t>Mischiati, Lin, Leonardo (2014)</a:t>
            </a:r>
          </a:p>
        </p:txBody>
      </p:sp>
      <p:sp>
        <p:nvSpPr>
          <p:cNvPr id="6" name="Slide Number Placeholder 5"/>
          <p:cNvSpPr>
            <a:spLocks noGrp="1"/>
          </p:cNvSpPr>
          <p:nvPr>
            <p:ph type="sldNum" sz="quarter" idx="12"/>
          </p:nvPr>
        </p:nvSpPr>
        <p:spPr/>
        <p:txBody>
          <a:bodyPr/>
          <a:lstStyle/>
          <a:p>
            <a:fld id="{5895A47E-8FB9-40E1-97FA-625F65F95D9E}" type="slidenum">
              <a:rPr lang="en-US" smtClean="0"/>
              <a:t>‹#›</a:t>
            </a:fld>
            <a:endParaRPr lang="en-US"/>
          </a:p>
        </p:txBody>
      </p:sp>
    </p:spTree>
    <p:extLst>
      <p:ext uri="{BB962C8B-B14F-4D97-AF65-F5344CB8AC3E}">
        <p14:creationId xmlns:p14="http://schemas.microsoft.com/office/powerpoint/2010/main" val="2746208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EAD2930-144F-4C40-8ACD-69E2407C9467}" type="datetime1">
              <a:rPr lang="en-US" smtClean="0"/>
              <a:t>7/28/2021</a:t>
            </a:fld>
            <a:endParaRPr lang="en-US"/>
          </a:p>
        </p:txBody>
      </p:sp>
      <p:sp>
        <p:nvSpPr>
          <p:cNvPr id="6" name="Footer Placeholder 5"/>
          <p:cNvSpPr>
            <a:spLocks noGrp="1"/>
          </p:cNvSpPr>
          <p:nvPr>
            <p:ph type="ftr" sz="quarter" idx="11"/>
          </p:nvPr>
        </p:nvSpPr>
        <p:spPr/>
        <p:txBody>
          <a:bodyPr/>
          <a:lstStyle/>
          <a:p>
            <a:r>
              <a:rPr lang="en-US"/>
              <a:t>Mischiati, Lin, Leonardo (2014)</a:t>
            </a:r>
          </a:p>
        </p:txBody>
      </p:sp>
      <p:sp>
        <p:nvSpPr>
          <p:cNvPr id="7" name="Slide Number Placeholder 6"/>
          <p:cNvSpPr>
            <a:spLocks noGrp="1"/>
          </p:cNvSpPr>
          <p:nvPr>
            <p:ph type="sldNum" sz="quarter" idx="12"/>
          </p:nvPr>
        </p:nvSpPr>
        <p:spPr/>
        <p:txBody>
          <a:bodyPr/>
          <a:lstStyle/>
          <a:p>
            <a:fld id="{5895A47E-8FB9-40E1-97FA-625F65F95D9E}" type="slidenum">
              <a:rPr lang="en-US" smtClean="0"/>
              <a:t>‹#›</a:t>
            </a:fld>
            <a:endParaRPr lang="en-US"/>
          </a:p>
        </p:txBody>
      </p:sp>
    </p:spTree>
    <p:extLst>
      <p:ext uri="{BB962C8B-B14F-4D97-AF65-F5344CB8AC3E}">
        <p14:creationId xmlns:p14="http://schemas.microsoft.com/office/powerpoint/2010/main" val="1295495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6DC883AE-02DF-477C-8DDB-56782E6AC287}" type="datetime1">
              <a:rPr lang="en-US" smtClean="0"/>
              <a:t>7/28/2021</a:t>
            </a:fld>
            <a:endParaRPr lang="en-US"/>
          </a:p>
        </p:txBody>
      </p:sp>
      <p:sp>
        <p:nvSpPr>
          <p:cNvPr id="8" name="Footer Placeholder 7"/>
          <p:cNvSpPr>
            <a:spLocks noGrp="1"/>
          </p:cNvSpPr>
          <p:nvPr>
            <p:ph type="ftr" sz="quarter" idx="11"/>
          </p:nvPr>
        </p:nvSpPr>
        <p:spPr/>
        <p:txBody>
          <a:bodyPr/>
          <a:lstStyle/>
          <a:p>
            <a:r>
              <a:rPr lang="en-US"/>
              <a:t>Mischiati, Lin, Leonardo (2014)</a:t>
            </a:r>
          </a:p>
        </p:txBody>
      </p:sp>
      <p:sp>
        <p:nvSpPr>
          <p:cNvPr id="9" name="Slide Number Placeholder 8"/>
          <p:cNvSpPr>
            <a:spLocks noGrp="1"/>
          </p:cNvSpPr>
          <p:nvPr>
            <p:ph type="sldNum" sz="quarter" idx="12"/>
          </p:nvPr>
        </p:nvSpPr>
        <p:spPr/>
        <p:txBody>
          <a:bodyPr/>
          <a:lstStyle/>
          <a:p>
            <a:fld id="{5895A47E-8FB9-40E1-97FA-625F65F95D9E}" type="slidenum">
              <a:rPr lang="en-US" smtClean="0"/>
              <a:t>‹#›</a:t>
            </a:fld>
            <a:endParaRPr lang="en-US"/>
          </a:p>
        </p:txBody>
      </p:sp>
    </p:spTree>
    <p:extLst>
      <p:ext uri="{BB962C8B-B14F-4D97-AF65-F5344CB8AC3E}">
        <p14:creationId xmlns:p14="http://schemas.microsoft.com/office/powerpoint/2010/main" val="4085456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8930ECEA-F869-4A56-BBC0-BA9690AB4F88}" type="datetime1">
              <a:rPr lang="en-US" smtClean="0"/>
              <a:t>7/28/2021</a:t>
            </a:fld>
            <a:endParaRPr lang="en-US"/>
          </a:p>
        </p:txBody>
      </p:sp>
      <p:sp>
        <p:nvSpPr>
          <p:cNvPr id="4" name="Footer Placeholder 3"/>
          <p:cNvSpPr>
            <a:spLocks noGrp="1"/>
          </p:cNvSpPr>
          <p:nvPr>
            <p:ph type="ftr" sz="quarter" idx="11"/>
          </p:nvPr>
        </p:nvSpPr>
        <p:spPr/>
        <p:txBody>
          <a:bodyPr/>
          <a:lstStyle/>
          <a:p>
            <a:r>
              <a:rPr lang="en-US"/>
              <a:t>Mischiati, Lin, Leonardo (2014)</a:t>
            </a:r>
          </a:p>
        </p:txBody>
      </p:sp>
      <p:sp>
        <p:nvSpPr>
          <p:cNvPr id="5" name="Slide Number Placeholder 4"/>
          <p:cNvSpPr>
            <a:spLocks noGrp="1"/>
          </p:cNvSpPr>
          <p:nvPr>
            <p:ph type="sldNum" sz="quarter" idx="12"/>
          </p:nvPr>
        </p:nvSpPr>
        <p:spPr/>
        <p:txBody>
          <a:bodyPr/>
          <a:lstStyle/>
          <a:p>
            <a:fld id="{5895A47E-8FB9-40E1-97FA-625F65F95D9E}" type="slidenum">
              <a:rPr lang="en-US" smtClean="0"/>
              <a:t>‹#›</a:t>
            </a:fld>
            <a:endParaRPr lang="en-US"/>
          </a:p>
        </p:txBody>
      </p:sp>
    </p:spTree>
    <p:extLst>
      <p:ext uri="{BB962C8B-B14F-4D97-AF65-F5344CB8AC3E}">
        <p14:creationId xmlns:p14="http://schemas.microsoft.com/office/powerpoint/2010/main" val="999595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F5659784-BE9C-4ACE-8362-CEC77A6D761B}" type="datetime1">
              <a:rPr lang="en-US" smtClean="0"/>
              <a:t>7/28/2021</a:t>
            </a:fld>
            <a:endParaRPr lang="en-US"/>
          </a:p>
        </p:txBody>
      </p:sp>
      <p:sp>
        <p:nvSpPr>
          <p:cNvPr id="3" name="Footer Placeholder 2"/>
          <p:cNvSpPr>
            <a:spLocks noGrp="1"/>
          </p:cNvSpPr>
          <p:nvPr>
            <p:ph type="ftr" sz="quarter" idx="11"/>
          </p:nvPr>
        </p:nvSpPr>
        <p:spPr/>
        <p:txBody>
          <a:bodyPr/>
          <a:lstStyle/>
          <a:p>
            <a:r>
              <a:rPr lang="en-US"/>
              <a:t>Mischiati, Lin, Leonardo (2014)</a:t>
            </a:r>
          </a:p>
        </p:txBody>
      </p:sp>
      <p:sp>
        <p:nvSpPr>
          <p:cNvPr id="4" name="Slide Number Placeholder 3"/>
          <p:cNvSpPr>
            <a:spLocks noGrp="1"/>
          </p:cNvSpPr>
          <p:nvPr>
            <p:ph type="sldNum" sz="quarter" idx="12"/>
          </p:nvPr>
        </p:nvSpPr>
        <p:spPr/>
        <p:txBody>
          <a:bodyPr/>
          <a:lstStyle/>
          <a:p>
            <a:fld id="{5895A47E-8FB9-40E1-97FA-625F65F95D9E}" type="slidenum">
              <a:rPr lang="en-US" smtClean="0"/>
              <a:t>‹#›</a:t>
            </a:fld>
            <a:endParaRPr lang="en-US"/>
          </a:p>
        </p:txBody>
      </p:sp>
    </p:spTree>
    <p:extLst>
      <p:ext uri="{BB962C8B-B14F-4D97-AF65-F5344CB8AC3E}">
        <p14:creationId xmlns:p14="http://schemas.microsoft.com/office/powerpoint/2010/main" val="3462410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969BBD6-7592-4096-B69D-FEB18DB85244}" type="datetime1">
              <a:rPr lang="en-US" smtClean="0"/>
              <a:t>7/28/2021</a:t>
            </a:fld>
            <a:endParaRPr lang="en-US"/>
          </a:p>
        </p:txBody>
      </p:sp>
      <p:sp>
        <p:nvSpPr>
          <p:cNvPr id="6" name="Footer Placeholder 5"/>
          <p:cNvSpPr>
            <a:spLocks noGrp="1"/>
          </p:cNvSpPr>
          <p:nvPr>
            <p:ph type="ftr" sz="quarter" idx="11"/>
          </p:nvPr>
        </p:nvSpPr>
        <p:spPr/>
        <p:txBody>
          <a:bodyPr/>
          <a:lstStyle/>
          <a:p>
            <a:r>
              <a:rPr lang="en-US"/>
              <a:t>Mischiati, Lin, Leonardo (2014)</a:t>
            </a:r>
          </a:p>
        </p:txBody>
      </p:sp>
      <p:sp>
        <p:nvSpPr>
          <p:cNvPr id="7" name="Slide Number Placeholder 6"/>
          <p:cNvSpPr>
            <a:spLocks noGrp="1"/>
          </p:cNvSpPr>
          <p:nvPr>
            <p:ph type="sldNum" sz="quarter" idx="12"/>
          </p:nvPr>
        </p:nvSpPr>
        <p:spPr/>
        <p:txBody>
          <a:bodyPr/>
          <a:lstStyle/>
          <a:p>
            <a:fld id="{5895A47E-8FB9-40E1-97FA-625F65F95D9E}" type="slidenum">
              <a:rPr lang="en-US" smtClean="0"/>
              <a:t>‹#›</a:t>
            </a:fld>
            <a:endParaRPr lang="en-US"/>
          </a:p>
        </p:txBody>
      </p:sp>
    </p:spTree>
    <p:extLst>
      <p:ext uri="{BB962C8B-B14F-4D97-AF65-F5344CB8AC3E}">
        <p14:creationId xmlns:p14="http://schemas.microsoft.com/office/powerpoint/2010/main" val="406457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05C9162-FA27-4918-998C-5AEF60344C9D}" type="datetime1">
              <a:rPr lang="en-US" smtClean="0"/>
              <a:t>7/28/2021</a:t>
            </a:fld>
            <a:endParaRPr lang="en-US"/>
          </a:p>
        </p:txBody>
      </p:sp>
      <p:sp>
        <p:nvSpPr>
          <p:cNvPr id="6" name="Footer Placeholder 5"/>
          <p:cNvSpPr>
            <a:spLocks noGrp="1"/>
          </p:cNvSpPr>
          <p:nvPr>
            <p:ph type="ftr" sz="quarter" idx="11"/>
          </p:nvPr>
        </p:nvSpPr>
        <p:spPr/>
        <p:txBody>
          <a:bodyPr/>
          <a:lstStyle/>
          <a:p>
            <a:r>
              <a:rPr lang="en-US"/>
              <a:t>Mischiati, Lin, Leonardo (2014)</a:t>
            </a:r>
          </a:p>
        </p:txBody>
      </p:sp>
      <p:sp>
        <p:nvSpPr>
          <p:cNvPr id="7" name="Slide Number Placeholder 6"/>
          <p:cNvSpPr>
            <a:spLocks noGrp="1"/>
          </p:cNvSpPr>
          <p:nvPr>
            <p:ph type="sldNum" sz="quarter" idx="12"/>
          </p:nvPr>
        </p:nvSpPr>
        <p:spPr/>
        <p:txBody>
          <a:bodyPr/>
          <a:lstStyle/>
          <a:p>
            <a:fld id="{5895A47E-8FB9-40E1-97FA-625F65F95D9E}" type="slidenum">
              <a:rPr lang="en-US" smtClean="0"/>
              <a:t>‹#›</a:t>
            </a:fld>
            <a:endParaRPr lang="en-US"/>
          </a:p>
        </p:txBody>
      </p:sp>
    </p:spTree>
    <p:extLst>
      <p:ext uri="{BB962C8B-B14F-4D97-AF65-F5344CB8AC3E}">
        <p14:creationId xmlns:p14="http://schemas.microsoft.com/office/powerpoint/2010/main" val="1870738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100">
                <a:solidFill>
                  <a:schemeClr val="tx1">
                    <a:tint val="75000"/>
                  </a:schemeClr>
                </a:solidFill>
              </a:defRPr>
            </a:lvl1pPr>
          </a:lstStyle>
          <a:p>
            <a:r>
              <a:rPr lang="en-US" dirty="0"/>
              <a:t>Mischiati, Lin, et al. (Leonardo  lab, 2014)</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5895A47E-8FB9-40E1-97FA-625F65F95D9E}" type="slidenum">
              <a:rPr lang="en-US" smtClean="0"/>
              <a:pPr/>
              <a:t>‹#›</a:t>
            </a:fld>
            <a:endParaRPr lang="en-US" dirty="0"/>
          </a:p>
        </p:txBody>
      </p:sp>
    </p:spTree>
    <p:extLst>
      <p:ext uri="{BB962C8B-B14F-4D97-AF65-F5344CB8AC3E}">
        <p14:creationId xmlns:p14="http://schemas.microsoft.com/office/powerpoint/2010/main" val="470150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notesSlide" Target="../notesSlides/notesSlide1.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notesSlide" Target="../notesSlides/notesSlide2.xml"/><Relationship Id="rId7" Type="http://schemas.openxmlformats.org/officeDocument/2006/relationships/image" Target="../media/image9.jp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8.jpeg"/><Relationship Id="rId5" Type="http://schemas.openxmlformats.org/officeDocument/2006/relationships/image" Target="../media/image7.jpeg"/><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40332" y="98429"/>
            <a:ext cx="4743183" cy="461665"/>
          </a:xfrm>
          <a:prstGeom prst="rect">
            <a:avLst/>
          </a:prstGeom>
          <a:noFill/>
        </p:spPr>
        <p:txBody>
          <a:bodyPr wrap="square" rtlCol="0">
            <a:spAutoFit/>
          </a:bodyPr>
          <a:lstStyle/>
          <a:p>
            <a:r>
              <a:rPr lang="en-US" sz="2400" u="sng" dirty="0"/>
              <a:t>1. THE PROBLEM</a:t>
            </a:r>
            <a:r>
              <a:rPr lang="en-US" sz="2400" dirty="0"/>
              <a:t>:</a:t>
            </a:r>
          </a:p>
        </p:txBody>
      </p:sp>
      <p:sp>
        <p:nvSpPr>
          <p:cNvPr id="20" name="TextBox 19">
            <a:extLst>
              <a:ext uri="{FF2B5EF4-FFF2-40B4-BE49-F238E27FC236}">
                <a16:creationId xmlns:a16="http://schemas.microsoft.com/office/drawing/2014/main" id="{AB7D0543-D430-4E1E-83CA-23174C41F989}"/>
              </a:ext>
            </a:extLst>
          </p:cNvPr>
          <p:cNvSpPr txBox="1"/>
          <p:nvPr/>
        </p:nvSpPr>
        <p:spPr>
          <a:xfrm>
            <a:off x="177271" y="505444"/>
            <a:ext cx="5650868" cy="2577629"/>
          </a:xfrm>
          <a:prstGeom prst="rect">
            <a:avLst/>
          </a:prstGeom>
          <a:noFill/>
        </p:spPr>
        <p:txBody>
          <a:bodyPr wrap="square" rtlCol="0">
            <a:spAutoFit/>
          </a:bodyPr>
          <a:lstStyle/>
          <a:p>
            <a:pPr marL="342900" indent="-342900">
              <a:buFont typeface="Arial" panose="020B0604020202020204" pitchFamily="34" charset="0"/>
              <a:buChar char="•"/>
            </a:pPr>
            <a:r>
              <a:rPr lang="en-US" sz="2000" dirty="0"/>
              <a:t>1 out of 10 Americans has diabetes </a:t>
            </a:r>
            <a:r>
              <a:rPr lang="en-US" sz="1050" dirty="0"/>
              <a:t>(source: CDC 2020) </a:t>
            </a:r>
            <a:endParaRPr lang="en-US" sz="2000" dirty="0"/>
          </a:p>
          <a:p>
            <a:pPr marL="342900" indent="-342900">
              <a:buFont typeface="Arial" panose="020B0604020202020204" pitchFamily="34" charset="0"/>
              <a:buChar char="•"/>
            </a:pPr>
            <a:endParaRPr lang="en-US" sz="1050" dirty="0"/>
          </a:p>
          <a:p>
            <a:pPr marL="342900" indent="-342900">
              <a:buFont typeface="Arial" panose="020B0604020202020204" pitchFamily="34" charset="0"/>
              <a:buChar char="•"/>
            </a:pPr>
            <a:r>
              <a:rPr lang="en-US" sz="2000" dirty="0"/>
              <a:t>&lt; 30% has Continuous Glucose Monitoring</a:t>
            </a:r>
          </a:p>
          <a:p>
            <a:pPr marL="342900" indent="-342900">
              <a:buFont typeface="Arial" panose="020B0604020202020204" pitchFamily="34" charset="0"/>
              <a:buChar char="•"/>
            </a:pPr>
            <a:endParaRPr lang="en-US" sz="1100" dirty="0"/>
          </a:p>
          <a:p>
            <a:pPr marL="342900" indent="-342900">
              <a:buFont typeface="Arial" panose="020B0604020202020204" pitchFamily="34" charset="0"/>
              <a:buChar char="•"/>
            </a:pPr>
            <a:r>
              <a:rPr lang="en-US" sz="2000" dirty="0"/>
              <a:t>Majority still relies on manual measurements </a:t>
            </a:r>
          </a:p>
          <a:p>
            <a:r>
              <a:rPr lang="en-US" sz="2000" dirty="0"/>
              <a:t>      and on making rough predictions</a:t>
            </a:r>
            <a:endParaRPr lang="en-US" sz="24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21" name="TextBox 20">
            <a:extLst>
              <a:ext uri="{FF2B5EF4-FFF2-40B4-BE49-F238E27FC236}">
                <a16:creationId xmlns:a16="http://schemas.microsoft.com/office/drawing/2014/main" id="{FBC921DD-E99D-44A2-AEE9-D56CE0ECD905}"/>
              </a:ext>
            </a:extLst>
          </p:cNvPr>
          <p:cNvSpPr txBox="1"/>
          <p:nvPr/>
        </p:nvSpPr>
        <p:spPr>
          <a:xfrm>
            <a:off x="128266" y="2157825"/>
            <a:ext cx="4743183" cy="461665"/>
          </a:xfrm>
          <a:prstGeom prst="rect">
            <a:avLst/>
          </a:prstGeom>
          <a:noFill/>
        </p:spPr>
        <p:txBody>
          <a:bodyPr wrap="square" rtlCol="0">
            <a:spAutoFit/>
          </a:bodyPr>
          <a:lstStyle/>
          <a:p>
            <a:r>
              <a:rPr lang="en-US" sz="2400" u="sng" dirty="0"/>
              <a:t>2. THE CHALLENGE:</a:t>
            </a:r>
          </a:p>
        </p:txBody>
      </p:sp>
      <p:pic>
        <p:nvPicPr>
          <p:cNvPr id="23" name="Picture 22" descr="A picture containing text, wall, screen&#10;&#10;Description automatically generated">
            <a:extLst>
              <a:ext uri="{FF2B5EF4-FFF2-40B4-BE49-F238E27FC236}">
                <a16:creationId xmlns:a16="http://schemas.microsoft.com/office/drawing/2014/main" id="{44518656-2977-4A72-ACB2-A5DCF0DD11A5}"/>
              </a:ext>
            </a:extLst>
          </p:cNvPr>
          <p:cNvPicPr>
            <a:picLocks noChangeAspect="1"/>
          </p:cNvPicPr>
          <p:nvPr/>
        </p:nvPicPr>
        <p:blipFill rotWithShape="1">
          <a:blip r:embed="rId4">
            <a:extLst>
              <a:ext uri="{28A0092B-C50C-407E-A947-70E740481C1C}">
                <a14:useLocalDpi xmlns:a14="http://schemas.microsoft.com/office/drawing/2010/main" val="0"/>
              </a:ext>
            </a:extLst>
          </a:blip>
          <a:srcRect t="1318" b="80695"/>
          <a:stretch/>
        </p:blipFill>
        <p:spPr>
          <a:xfrm>
            <a:off x="5486400" y="253629"/>
            <a:ext cx="3394490" cy="1161223"/>
          </a:xfrm>
          <a:prstGeom prst="rect">
            <a:avLst/>
          </a:prstGeom>
        </p:spPr>
      </p:pic>
      <p:pic>
        <p:nvPicPr>
          <p:cNvPr id="24" name="Picture 23" descr="A picture containing person, indoor, wall, hand&#10;&#10;Description automatically generated">
            <a:extLst>
              <a:ext uri="{FF2B5EF4-FFF2-40B4-BE49-F238E27FC236}">
                <a16:creationId xmlns:a16="http://schemas.microsoft.com/office/drawing/2014/main" id="{6184FAD3-B3E9-4180-B95C-13F62FADAC5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86378" y="1556929"/>
            <a:ext cx="1497267" cy="853442"/>
          </a:xfrm>
          <a:prstGeom prst="rect">
            <a:avLst/>
          </a:prstGeom>
        </p:spPr>
      </p:pic>
      <p:pic>
        <p:nvPicPr>
          <p:cNvPr id="7" name="Picture 6">
            <a:extLst>
              <a:ext uri="{FF2B5EF4-FFF2-40B4-BE49-F238E27FC236}">
                <a16:creationId xmlns:a16="http://schemas.microsoft.com/office/drawing/2014/main" id="{BC7C5451-A5AA-4087-857E-D9DDC78FC2F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68466" y="1552172"/>
            <a:ext cx="1630779" cy="853441"/>
          </a:xfrm>
          <a:prstGeom prst="rect">
            <a:avLst/>
          </a:prstGeom>
        </p:spPr>
      </p:pic>
      <p:sp>
        <p:nvSpPr>
          <p:cNvPr id="28" name="TextBox 27">
            <a:extLst>
              <a:ext uri="{FF2B5EF4-FFF2-40B4-BE49-F238E27FC236}">
                <a16:creationId xmlns:a16="http://schemas.microsoft.com/office/drawing/2014/main" id="{E75AF6F7-68D2-4D42-892F-A35A2CBFD53B}"/>
              </a:ext>
            </a:extLst>
          </p:cNvPr>
          <p:cNvSpPr txBox="1"/>
          <p:nvPr/>
        </p:nvSpPr>
        <p:spPr>
          <a:xfrm>
            <a:off x="127503" y="3755603"/>
            <a:ext cx="4292097" cy="461665"/>
          </a:xfrm>
          <a:prstGeom prst="rect">
            <a:avLst/>
          </a:prstGeom>
          <a:noFill/>
        </p:spPr>
        <p:txBody>
          <a:bodyPr wrap="square">
            <a:spAutoFit/>
          </a:bodyPr>
          <a:lstStyle/>
          <a:p>
            <a:r>
              <a:rPr lang="en-US" sz="2400" u="sng" dirty="0"/>
              <a:t>3. THE OPPORTUNITY:</a:t>
            </a:r>
            <a:endParaRPr lang="en-US" sz="2400" dirty="0"/>
          </a:p>
        </p:txBody>
      </p:sp>
      <p:pic>
        <p:nvPicPr>
          <p:cNvPr id="30" name="Picture 29" descr="Chart, histogram&#10;&#10;Description automatically generated">
            <a:extLst>
              <a:ext uri="{FF2B5EF4-FFF2-40B4-BE49-F238E27FC236}">
                <a16:creationId xmlns:a16="http://schemas.microsoft.com/office/drawing/2014/main" id="{799BDB3B-9DDC-4978-9246-11C40F7F9110}"/>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10409"/>
          <a:stretch/>
        </p:blipFill>
        <p:spPr>
          <a:xfrm>
            <a:off x="6618282" y="2813434"/>
            <a:ext cx="2245668" cy="2011905"/>
          </a:xfrm>
          <a:prstGeom prst="rect">
            <a:avLst/>
          </a:prstGeom>
        </p:spPr>
      </p:pic>
      <p:sp>
        <p:nvSpPr>
          <p:cNvPr id="31" name="TextBox 30">
            <a:extLst>
              <a:ext uri="{FF2B5EF4-FFF2-40B4-BE49-F238E27FC236}">
                <a16:creationId xmlns:a16="http://schemas.microsoft.com/office/drawing/2014/main" id="{50C75D94-31F6-4962-AEFE-A10B41F6E27A}"/>
              </a:ext>
            </a:extLst>
          </p:cNvPr>
          <p:cNvSpPr txBox="1"/>
          <p:nvPr/>
        </p:nvSpPr>
        <p:spPr>
          <a:xfrm>
            <a:off x="159224" y="2682463"/>
            <a:ext cx="5860576" cy="1015663"/>
          </a:xfrm>
          <a:prstGeom prst="rect">
            <a:avLst/>
          </a:prstGeom>
          <a:noFill/>
        </p:spPr>
        <p:txBody>
          <a:bodyPr wrap="square">
            <a:spAutoFit/>
          </a:bodyPr>
          <a:lstStyle/>
          <a:p>
            <a:pPr marL="342900" indent="-342900">
              <a:buFont typeface="Arial" panose="020B0604020202020204" pitchFamily="34" charset="0"/>
              <a:buChar char="•"/>
            </a:pPr>
            <a:r>
              <a:rPr lang="en-US" sz="2000" dirty="0"/>
              <a:t>Glucose evolution depends on many factors: </a:t>
            </a:r>
          </a:p>
          <a:p>
            <a:r>
              <a:rPr lang="en-US" sz="2000" dirty="0"/>
              <a:t>      food consumption, insulin medication, </a:t>
            </a:r>
          </a:p>
          <a:p>
            <a:r>
              <a:rPr lang="en-US" sz="2000" dirty="0"/>
              <a:t>      physical activity, etc.</a:t>
            </a:r>
            <a:endParaRPr lang="en-US" sz="2400" dirty="0"/>
          </a:p>
        </p:txBody>
      </p:sp>
      <p:pic>
        <p:nvPicPr>
          <p:cNvPr id="33" name="Picture 32" descr="A collage of a person lifting weights&#10;&#10;Description automatically generated with medium confidence">
            <a:extLst>
              <a:ext uri="{FF2B5EF4-FFF2-40B4-BE49-F238E27FC236}">
                <a16:creationId xmlns:a16="http://schemas.microsoft.com/office/drawing/2014/main" id="{2DD92D39-383D-411E-8D12-A9587E6730C9}"/>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37492" t="-3788" r="2460" b="6429"/>
          <a:stretch/>
        </p:blipFill>
        <p:spPr>
          <a:xfrm>
            <a:off x="7001692" y="5079827"/>
            <a:ext cx="1802083" cy="1549953"/>
          </a:xfrm>
          <a:prstGeom prst="rect">
            <a:avLst/>
          </a:prstGeom>
        </p:spPr>
      </p:pic>
      <p:sp>
        <p:nvSpPr>
          <p:cNvPr id="34" name="TextBox 33">
            <a:extLst>
              <a:ext uri="{FF2B5EF4-FFF2-40B4-BE49-F238E27FC236}">
                <a16:creationId xmlns:a16="http://schemas.microsoft.com/office/drawing/2014/main" id="{DD15638E-6824-4CE6-8C94-4484FFCA774A}"/>
              </a:ext>
            </a:extLst>
          </p:cNvPr>
          <p:cNvSpPr txBox="1"/>
          <p:nvPr/>
        </p:nvSpPr>
        <p:spPr>
          <a:xfrm>
            <a:off x="159224" y="4217221"/>
            <a:ext cx="6213624" cy="1015663"/>
          </a:xfrm>
          <a:prstGeom prst="rect">
            <a:avLst/>
          </a:prstGeom>
          <a:noFill/>
        </p:spPr>
        <p:txBody>
          <a:bodyPr wrap="square">
            <a:spAutoFit/>
          </a:bodyPr>
          <a:lstStyle/>
          <a:p>
            <a:pPr marL="342900" indent="-342900">
              <a:buFont typeface="Arial" panose="020B0604020202020204" pitchFamily="34" charset="0"/>
              <a:buChar char="•"/>
            </a:pPr>
            <a:r>
              <a:rPr lang="en-US" sz="2000" dirty="0"/>
              <a:t>Physiological signals reflect in part the glucose </a:t>
            </a:r>
          </a:p>
          <a:p>
            <a:r>
              <a:rPr lang="en-US" sz="2000" dirty="0"/>
              <a:t>      levels, especially if abnormal </a:t>
            </a:r>
          </a:p>
          <a:p>
            <a:pPr marL="342900" indent="-342900">
              <a:buFont typeface="Arial" panose="020B0604020202020204" pitchFamily="34" charset="0"/>
              <a:buChar char="•"/>
            </a:pPr>
            <a:r>
              <a:rPr lang="en-US" sz="2000" dirty="0"/>
              <a:t>1 out of 3 Americas uses or has used a wearable  </a:t>
            </a:r>
            <a:endParaRPr lang="en-US" sz="2400" dirty="0"/>
          </a:p>
        </p:txBody>
      </p:sp>
      <p:sp>
        <p:nvSpPr>
          <p:cNvPr id="36" name="TextBox 35">
            <a:extLst>
              <a:ext uri="{FF2B5EF4-FFF2-40B4-BE49-F238E27FC236}">
                <a16:creationId xmlns:a16="http://schemas.microsoft.com/office/drawing/2014/main" id="{3424C25A-5CD9-48B9-8C12-971BF66DF340}"/>
              </a:ext>
            </a:extLst>
          </p:cNvPr>
          <p:cNvSpPr txBox="1"/>
          <p:nvPr/>
        </p:nvSpPr>
        <p:spPr>
          <a:xfrm>
            <a:off x="1793175" y="6525665"/>
            <a:ext cx="5070762" cy="307777"/>
          </a:xfrm>
          <a:prstGeom prst="rect">
            <a:avLst/>
          </a:prstGeom>
          <a:noFill/>
        </p:spPr>
        <p:txBody>
          <a:bodyPr wrap="square">
            <a:spAutoFit/>
          </a:bodyPr>
          <a:lstStyle/>
          <a:p>
            <a:pPr algn="ctr"/>
            <a:r>
              <a:rPr lang="en-US" sz="1400" b="1" dirty="0"/>
              <a:t>Matteo Mischiati, TDI Project presentation, 7/29/21</a:t>
            </a:r>
          </a:p>
        </p:txBody>
      </p:sp>
      <p:sp>
        <p:nvSpPr>
          <p:cNvPr id="37" name="TextBox 36">
            <a:extLst>
              <a:ext uri="{FF2B5EF4-FFF2-40B4-BE49-F238E27FC236}">
                <a16:creationId xmlns:a16="http://schemas.microsoft.com/office/drawing/2014/main" id="{F317551E-7D03-42DF-B414-7B1186D08F37}"/>
              </a:ext>
            </a:extLst>
          </p:cNvPr>
          <p:cNvSpPr txBox="1"/>
          <p:nvPr/>
        </p:nvSpPr>
        <p:spPr>
          <a:xfrm>
            <a:off x="5697686" y="2398295"/>
            <a:ext cx="1497267" cy="230832"/>
          </a:xfrm>
          <a:prstGeom prst="rect">
            <a:avLst/>
          </a:prstGeom>
          <a:noFill/>
        </p:spPr>
        <p:txBody>
          <a:bodyPr wrap="square" rtlCol="0">
            <a:spAutoFit/>
          </a:bodyPr>
          <a:lstStyle/>
          <a:p>
            <a:r>
              <a:rPr lang="en-US" sz="900" dirty="0"/>
              <a:t>Manual glucose meter</a:t>
            </a:r>
          </a:p>
        </p:txBody>
      </p:sp>
      <p:sp>
        <p:nvSpPr>
          <p:cNvPr id="38" name="TextBox 37">
            <a:extLst>
              <a:ext uri="{FF2B5EF4-FFF2-40B4-BE49-F238E27FC236}">
                <a16:creationId xmlns:a16="http://schemas.microsoft.com/office/drawing/2014/main" id="{75FF2133-20BD-4C23-96C3-F3A0C06841D0}"/>
              </a:ext>
            </a:extLst>
          </p:cNvPr>
          <p:cNvSpPr txBox="1"/>
          <p:nvPr/>
        </p:nvSpPr>
        <p:spPr>
          <a:xfrm>
            <a:off x="7166959" y="2407841"/>
            <a:ext cx="2065177" cy="230832"/>
          </a:xfrm>
          <a:prstGeom prst="rect">
            <a:avLst/>
          </a:prstGeom>
          <a:noFill/>
        </p:spPr>
        <p:txBody>
          <a:bodyPr wrap="square" rtlCol="0">
            <a:spAutoFit/>
          </a:bodyPr>
          <a:lstStyle/>
          <a:p>
            <a:r>
              <a:rPr lang="en-US" sz="900" dirty="0"/>
              <a:t>Continuous glucose monitoring (CGM)</a:t>
            </a:r>
          </a:p>
        </p:txBody>
      </p:sp>
      <p:sp>
        <p:nvSpPr>
          <p:cNvPr id="39" name="TextBox 38">
            <a:extLst>
              <a:ext uri="{FF2B5EF4-FFF2-40B4-BE49-F238E27FC236}">
                <a16:creationId xmlns:a16="http://schemas.microsoft.com/office/drawing/2014/main" id="{BE87B7CB-901E-4F75-9CA2-D949E9F78D89}"/>
              </a:ext>
            </a:extLst>
          </p:cNvPr>
          <p:cNvSpPr txBox="1"/>
          <p:nvPr/>
        </p:nvSpPr>
        <p:spPr>
          <a:xfrm>
            <a:off x="5638800" y="26696"/>
            <a:ext cx="3364868" cy="230832"/>
          </a:xfrm>
          <a:prstGeom prst="rect">
            <a:avLst/>
          </a:prstGeom>
          <a:solidFill>
            <a:schemeClr val="bg1"/>
          </a:solidFill>
        </p:spPr>
        <p:txBody>
          <a:bodyPr wrap="square" rtlCol="0">
            <a:spAutoFit/>
          </a:bodyPr>
          <a:lstStyle/>
          <a:p>
            <a:r>
              <a:rPr lang="en-US" sz="900" dirty="0"/>
              <a:t>Glucose sensing over multiple days with CGM (green = ‘safe’ zone)</a:t>
            </a:r>
          </a:p>
        </p:txBody>
      </p:sp>
      <p:sp>
        <p:nvSpPr>
          <p:cNvPr id="41" name="TextBox 40">
            <a:extLst>
              <a:ext uri="{FF2B5EF4-FFF2-40B4-BE49-F238E27FC236}">
                <a16:creationId xmlns:a16="http://schemas.microsoft.com/office/drawing/2014/main" id="{4EB5DB85-7DB6-4973-9910-9D144552CF85}"/>
              </a:ext>
            </a:extLst>
          </p:cNvPr>
          <p:cNvSpPr txBox="1"/>
          <p:nvPr/>
        </p:nvSpPr>
        <p:spPr>
          <a:xfrm>
            <a:off x="5673658" y="3044266"/>
            <a:ext cx="1497267" cy="1892826"/>
          </a:xfrm>
          <a:prstGeom prst="rect">
            <a:avLst/>
          </a:prstGeom>
          <a:noFill/>
        </p:spPr>
        <p:txBody>
          <a:bodyPr wrap="square" rtlCol="0">
            <a:spAutoFit/>
          </a:bodyPr>
          <a:lstStyle/>
          <a:p>
            <a:r>
              <a:rPr lang="en-US" sz="900" dirty="0"/>
              <a:t>Insulin medication</a:t>
            </a:r>
          </a:p>
          <a:p>
            <a:r>
              <a:rPr lang="en-US" sz="900" dirty="0"/>
              <a:t>(timing and dose)</a:t>
            </a:r>
          </a:p>
          <a:p>
            <a:endParaRPr lang="en-US" sz="900" dirty="0"/>
          </a:p>
          <a:p>
            <a:r>
              <a:rPr lang="en-US" sz="900" dirty="0"/>
              <a:t>Food consumption</a:t>
            </a:r>
          </a:p>
          <a:p>
            <a:endParaRPr lang="en-US" sz="900" dirty="0"/>
          </a:p>
          <a:p>
            <a:endParaRPr lang="en-US" sz="900" dirty="0"/>
          </a:p>
          <a:p>
            <a:endParaRPr lang="en-US" sz="900" dirty="0"/>
          </a:p>
          <a:p>
            <a:r>
              <a:rPr lang="en-US" sz="900" dirty="0"/>
              <a:t>Activity level</a:t>
            </a:r>
          </a:p>
          <a:p>
            <a:endParaRPr lang="en-US" sz="900" dirty="0"/>
          </a:p>
          <a:p>
            <a:r>
              <a:rPr lang="en-US" sz="900" dirty="0"/>
              <a:t>Stress</a:t>
            </a:r>
          </a:p>
          <a:p>
            <a:endParaRPr lang="en-US" sz="900" dirty="0"/>
          </a:p>
          <a:p>
            <a:endParaRPr lang="en-US" sz="900" dirty="0"/>
          </a:p>
          <a:p>
            <a:endParaRPr lang="en-US" sz="900" dirty="0"/>
          </a:p>
        </p:txBody>
      </p:sp>
      <p:sp>
        <p:nvSpPr>
          <p:cNvPr id="42" name="TextBox 41">
            <a:extLst>
              <a:ext uri="{FF2B5EF4-FFF2-40B4-BE49-F238E27FC236}">
                <a16:creationId xmlns:a16="http://schemas.microsoft.com/office/drawing/2014/main" id="{37F1B26F-592B-42B8-8549-5071A5779931}"/>
              </a:ext>
            </a:extLst>
          </p:cNvPr>
          <p:cNvSpPr txBox="1"/>
          <p:nvPr/>
        </p:nvSpPr>
        <p:spPr>
          <a:xfrm>
            <a:off x="6400800" y="2769453"/>
            <a:ext cx="2711859" cy="230832"/>
          </a:xfrm>
          <a:prstGeom prst="rect">
            <a:avLst/>
          </a:prstGeom>
          <a:solidFill>
            <a:schemeClr val="bg1"/>
          </a:solidFill>
        </p:spPr>
        <p:txBody>
          <a:bodyPr wrap="square" rtlCol="0">
            <a:spAutoFit/>
          </a:bodyPr>
          <a:lstStyle/>
          <a:p>
            <a:pPr algn="ctr"/>
            <a:r>
              <a:rPr lang="en-US" sz="900" dirty="0"/>
              <a:t>Glucose level evolution in time</a:t>
            </a:r>
          </a:p>
        </p:txBody>
      </p:sp>
      <p:sp>
        <p:nvSpPr>
          <p:cNvPr id="45" name="Arrow: Right 44">
            <a:extLst>
              <a:ext uri="{FF2B5EF4-FFF2-40B4-BE49-F238E27FC236}">
                <a16:creationId xmlns:a16="http://schemas.microsoft.com/office/drawing/2014/main" id="{B8AEB80E-648D-49D9-BCC2-D28B72EA2597}"/>
              </a:ext>
            </a:extLst>
          </p:cNvPr>
          <p:cNvSpPr/>
          <p:nvPr/>
        </p:nvSpPr>
        <p:spPr>
          <a:xfrm>
            <a:off x="6001129" y="3778451"/>
            <a:ext cx="639972" cy="1094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Right 45">
            <a:extLst>
              <a:ext uri="{FF2B5EF4-FFF2-40B4-BE49-F238E27FC236}">
                <a16:creationId xmlns:a16="http://schemas.microsoft.com/office/drawing/2014/main" id="{F9040B23-06AB-4D9E-8B07-19330B7E1001}"/>
              </a:ext>
            </a:extLst>
          </p:cNvPr>
          <p:cNvSpPr/>
          <p:nvPr/>
        </p:nvSpPr>
        <p:spPr>
          <a:xfrm rot="5400000">
            <a:off x="7563575" y="4732461"/>
            <a:ext cx="420044" cy="1291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C905D652-F3F9-4177-8035-54BB12EA010C}"/>
              </a:ext>
            </a:extLst>
          </p:cNvPr>
          <p:cNvSpPr txBox="1"/>
          <p:nvPr/>
        </p:nvSpPr>
        <p:spPr>
          <a:xfrm>
            <a:off x="6462384" y="4779440"/>
            <a:ext cx="1497267" cy="646331"/>
          </a:xfrm>
          <a:prstGeom prst="rect">
            <a:avLst/>
          </a:prstGeom>
          <a:noFill/>
        </p:spPr>
        <p:txBody>
          <a:bodyPr wrap="square" rtlCol="0">
            <a:spAutoFit/>
          </a:bodyPr>
          <a:lstStyle/>
          <a:p>
            <a:r>
              <a:rPr lang="en-US" sz="900" dirty="0"/>
              <a:t>Heart signals </a:t>
            </a:r>
          </a:p>
          <a:p>
            <a:r>
              <a:rPr lang="en-US" sz="900" dirty="0"/>
              <a:t>(Heart Rate, HRV, ECG)</a:t>
            </a:r>
          </a:p>
          <a:p>
            <a:endParaRPr lang="en-US" sz="900" dirty="0"/>
          </a:p>
          <a:p>
            <a:endParaRPr lang="en-US" sz="900" dirty="0"/>
          </a:p>
        </p:txBody>
      </p:sp>
      <p:sp>
        <p:nvSpPr>
          <p:cNvPr id="50" name="TextBox 49">
            <a:extLst>
              <a:ext uri="{FF2B5EF4-FFF2-40B4-BE49-F238E27FC236}">
                <a16:creationId xmlns:a16="http://schemas.microsoft.com/office/drawing/2014/main" id="{613589B9-F52A-4F0D-9769-68959AF202FD}"/>
              </a:ext>
            </a:extLst>
          </p:cNvPr>
          <p:cNvSpPr txBox="1"/>
          <p:nvPr/>
        </p:nvSpPr>
        <p:spPr>
          <a:xfrm>
            <a:off x="8055141" y="4869320"/>
            <a:ext cx="1497267" cy="507831"/>
          </a:xfrm>
          <a:prstGeom prst="rect">
            <a:avLst/>
          </a:prstGeom>
          <a:noFill/>
        </p:spPr>
        <p:txBody>
          <a:bodyPr wrap="square" rtlCol="0">
            <a:spAutoFit/>
          </a:bodyPr>
          <a:lstStyle/>
          <a:p>
            <a:r>
              <a:rPr lang="en-US" sz="900" dirty="0"/>
              <a:t>Breathing</a:t>
            </a:r>
          </a:p>
          <a:p>
            <a:endParaRPr lang="en-US" sz="900" dirty="0"/>
          </a:p>
          <a:p>
            <a:endParaRPr lang="en-US" sz="900" dirty="0"/>
          </a:p>
        </p:txBody>
      </p:sp>
      <p:sp>
        <p:nvSpPr>
          <p:cNvPr id="52" name="TextBox 51">
            <a:extLst>
              <a:ext uri="{FF2B5EF4-FFF2-40B4-BE49-F238E27FC236}">
                <a16:creationId xmlns:a16="http://schemas.microsoft.com/office/drawing/2014/main" id="{E6C11BB1-CFBE-4815-A5EA-9B2D7DE7D7D6}"/>
              </a:ext>
            </a:extLst>
          </p:cNvPr>
          <p:cNvSpPr txBox="1"/>
          <p:nvPr/>
        </p:nvSpPr>
        <p:spPr>
          <a:xfrm>
            <a:off x="127503" y="5305598"/>
            <a:ext cx="6125556" cy="461665"/>
          </a:xfrm>
          <a:prstGeom prst="rect">
            <a:avLst/>
          </a:prstGeom>
          <a:noFill/>
        </p:spPr>
        <p:txBody>
          <a:bodyPr wrap="square">
            <a:spAutoFit/>
          </a:bodyPr>
          <a:lstStyle/>
          <a:p>
            <a:r>
              <a:rPr lang="en-US" sz="2400" u="sng" dirty="0"/>
              <a:t>4. THE PROJECT:</a:t>
            </a:r>
            <a:endParaRPr lang="en-US" sz="2400" dirty="0"/>
          </a:p>
        </p:txBody>
      </p:sp>
      <p:sp>
        <p:nvSpPr>
          <p:cNvPr id="53" name="TextBox 52">
            <a:extLst>
              <a:ext uri="{FF2B5EF4-FFF2-40B4-BE49-F238E27FC236}">
                <a16:creationId xmlns:a16="http://schemas.microsoft.com/office/drawing/2014/main" id="{E7788510-EEBE-42A9-B357-55BC0EC77E0E}"/>
              </a:ext>
            </a:extLst>
          </p:cNvPr>
          <p:cNvSpPr txBox="1"/>
          <p:nvPr/>
        </p:nvSpPr>
        <p:spPr>
          <a:xfrm>
            <a:off x="170812" y="5754806"/>
            <a:ext cx="6213624" cy="707886"/>
          </a:xfrm>
          <a:prstGeom prst="rect">
            <a:avLst/>
          </a:prstGeom>
          <a:noFill/>
        </p:spPr>
        <p:txBody>
          <a:bodyPr wrap="square">
            <a:spAutoFit/>
          </a:bodyPr>
          <a:lstStyle/>
          <a:p>
            <a:pPr marL="342900" indent="-342900">
              <a:buFont typeface="Arial" panose="020B0604020202020204" pitchFamily="34" charset="0"/>
              <a:buChar char="•"/>
            </a:pPr>
            <a:r>
              <a:rPr lang="en-US" sz="2000" dirty="0"/>
              <a:t>Improve forecast and control of glucose in-between manual measurements using wearable sensor data </a:t>
            </a:r>
          </a:p>
        </p:txBody>
      </p:sp>
      <p:sp>
        <p:nvSpPr>
          <p:cNvPr id="54" name="Rectangle 53">
            <a:extLst>
              <a:ext uri="{FF2B5EF4-FFF2-40B4-BE49-F238E27FC236}">
                <a16:creationId xmlns:a16="http://schemas.microsoft.com/office/drawing/2014/main" id="{45C930EC-9C4D-4297-A7A5-05F1B2B37FB4}"/>
              </a:ext>
            </a:extLst>
          </p:cNvPr>
          <p:cNvSpPr/>
          <p:nvPr/>
        </p:nvSpPr>
        <p:spPr>
          <a:xfrm>
            <a:off x="127503" y="5326165"/>
            <a:ext cx="6213624" cy="1199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472563809"/>
      </p:ext>
    </p:extLst>
  </p:cSld>
  <p:clrMapOvr>
    <a:masterClrMapping/>
  </p:clrMapOvr>
  <mc:AlternateContent xmlns:mc="http://schemas.openxmlformats.org/markup-compatibility/2006" xmlns:p14="http://schemas.microsoft.com/office/powerpoint/2010/main">
    <mc:Choice Requires="p14">
      <p:transition spd="slow" p14:dur="2000" advTm="57634"/>
    </mc:Choice>
    <mc:Fallback xmlns="">
      <p:transition spd="slow" advTm="5763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0" grpId="0"/>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imeline&#10;&#10;Description automatically generated">
            <a:extLst>
              <a:ext uri="{FF2B5EF4-FFF2-40B4-BE49-F238E27FC236}">
                <a16:creationId xmlns:a16="http://schemas.microsoft.com/office/drawing/2014/main" id="{A958097C-8F95-4113-810B-BD1F3E9AE46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51145"/>
          <a:stretch/>
        </p:blipFill>
        <p:spPr>
          <a:xfrm>
            <a:off x="6073013" y="2782874"/>
            <a:ext cx="2696225" cy="1331926"/>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8FE29338-E394-492D-BC8B-DA20CCC022C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56797" y="4240451"/>
            <a:ext cx="1612441" cy="843845"/>
          </a:xfrm>
          <a:prstGeom prst="rect">
            <a:avLst/>
          </a:prstGeom>
        </p:spPr>
      </p:pic>
      <p:pic>
        <p:nvPicPr>
          <p:cNvPr id="11" name="Picture 10" descr="A picture containing person, indoor, wall, hand&#10;&#10;Description automatically generated">
            <a:extLst>
              <a:ext uri="{FF2B5EF4-FFF2-40B4-BE49-F238E27FC236}">
                <a16:creationId xmlns:a16="http://schemas.microsoft.com/office/drawing/2014/main" id="{FD180BAD-676E-4A25-BFBE-B052489300F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0925" y="287867"/>
            <a:ext cx="1671483" cy="952745"/>
          </a:xfrm>
          <a:prstGeom prst="rect">
            <a:avLst/>
          </a:prstGeom>
        </p:spPr>
      </p:pic>
      <p:pic>
        <p:nvPicPr>
          <p:cNvPr id="14" name="Picture 13" descr="A collage of a person lifting weights&#10;&#10;Description automatically generated with medium confidence">
            <a:extLst>
              <a:ext uri="{FF2B5EF4-FFF2-40B4-BE49-F238E27FC236}">
                <a16:creationId xmlns:a16="http://schemas.microsoft.com/office/drawing/2014/main" id="{C8FD1766-860B-419F-A152-4B57A523894B}"/>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70416" r="1711" b="48397"/>
          <a:stretch/>
        </p:blipFill>
        <p:spPr>
          <a:xfrm>
            <a:off x="360393" y="3046359"/>
            <a:ext cx="1447800" cy="1421869"/>
          </a:xfrm>
          <a:prstGeom prst="rect">
            <a:avLst/>
          </a:prstGeom>
        </p:spPr>
      </p:pic>
      <p:pic>
        <p:nvPicPr>
          <p:cNvPr id="15" name="Picture 14" descr="A picture containing text, wall, screen&#10;&#10;Description automatically generated">
            <a:extLst>
              <a:ext uri="{FF2B5EF4-FFF2-40B4-BE49-F238E27FC236}">
                <a16:creationId xmlns:a16="http://schemas.microsoft.com/office/drawing/2014/main" id="{A8F8A5DA-3C48-4CB1-BC00-27A9A1FD2985}"/>
              </a:ext>
            </a:extLst>
          </p:cNvPr>
          <p:cNvPicPr>
            <a:picLocks noChangeAspect="1"/>
          </p:cNvPicPr>
          <p:nvPr/>
        </p:nvPicPr>
        <p:blipFill rotWithShape="1">
          <a:blip r:embed="rId8">
            <a:extLst>
              <a:ext uri="{28A0092B-C50C-407E-A947-70E740481C1C}">
                <a14:useLocalDpi xmlns:a14="http://schemas.microsoft.com/office/drawing/2010/main" val="0"/>
              </a:ext>
            </a:extLst>
          </a:blip>
          <a:srcRect t="20010" b="60330"/>
          <a:stretch/>
        </p:blipFill>
        <p:spPr>
          <a:xfrm>
            <a:off x="2180321" y="173812"/>
            <a:ext cx="3302142" cy="1234691"/>
          </a:xfrm>
          <a:prstGeom prst="rect">
            <a:avLst/>
          </a:prstGeom>
        </p:spPr>
      </p:pic>
      <p:pic>
        <p:nvPicPr>
          <p:cNvPr id="17" name="Picture 16" descr="Chart, histogram&#10;&#10;Description automatically generated">
            <a:extLst>
              <a:ext uri="{FF2B5EF4-FFF2-40B4-BE49-F238E27FC236}">
                <a16:creationId xmlns:a16="http://schemas.microsoft.com/office/drawing/2014/main" id="{9A2E6125-95B3-4C3E-8B26-159AEE1806A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45499" y="1447800"/>
            <a:ext cx="3245600" cy="1186858"/>
          </a:xfrm>
          <a:prstGeom prst="rect">
            <a:avLst/>
          </a:prstGeom>
        </p:spPr>
      </p:pic>
      <p:pic>
        <p:nvPicPr>
          <p:cNvPr id="18" name="Picture 17" descr="A picture containing text, wall, screen&#10;&#10;Description automatically generated">
            <a:extLst>
              <a:ext uri="{FF2B5EF4-FFF2-40B4-BE49-F238E27FC236}">
                <a16:creationId xmlns:a16="http://schemas.microsoft.com/office/drawing/2014/main" id="{626168D6-CC1A-4562-8F2A-7DB335FF8968}"/>
              </a:ext>
            </a:extLst>
          </p:cNvPr>
          <p:cNvPicPr>
            <a:picLocks noChangeAspect="1"/>
          </p:cNvPicPr>
          <p:nvPr/>
        </p:nvPicPr>
        <p:blipFill rotWithShape="1">
          <a:blip r:embed="rId8">
            <a:extLst>
              <a:ext uri="{28A0092B-C50C-407E-A947-70E740481C1C}">
                <a14:useLocalDpi xmlns:a14="http://schemas.microsoft.com/office/drawing/2010/main" val="0"/>
              </a:ext>
            </a:extLst>
          </a:blip>
          <a:srcRect t="39692"/>
          <a:stretch/>
        </p:blipFill>
        <p:spPr>
          <a:xfrm>
            <a:off x="2186365" y="2750155"/>
            <a:ext cx="3315619" cy="3803045"/>
          </a:xfrm>
          <a:prstGeom prst="rect">
            <a:avLst/>
          </a:prstGeom>
        </p:spPr>
      </p:pic>
      <p:pic>
        <p:nvPicPr>
          <p:cNvPr id="19" name="Picture 18" descr="Chart, histogram&#10;&#10;Description automatically generated">
            <a:extLst>
              <a:ext uri="{FF2B5EF4-FFF2-40B4-BE49-F238E27FC236}">
                <a16:creationId xmlns:a16="http://schemas.microsoft.com/office/drawing/2014/main" id="{A1DB1D7D-EAE9-4512-BBA1-40F2A3BFF91C}"/>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2903" t="18232" b="331"/>
          <a:stretch/>
        </p:blipFill>
        <p:spPr>
          <a:xfrm>
            <a:off x="34256" y="1411138"/>
            <a:ext cx="1945155" cy="1631442"/>
          </a:xfrm>
          <a:prstGeom prst="rect">
            <a:avLst/>
          </a:prstGeom>
        </p:spPr>
      </p:pic>
      <p:cxnSp>
        <p:nvCxnSpPr>
          <p:cNvPr id="21" name="Connector: Elbow 20">
            <a:extLst>
              <a:ext uri="{FF2B5EF4-FFF2-40B4-BE49-F238E27FC236}">
                <a16:creationId xmlns:a16="http://schemas.microsoft.com/office/drawing/2014/main" id="{B52A8EFA-F369-44E1-A172-E12BDEF11F43}"/>
              </a:ext>
            </a:extLst>
          </p:cNvPr>
          <p:cNvCxnSpPr>
            <a:cxnSpLocks/>
            <a:stCxn id="15" idx="3"/>
          </p:cNvCxnSpPr>
          <p:nvPr/>
        </p:nvCxnSpPr>
        <p:spPr>
          <a:xfrm>
            <a:off x="5482463" y="791158"/>
            <a:ext cx="1375537" cy="19637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F94C8CFD-1DD1-426E-BA77-5CF4ABDA28F1}"/>
              </a:ext>
            </a:extLst>
          </p:cNvPr>
          <p:cNvCxnSpPr>
            <a:cxnSpLocks/>
          </p:cNvCxnSpPr>
          <p:nvPr/>
        </p:nvCxnSpPr>
        <p:spPr>
          <a:xfrm rot="5400000" flipH="1" flipV="1">
            <a:off x="5176202" y="4442069"/>
            <a:ext cx="1936506" cy="1286943"/>
          </a:xfrm>
          <a:prstGeom prst="bentConnector3">
            <a:avLst>
              <a:gd name="adj1" fmla="val 43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B45BFB74-F2D9-4281-BF9A-8CC4AC6E9F64}"/>
              </a:ext>
            </a:extLst>
          </p:cNvPr>
          <p:cNvCxnSpPr>
            <a:cxnSpLocks/>
          </p:cNvCxnSpPr>
          <p:nvPr/>
        </p:nvCxnSpPr>
        <p:spPr>
          <a:xfrm>
            <a:off x="5466561" y="2067968"/>
            <a:ext cx="1239039" cy="686910"/>
          </a:xfrm>
          <a:prstGeom prst="bentConnector3">
            <a:avLst>
              <a:gd name="adj1" fmla="val 10001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EEC9B541-C788-4017-A524-195B6367110B}"/>
              </a:ext>
            </a:extLst>
          </p:cNvPr>
          <p:cNvCxnSpPr>
            <a:cxnSpLocks/>
            <a:stCxn id="18" idx="3"/>
          </p:cNvCxnSpPr>
          <p:nvPr/>
        </p:nvCxnSpPr>
        <p:spPr>
          <a:xfrm flipV="1">
            <a:off x="5501984" y="4110078"/>
            <a:ext cx="1133192" cy="541600"/>
          </a:xfrm>
          <a:prstGeom prst="bentConnector3">
            <a:avLst>
              <a:gd name="adj1" fmla="val 1000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725CD19B-F0F3-48C8-8919-B0B3B138EFA0}"/>
              </a:ext>
            </a:extLst>
          </p:cNvPr>
          <p:cNvCxnSpPr/>
          <p:nvPr/>
        </p:nvCxnSpPr>
        <p:spPr>
          <a:xfrm>
            <a:off x="5500984" y="3448837"/>
            <a:ext cx="5188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956E7FF8-B3B0-40AE-8FC8-482EF5AB0F17}"/>
              </a:ext>
            </a:extLst>
          </p:cNvPr>
          <p:cNvSpPr txBox="1"/>
          <p:nvPr/>
        </p:nvSpPr>
        <p:spPr>
          <a:xfrm>
            <a:off x="5511251" y="473547"/>
            <a:ext cx="8581002" cy="307777"/>
          </a:xfrm>
          <a:prstGeom prst="rect">
            <a:avLst/>
          </a:prstGeom>
          <a:noFill/>
        </p:spPr>
        <p:txBody>
          <a:bodyPr wrap="square">
            <a:spAutoFit/>
          </a:bodyPr>
          <a:lstStyle/>
          <a:p>
            <a:r>
              <a:rPr lang="en-US" sz="1400" dirty="0">
                <a:solidFill>
                  <a:srgbClr val="0070C0"/>
                </a:solidFill>
              </a:rPr>
              <a:t>manual glucose</a:t>
            </a:r>
            <a:endParaRPr lang="en-US" sz="1400" dirty="0"/>
          </a:p>
        </p:txBody>
      </p:sp>
      <p:sp>
        <p:nvSpPr>
          <p:cNvPr id="46" name="TextBox 45">
            <a:extLst>
              <a:ext uri="{FF2B5EF4-FFF2-40B4-BE49-F238E27FC236}">
                <a16:creationId xmlns:a16="http://schemas.microsoft.com/office/drawing/2014/main" id="{119D087D-C329-4908-9309-903ED8CB072E}"/>
              </a:ext>
            </a:extLst>
          </p:cNvPr>
          <p:cNvSpPr txBox="1"/>
          <p:nvPr/>
        </p:nvSpPr>
        <p:spPr>
          <a:xfrm>
            <a:off x="5500984" y="1746193"/>
            <a:ext cx="8581002" cy="307777"/>
          </a:xfrm>
          <a:prstGeom prst="rect">
            <a:avLst/>
          </a:prstGeom>
          <a:noFill/>
        </p:spPr>
        <p:txBody>
          <a:bodyPr wrap="square">
            <a:spAutoFit/>
          </a:bodyPr>
          <a:lstStyle/>
          <a:p>
            <a:r>
              <a:rPr lang="en-US" sz="1400" dirty="0">
                <a:solidFill>
                  <a:srgbClr val="0070C0"/>
                </a:solidFill>
              </a:rPr>
              <a:t>insulin/food</a:t>
            </a:r>
            <a:endParaRPr lang="en-US" sz="1400" dirty="0"/>
          </a:p>
        </p:txBody>
      </p:sp>
      <p:sp>
        <p:nvSpPr>
          <p:cNvPr id="47" name="TextBox 46">
            <a:extLst>
              <a:ext uri="{FF2B5EF4-FFF2-40B4-BE49-F238E27FC236}">
                <a16:creationId xmlns:a16="http://schemas.microsoft.com/office/drawing/2014/main" id="{91DB42E0-FACF-4246-AB1D-B6ADB3FBBF9D}"/>
              </a:ext>
            </a:extLst>
          </p:cNvPr>
          <p:cNvSpPr txBox="1"/>
          <p:nvPr/>
        </p:nvSpPr>
        <p:spPr>
          <a:xfrm>
            <a:off x="5542739" y="3088947"/>
            <a:ext cx="8581002" cy="307777"/>
          </a:xfrm>
          <a:prstGeom prst="rect">
            <a:avLst/>
          </a:prstGeom>
          <a:noFill/>
        </p:spPr>
        <p:txBody>
          <a:bodyPr wrap="square">
            <a:spAutoFit/>
          </a:bodyPr>
          <a:lstStyle/>
          <a:p>
            <a:r>
              <a:rPr lang="en-US" sz="1400" dirty="0">
                <a:solidFill>
                  <a:srgbClr val="0070C0"/>
                </a:solidFill>
              </a:rPr>
              <a:t>HR</a:t>
            </a:r>
            <a:endParaRPr lang="en-US" sz="1400" dirty="0"/>
          </a:p>
        </p:txBody>
      </p:sp>
      <p:sp>
        <p:nvSpPr>
          <p:cNvPr id="48" name="TextBox 47">
            <a:extLst>
              <a:ext uri="{FF2B5EF4-FFF2-40B4-BE49-F238E27FC236}">
                <a16:creationId xmlns:a16="http://schemas.microsoft.com/office/drawing/2014/main" id="{47C0FDDD-F5DD-40A2-BEE0-36387A2D161E}"/>
              </a:ext>
            </a:extLst>
          </p:cNvPr>
          <p:cNvSpPr txBox="1"/>
          <p:nvPr/>
        </p:nvSpPr>
        <p:spPr>
          <a:xfrm>
            <a:off x="5521363" y="4694630"/>
            <a:ext cx="953100" cy="307777"/>
          </a:xfrm>
          <a:prstGeom prst="rect">
            <a:avLst/>
          </a:prstGeom>
          <a:noFill/>
        </p:spPr>
        <p:txBody>
          <a:bodyPr wrap="square">
            <a:spAutoFit/>
          </a:bodyPr>
          <a:lstStyle/>
          <a:p>
            <a:r>
              <a:rPr lang="en-US" sz="1400" dirty="0">
                <a:solidFill>
                  <a:srgbClr val="0070C0"/>
                </a:solidFill>
              </a:rPr>
              <a:t>breathing</a:t>
            </a:r>
          </a:p>
        </p:txBody>
      </p:sp>
      <p:sp>
        <p:nvSpPr>
          <p:cNvPr id="49" name="TextBox 48">
            <a:extLst>
              <a:ext uri="{FF2B5EF4-FFF2-40B4-BE49-F238E27FC236}">
                <a16:creationId xmlns:a16="http://schemas.microsoft.com/office/drawing/2014/main" id="{535728E3-0FFF-415B-BAAE-658508F4B6C5}"/>
              </a:ext>
            </a:extLst>
          </p:cNvPr>
          <p:cNvSpPr txBox="1"/>
          <p:nvPr/>
        </p:nvSpPr>
        <p:spPr>
          <a:xfrm>
            <a:off x="5542739" y="5744569"/>
            <a:ext cx="1189770" cy="307777"/>
          </a:xfrm>
          <a:prstGeom prst="rect">
            <a:avLst/>
          </a:prstGeom>
          <a:noFill/>
        </p:spPr>
        <p:txBody>
          <a:bodyPr wrap="square">
            <a:spAutoFit/>
          </a:bodyPr>
          <a:lstStyle/>
          <a:p>
            <a:r>
              <a:rPr lang="en-US" sz="1400" dirty="0">
                <a:solidFill>
                  <a:srgbClr val="0070C0"/>
                </a:solidFill>
              </a:rPr>
              <a:t>acceleration</a:t>
            </a:r>
          </a:p>
        </p:txBody>
      </p:sp>
      <p:sp>
        <p:nvSpPr>
          <p:cNvPr id="50" name="TextBox 49">
            <a:extLst>
              <a:ext uri="{FF2B5EF4-FFF2-40B4-BE49-F238E27FC236}">
                <a16:creationId xmlns:a16="http://schemas.microsoft.com/office/drawing/2014/main" id="{8B5AECD0-2A05-4B8C-AFF1-13085DADF4A7}"/>
              </a:ext>
            </a:extLst>
          </p:cNvPr>
          <p:cNvSpPr txBox="1"/>
          <p:nvPr/>
        </p:nvSpPr>
        <p:spPr>
          <a:xfrm>
            <a:off x="7035465" y="5816577"/>
            <a:ext cx="1189770" cy="523220"/>
          </a:xfrm>
          <a:prstGeom prst="rect">
            <a:avLst/>
          </a:prstGeom>
          <a:noFill/>
        </p:spPr>
        <p:txBody>
          <a:bodyPr wrap="square">
            <a:spAutoFit/>
          </a:bodyPr>
          <a:lstStyle/>
          <a:p>
            <a:r>
              <a:rPr lang="en-US" sz="1400" dirty="0">
                <a:solidFill>
                  <a:srgbClr val="0070C0"/>
                </a:solidFill>
              </a:rPr>
              <a:t>ECG, other sensor data</a:t>
            </a:r>
          </a:p>
        </p:txBody>
      </p:sp>
      <p:cxnSp>
        <p:nvCxnSpPr>
          <p:cNvPr id="51" name="Connector: Elbow 50">
            <a:extLst>
              <a:ext uri="{FF2B5EF4-FFF2-40B4-BE49-F238E27FC236}">
                <a16:creationId xmlns:a16="http://schemas.microsoft.com/office/drawing/2014/main" id="{86B25229-531C-41F7-A04E-13702DD6F797}"/>
              </a:ext>
            </a:extLst>
          </p:cNvPr>
          <p:cNvCxnSpPr>
            <a:cxnSpLocks/>
          </p:cNvCxnSpPr>
          <p:nvPr/>
        </p:nvCxnSpPr>
        <p:spPr>
          <a:xfrm rot="10800000">
            <a:off x="6939293" y="4121339"/>
            <a:ext cx="64753" cy="20388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EC7DD02-B379-4D80-94CC-CAB53314D991}"/>
              </a:ext>
            </a:extLst>
          </p:cNvPr>
          <p:cNvSpPr txBox="1"/>
          <p:nvPr/>
        </p:nvSpPr>
        <p:spPr>
          <a:xfrm>
            <a:off x="52303" y="4591307"/>
            <a:ext cx="2653860" cy="2092881"/>
          </a:xfrm>
          <a:prstGeom prst="rect">
            <a:avLst/>
          </a:prstGeom>
          <a:noFill/>
        </p:spPr>
        <p:txBody>
          <a:bodyPr wrap="square">
            <a:spAutoFit/>
          </a:bodyPr>
          <a:lstStyle/>
          <a:p>
            <a:r>
              <a:rPr lang="en-US" sz="1400" u="sng" dirty="0"/>
              <a:t>THE ‘D1NAMO’ dataset¹</a:t>
            </a:r>
          </a:p>
          <a:p>
            <a:r>
              <a:rPr lang="en-US" sz="1400" dirty="0"/>
              <a:t>- Insulin &amp; food information</a:t>
            </a:r>
          </a:p>
          <a:p>
            <a:r>
              <a:rPr lang="en-US" sz="1400" dirty="0"/>
              <a:t>- Manual &amp; CGM </a:t>
            </a:r>
          </a:p>
          <a:p>
            <a:r>
              <a:rPr lang="en-US" sz="1400" dirty="0"/>
              <a:t>  glucose readings</a:t>
            </a:r>
          </a:p>
          <a:p>
            <a:r>
              <a:rPr lang="en-US" sz="1400" dirty="0"/>
              <a:t>- 1550hrs of wearable data  </a:t>
            </a:r>
          </a:p>
          <a:p>
            <a:r>
              <a:rPr lang="en-US" sz="1400" dirty="0"/>
              <a:t>  (Zephyr </a:t>
            </a:r>
            <a:r>
              <a:rPr lang="en-US" sz="1400" dirty="0" err="1"/>
              <a:t>Bioharness</a:t>
            </a:r>
            <a:r>
              <a:rPr lang="en-US" sz="1400" dirty="0"/>
              <a:t>),</a:t>
            </a:r>
          </a:p>
          <a:p>
            <a:r>
              <a:rPr lang="en-US" sz="1400" dirty="0"/>
              <a:t>- 10 D1 subjects </a:t>
            </a:r>
          </a:p>
          <a:p>
            <a:r>
              <a:rPr lang="en-US" sz="1400" dirty="0"/>
              <a:t>   and 20 healthy ones </a:t>
            </a:r>
          </a:p>
          <a:p>
            <a:pPr marL="285750" indent="-285750">
              <a:buFontTx/>
              <a:buChar char="-"/>
            </a:pPr>
            <a:endParaRPr lang="en-US" sz="1800" dirty="0"/>
          </a:p>
        </p:txBody>
      </p:sp>
      <p:sp>
        <p:nvSpPr>
          <p:cNvPr id="57" name="TextBox 56">
            <a:extLst>
              <a:ext uri="{FF2B5EF4-FFF2-40B4-BE49-F238E27FC236}">
                <a16:creationId xmlns:a16="http://schemas.microsoft.com/office/drawing/2014/main" id="{990FE8E0-BB2D-4087-B20C-FC3EF34255B3}"/>
              </a:ext>
            </a:extLst>
          </p:cNvPr>
          <p:cNvSpPr txBox="1"/>
          <p:nvPr/>
        </p:nvSpPr>
        <p:spPr>
          <a:xfrm>
            <a:off x="114085" y="6501505"/>
            <a:ext cx="9677400" cy="307777"/>
          </a:xfrm>
          <a:prstGeom prst="rect">
            <a:avLst/>
          </a:prstGeom>
          <a:noFill/>
        </p:spPr>
        <p:txBody>
          <a:bodyPr wrap="square" rtlCol="0">
            <a:spAutoFit/>
          </a:bodyPr>
          <a:lstStyle/>
          <a:p>
            <a:r>
              <a:rPr lang="en-US" sz="1200" i="1" dirty="0"/>
              <a:t>¹ The open D1NAMO dataset: A multi-modal dataset for research on noninvasive type 1 diabetes management</a:t>
            </a:r>
            <a:r>
              <a:rPr lang="en-US" sz="1400" dirty="0"/>
              <a:t>, </a:t>
            </a:r>
            <a:r>
              <a:rPr lang="en-US" sz="1200" dirty="0" err="1"/>
              <a:t>Dubosson</a:t>
            </a:r>
            <a:r>
              <a:rPr lang="en-US" sz="1200" dirty="0"/>
              <a:t> et al., 2018</a:t>
            </a:r>
            <a:endParaRPr lang="en-US" sz="1600" dirty="0"/>
          </a:p>
        </p:txBody>
      </p:sp>
      <p:sp>
        <p:nvSpPr>
          <p:cNvPr id="62" name="TextBox 61">
            <a:extLst>
              <a:ext uri="{FF2B5EF4-FFF2-40B4-BE49-F238E27FC236}">
                <a16:creationId xmlns:a16="http://schemas.microsoft.com/office/drawing/2014/main" id="{0BA84933-BDFB-4F98-9F9C-503952C0D1E3}"/>
              </a:ext>
            </a:extLst>
          </p:cNvPr>
          <p:cNvSpPr txBox="1"/>
          <p:nvPr/>
        </p:nvSpPr>
        <p:spPr>
          <a:xfrm>
            <a:off x="7117611" y="2011011"/>
            <a:ext cx="1912644" cy="738664"/>
          </a:xfrm>
          <a:prstGeom prst="rect">
            <a:avLst/>
          </a:prstGeom>
          <a:noFill/>
        </p:spPr>
        <p:txBody>
          <a:bodyPr wrap="square">
            <a:spAutoFit/>
          </a:bodyPr>
          <a:lstStyle/>
          <a:p>
            <a:r>
              <a:rPr lang="en-US" sz="1400" dirty="0"/>
              <a:t>Improved glucose forecast, to be assessed against CGM</a:t>
            </a:r>
          </a:p>
        </p:txBody>
      </p:sp>
    </p:spTree>
    <p:custDataLst>
      <p:tags r:id="rId1"/>
    </p:custDataLst>
    <p:extLst>
      <p:ext uri="{BB962C8B-B14F-4D97-AF65-F5344CB8AC3E}">
        <p14:creationId xmlns:p14="http://schemas.microsoft.com/office/powerpoint/2010/main" val="3748345192"/>
      </p:ext>
    </p:extLst>
  </p:cSld>
  <p:clrMapOvr>
    <a:masterClrMapping/>
  </p:clrMapOvr>
  <mc:AlternateContent xmlns:mc="http://schemas.openxmlformats.org/markup-compatibility/2006" xmlns:p14="http://schemas.microsoft.com/office/powerpoint/2010/main">
    <mc:Choice Requires="p14">
      <p:transition spd="slow" p14:dur="2000" advTm="57634"/>
    </mc:Choice>
    <mc:Fallback xmlns="">
      <p:transition spd="slow" advTm="57634"/>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7.3|20.8"/>
</p:tagLst>
</file>

<file path=ppt/tags/tag2.xml><?xml version="1.0" encoding="utf-8"?>
<p:tagLst xmlns:a="http://schemas.openxmlformats.org/drawingml/2006/main" xmlns:r="http://schemas.openxmlformats.org/officeDocument/2006/relationships" xmlns:p="http://schemas.openxmlformats.org/presentationml/2006/main">
  <p:tag name="TIMING" val="|17.3|20.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78952</TotalTime>
  <Words>542</Words>
  <Application>Microsoft Office PowerPoint</Application>
  <PresentationFormat>On-screen Show (4:3)</PresentationFormat>
  <Paragraphs>65</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PowerPoint Presentation</vt:lpstr>
      <vt:lpstr>PowerPoint Presentation</vt:lpstr>
    </vt:vector>
  </TitlesOfParts>
  <Company>HHMI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Updates</dc:title>
  <dc:creator>Matteo Mischiati</dc:creator>
  <cp:lastModifiedBy>Matteo Mischiati</cp:lastModifiedBy>
  <cp:revision>738</cp:revision>
  <cp:lastPrinted>2018-03-18T21:11:19Z</cp:lastPrinted>
  <dcterms:created xsi:type="dcterms:W3CDTF">2014-07-03T14:04:27Z</dcterms:created>
  <dcterms:modified xsi:type="dcterms:W3CDTF">2021-07-29T13:54:05Z</dcterms:modified>
</cp:coreProperties>
</file>