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20"/>
  </p:notesMasterIdLst>
  <p:handoutMasterIdLst>
    <p:handoutMasterId r:id="rId21"/>
  </p:handoutMasterIdLst>
  <p:sldIdLst>
    <p:sldId id="343" r:id="rId2"/>
    <p:sldId id="345" r:id="rId3"/>
    <p:sldId id="344" r:id="rId4"/>
    <p:sldId id="327" r:id="rId5"/>
    <p:sldId id="330" r:id="rId6"/>
    <p:sldId id="346" r:id="rId7"/>
    <p:sldId id="349" r:id="rId8"/>
    <p:sldId id="352" r:id="rId9"/>
    <p:sldId id="350" r:id="rId10"/>
    <p:sldId id="351" r:id="rId11"/>
    <p:sldId id="331" r:id="rId12"/>
    <p:sldId id="353" r:id="rId13"/>
    <p:sldId id="354" r:id="rId14"/>
    <p:sldId id="355" r:id="rId15"/>
    <p:sldId id="356" r:id="rId16"/>
    <p:sldId id="357" r:id="rId17"/>
    <p:sldId id="359" r:id="rId18"/>
    <p:sldId id="360" r:id="rId19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  <p15:guide id="4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FF"/>
    <a:srgbClr val="00AEEF"/>
    <a:srgbClr val="0000FF"/>
    <a:srgbClr val="000000"/>
    <a:srgbClr val="E1C48F"/>
    <a:srgbClr val="3366FF"/>
    <a:srgbClr val="FF9999"/>
    <a:srgbClr val="FF33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6" autoAdjust="0"/>
    <p:restoredTop sz="95775" autoAdjust="0"/>
  </p:normalViewPr>
  <p:slideViewPr>
    <p:cSldViewPr>
      <p:cViewPr varScale="1">
        <p:scale>
          <a:sx n="105" d="100"/>
          <a:sy n="105" d="100"/>
        </p:scale>
        <p:origin x="1848" y="114"/>
      </p:cViewPr>
      <p:guideLst>
        <p:guide orient="horz" pos="2160"/>
        <p:guide pos="2880"/>
        <p:guide orient="horz" pos="828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03" d="100"/>
          <a:sy n="103" d="100"/>
        </p:scale>
        <p:origin x="-2472" y="-84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Thursday, January 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Thursday, January 2,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Thursday, January 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Thursday, January 2,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Thursday, January 2,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Thursday, January 2,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Thursday, January 2,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Thursday, January 2,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Thursday, January 2,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Thursday, January 2,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Thursday, January 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97425" y="6489340"/>
            <a:ext cx="5693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dirty="0">
                <a:latin typeface="+mn-ea"/>
                <a:ea typeface="+mn-ea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76545" y="27865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확률통계 강의 개요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35122"/>
            <a:ext cx="7818120" cy="528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94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00FF"/>
                </a:solidFill>
              </a:rPr>
              <a:t>통계적 추론</a:t>
            </a:r>
            <a:r>
              <a:rPr lang="en-US" altLang="ko-KR" sz="2400" dirty="0">
                <a:solidFill>
                  <a:srgbClr val="0000FF"/>
                </a:solidFill>
              </a:rPr>
              <a:t>(inference)</a:t>
            </a:r>
            <a:endParaRPr lang="en-US" altLang="ko-KR" sz="2400" dirty="0"/>
          </a:p>
          <a:p>
            <a:pPr lvl="1"/>
            <a:r>
              <a:rPr lang="ko-KR" altLang="en-US" sz="2000" dirty="0">
                <a:latin typeface="+mn-ea"/>
              </a:rPr>
              <a:t>모집단의 특성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평균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분산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비율 등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을 추측하는 것</a:t>
            </a:r>
            <a:endParaRPr lang="en-US" altLang="ko-KR" sz="20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+mn-ea"/>
              </a:rPr>
              <a:t>   </a:t>
            </a:r>
            <a:r>
              <a:rPr lang="ko-KR" altLang="en-US" sz="2000" dirty="0">
                <a:latin typeface="+mn-ea"/>
              </a:rPr>
              <a:t>추정</a:t>
            </a:r>
            <a:r>
              <a:rPr lang="en-US" altLang="ko-KR" sz="2000" dirty="0">
                <a:latin typeface="+mn-ea"/>
              </a:rPr>
              <a:t>(estimation), </a:t>
            </a:r>
            <a:r>
              <a:rPr lang="ko-KR" altLang="en-US" sz="2000" dirty="0">
                <a:latin typeface="+mn-ea"/>
              </a:rPr>
              <a:t>가설검정</a:t>
            </a:r>
            <a:r>
              <a:rPr lang="en-US" altLang="ko-KR" sz="2000" dirty="0">
                <a:latin typeface="+mn-ea"/>
              </a:rPr>
              <a:t>(hypothesis test)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>
                <a:solidFill>
                  <a:srgbClr val="0000FF"/>
                </a:solidFill>
              </a:rPr>
              <a:t>통계량</a:t>
            </a:r>
            <a:r>
              <a:rPr lang="en-US" altLang="ko-KR" sz="2400" dirty="0">
                <a:solidFill>
                  <a:srgbClr val="0000FF"/>
                </a:solidFill>
              </a:rPr>
              <a:t>(statistic)</a:t>
            </a:r>
            <a:endParaRPr lang="en-US" altLang="ko-KR" sz="2400" dirty="0"/>
          </a:p>
          <a:p>
            <a:pPr lvl="1"/>
            <a:r>
              <a:rPr lang="ko-KR" altLang="en-US" sz="2000" dirty="0"/>
              <a:t>모집단의 특성</a:t>
            </a:r>
            <a:r>
              <a:rPr lang="en-US" altLang="ko-KR" sz="2000" dirty="0"/>
              <a:t>(</a:t>
            </a:r>
            <a:r>
              <a:rPr lang="ko-KR" altLang="en-US" sz="2000" dirty="0"/>
              <a:t>평균</a:t>
            </a:r>
            <a:r>
              <a:rPr lang="en-US" altLang="ko-KR" sz="2000" dirty="0"/>
              <a:t>, </a:t>
            </a:r>
            <a:r>
              <a:rPr lang="ko-KR" altLang="en-US" sz="2000" dirty="0"/>
              <a:t>분산</a:t>
            </a:r>
            <a:r>
              <a:rPr lang="en-US" altLang="ko-KR" sz="2000" dirty="0"/>
              <a:t>, </a:t>
            </a:r>
            <a:r>
              <a:rPr lang="ko-KR" altLang="en-US" sz="2000" dirty="0"/>
              <a:t>비율 등</a:t>
            </a:r>
            <a:r>
              <a:rPr lang="en-US" altLang="ko-KR" sz="2000" dirty="0"/>
              <a:t>)</a:t>
            </a:r>
            <a:r>
              <a:rPr lang="ko-KR" altLang="en-US" sz="2000" dirty="0"/>
              <a:t>을 추측하기 위해 사용하는 표본의 함수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err="1">
                <a:solidFill>
                  <a:srgbClr val="0000FF"/>
                </a:solidFill>
              </a:rPr>
              <a:t>추정량</a:t>
            </a:r>
            <a:r>
              <a:rPr lang="en-US" altLang="ko-KR" sz="2400" dirty="0">
                <a:solidFill>
                  <a:srgbClr val="0000FF"/>
                </a:solidFill>
              </a:rPr>
              <a:t>(estimator)</a:t>
            </a:r>
            <a:endParaRPr lang="ko-KR" altLang="en-US" sz="2400" dirty="0"/>
          </a:p>
          <a:p>
            <a:pPr lvl="1"/>
            <a:r>
              <a:rPr lang="ko-KR" altLang="en-US" sz="2000" dirty="0" err="1">
                <a:latin typeface="+mn-ea"/>
              </a:rPr>
              <a:t>모수를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추정하는데 사용하는 통계량</a:t>
            </a:r>
            <a:endParaRPr lang="en-US" altLang="ko-KR" sz="2000" dirty="0">
              <a:latin typeface="+mn-ea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altLang="ko-KR" sz="2000" dirty="0">
                <a:latin typeface="+mn-ea"/>
              </a:rPr>
              <a:t>        </a:t>
            </a:r>
            <a:r>
              <a:rPr lang="ko-KR" altLang="en-US" sz="2000" dirty="0">
                <a:latin typeface="+mn-ea"/>
              </a:rPr>
              <a:t>표본평균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표본분산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표본비율 등</a:t>
            </a:r>
            <a:endParaRPr lang="en-US" altLang="ko-KR" sz="2000" dirty="0">
              <a:latin typeface="+mn-ea"/>
            </a:endParaRPr>
          </a:p>
          <a:p>
            <a:pPr marL="342900" lvl="1" indent="-342900"/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1.3 </a:t>
            </a:r>
            <a:r>
              <a:rPr lang="ko-KR" altLang="en-US" dirty="0"/>
              <a:t>모집단과 표본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54880"/>
              </p:ext>
            </p:extLst>
          </p:nvPr>
        </p:nvGraphicFramePr>
        <p:xfrm>
          <a:off x="6597225" y="4239090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Equation" r:id="rId3" imgW="965160" imgH="393480" progId="Equation.DSMT4">
                  <p:embed/>
                </p:oleObj>
              </mc:Choice>
              <mc:Fallback>
                <p:oleObj name="Equation" r:id="rId3" imgW="965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97225" y="4239090"/>
                        <a:ext cx="965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519045"/>
              </p:ext>
            </p:extLst>
          </p:nvPr>
        </p:nvGraphicFramePr>
        <p:xfrm>
          <a:off x="6597225" y="4718191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Equation" r:id="rId5" imgW="1130040" imgH="406080" progId="Equation.DSMT4">
                  <p:embed/>
                </p:oleObj>
              </mc:Choice>
              <mc:Fallback>
                <p:oleObj name="Equation" r:id="rId5" imgW="11300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7225" y="4718191"/>
                        <a:ext cx="1130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353618"/>
              </p:ext>
            </p:extLst>
          </p:nvPr>
        </p:nvGraphicFramePr>
        <p:xfrm>
          <a:off x="6597225" y="5248092"/>
          <a:ext cx="1016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Equation" r:id="rId7" imgW="1015920" imgH="736560" progId="Equation.DSMT4">
                  <p:embed/>
                </p:oleObj>
              </mc:Choice>
              <mc:Fallback>
                <p:oleObj name="Equation" r:id="rId7" imgW="101592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97225" y="5248092"/>
                        <a:ext cx="10160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67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내용 개체 틀 2"/>
          <p:cNvSpPr>
            <a:spLocks noGrp="1"/>
          </p:cNvSpPr>
          <p:nvPr>
            <p:ph idx="4294967295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1-5] </a:t>
            </a:r>
            <a:r>
              <a:rPr lang="ko-KR" altLang="en-US" sz="2400" dirty="0">
                <a:solidFill>
                  <a:srgbClr val="0000FF"/>
                </a:solidFill>
              </a:rPr>
              <a:t>샘플링</a:t>
            </a:r>
            <a:r>
              <a:rPr lang="en-US" altLang="ko-KR" sz="2400" dirty="0">
                <a:solidFill>
                  <a:srgbClr val="0000FF"/>
                </a:solidFill>
              </a:rPr>
              <a:t>(sampling)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000" dirty="0"/>
              <a:t>모집단에 대한 올바른 의사결정을 내리기 위해 모집단으로부터 표본을 추출하는 일련의 과정</a:t>
            </a:r>
            <a:endParaRPr lang="ko-KR" altLang="en-US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pPr lvl="1"/>
            <a:endParaRPr lang="ko-KR" altLang="en-US" sz="2000" dirty="0">
              <a:latin typeface="+mn-ea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1.4 </a:t>
            </a:r>
            <a:r>
              <a:rPr lang="ko-KR" altLang="en-US" dirty="0"/>
              <a:t>샘플링의 개념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10" y="2663915"/>
            <a:ext cx="63055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00FF"/>
                </a:solidFill>
                <a:latin typeface="+mn-ea"/>
              </a:rPr>
              <a:t>표본조사</a:t>
            </a:r>
            <a:r>
              <a:rPr lang="en-US" altLang="ko-KR" sz="2400" dirty="0">
                <a:solidFill>
                  <a:srgbClr val="0000FF"/>
                </a:solidFill>
                <a:latin typeface="+mn-ea"/>
              </a:rPr>
              <a:t>(sample survey)</a:t>
            </a:r>
            <a:endParaRPr lang="ko-KR" altLang="en-US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모집단에서 표본을 추출하는 샘플링에 의한 조사 방식</a:t>
            </a:r>
          </a:p>
          <a:p>
            <a:pPr marL="457200" lvl="1" indent="0">
              <a:buNone/>
            </a:pPr>
            <a:endParaRPr lang="en-US" altLang="ko-KR" sz="20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샘플링의 필요성</a:t>
            </a:r>
            <a:endParaRPr lang="en-US" altLang="ko-KR" sz="2400" dirty="0">
              <a:latin typeface="+mn-ea"/>
            </a:endParaRPr>
          </a:p>
          <a:p>
            <a:pPr marL="457200" lvl="1" indent="0">
              <a:buNone/>
            </a:pPr>
            <a:endParaRPr lang="ko-KR" altLang="en-US" sz="2000" dirty="0">
              <a:latin typeface="+mn-ea"/>
            </a:endParaRPr>
          </a:p>
          <a:p>
            <a:pPr marL="342900" lvl="1" indent="-342900"/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1.4.1 </a:t>
            </a:r>
            <a:r>
              <a:rPr lang="ko-KR" altLang="en-US" dirty="0"/>
              <a:t>샘플링의</a:t>
            </a:r>
            <a:r>
              <a:rPr lang="en-US" altLang="ko-KR" dirty="0"/>
              <a:t> </a:t>
            </a:r>
            <a:r>
              <a:rPr lang="ko-KR" altLang="en-US" dirty="0"/>
              <a:t>필요성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 defTabSz="252000"/>
            <a:r>
              <a:rPr lang="en-US" altLang="ko-KR" sz="2000" dirty="0">
                <a:latin typeface="+mn-ea"/>
                <a:ea typeface="+mn-ea"/>
              </a:rPr>
              <a:t>(1)	</a:t>
            </a:r>
            <a:r>
              <a:rPr lang="ko-KR" altLang="en-US" sz="2000" dirty="0">
                <a:latin typeface="+mn-ea"/>
                <a:ea typeface="+mn-ea"/>
              </a:rPr>
              <a:t>현실적 제약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3338990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+mn-ea"/>
                <a:ea typeface="+mn-ea"/>
              </a:rPr>
              <a:t>무한 모집단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무의미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파괴 검사</a:t>
            </a:r>
            <a:r>
              <a:rPr lang="en-US" altLang="ko-KR" sz="2000" dirty="0">
                <a:latin typeface="+mn-ea"/>
                <a:ea typeface="+mn-ea"/>
              </a:rPr>
              <a:t>, …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78904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52000" indent="-252000" defTabSz="252000">
              <a:defRPr sz="2400" b="1"/>
            </a:lvl1pPr>
          </a:lstStyle>
          <a:p>
            <a:r>
              <a:rPr lang="en-US" altLang="ko-KR" sz="2000" b="0" dirty="0">
                <a:latin typeface="+mn-ea"/>
                <a:ea typeface="+mn-ea"/>
              </a:rPr>
              <a:t>(2)	</a:t>
            </a:r>
            <a:r>
              <a:rPr lang="ko-KR" altLang="en-US" sz="2000" b="0" dirty="0">
                <a:latin typeface="+mn-ea"/>
                <a:ea typeface="+mn-ea"/>
              </a:rPr>
              <a:t>비용 절감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4125934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ü"/>
              <a:defRPr sz="2400" b="1"/>
            </a:lvl1pPr>
          </a:lstStyle>
          <a:p>
            <a:r>
              <a:rPr lang="ko-KR" altLang="en-US" sz="2000" b="0" dirty="0">
                <a:latin typeface="+mn-ea"/>
                <a:ea typeface="+mn-ea"/>
              </a:rPr>
              <a:t>인건비</a:t>
            </a:r>
            <a:r>
              <a:rPr lang="en-US" altLang="ko-KR" sz="2000" b="0" dirty="0">
                <a:latin typeface="+mn-ea"/>
                <a:ea typeface="+mn-ea"/>
              </a:rPr>
              <a:t>, </a:t>
            </a:r>
            <a:r>
              <a:rPr lang="ko-KR" altLang="en-US" sz="2000" b="0" dirty="0">
                <a:latin typeface="+mn-ea"/>
                <a:ea typeface="+mn-ea"/>
              </a:rPr>
              <a:t>분석비용</a:t>
            </a:r>
            <a:r>
              <a:rPr lang="en-US" altLang="ko-KR" sz="2000" b="0" dirty="0">
                <a:latin typeface="+mn-ea"/>
                <a:ea typeface="+mn-ea"/>
              </a:rPr>
              <a:t>, </a:t>
            </a:r>
            <a:r>
              <a:rPr lang="ko-KR" altLang="en-US" sz="2000" b="0" dirty="0">
                <a:latin typeface="+mn-ea"/>
                <a:ea typeface="+mn-ea"/>
              </a:rPr>
              <a:t>부대비용</a:t>
            </a:r>
            <a:r>
              <a:rPr lang="en-US" altLang="ko-KR" sz="2000" b="0" dirty="0">
                <a:latin typeface="+mn-ea"/>
                <a:ea typeface="+mn-ea"/>
              </a:rPr>
              <a:t>, …</a:t>
            </a:r>
            <a:endParaRPr lang="ko-KR" altLang="en-US" sz="2000" b="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468914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52000" indent="-252000" defTabSz="252000">
              <a:defRPr sz="2400" b="1"/>
            </a:lvl1pPr>
          </a:lstStyle>
          <a:p>
            <a:r>
              <a:rPr lang="en-US" altLang="ko-KR" sz="2000" b="0" dirty="0">
                <a:latin typeface="+mn-ea"/>
                <a:ea typeface="+mn-ea"/>
              </a:rPr>
              <a:t>(3)	</a:t>
            </a:r>
            <a:r>
              <a:rPr lang="ko-KR" altLang="en-US" sz="2000" b="0" dirty="0">
                <a:latin typeface="+mn-ea"/>
                <a:ea typeface="+mn-ea"/>
              </a:rPr>
              <a:t>시간 절약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558924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52000" indent="-252000" defTabSz="252000">
              <a:defRPr sz="2400" b="1"/>
            </a:lvl1pPr>
          </a:lstStyle>
          <a:p>
            <a:r>
              <a:rPr lang="en-US" altLang="ko-KR" sz="2000" b="0" dirty="0">
                <a:latin typeface="+mn-ea"/>
                <a:ea typeface="+mn-ea"/>
              </a:rPr>
              <a:t>(4)	</a:t>
            </a:r>
            <a:r>
              <a:rPr lang="ko-KR" altLang="en-US" sz="2000" b="0" dirty="0">
                <a:latin typeface="+mn-ea"/>
                <a:ea typeface="+mn-ea"/>
              </a:rPr>
              <a:t>품질 측면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3648" y="5915846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ü"/>
              <a:defRPr sz="2400" b="1"/>
            </a:lvl1pPr>
          </a:lstStyle>
          <a:p>
            <a:r>
              <a:rPr lang="ko-KR" altLang="en-US" sz="2000" b="0" dirty="0">
                <a:latin typeface="+mn-ea"/>
                <a:ea typeface="+mn-ea"/>
              </a:rPr>
              <a:t>피로도 고려</a:t>
            </a:r>
            <a:r>
              <a:rPr lang="en-US" altLang="ko-KR" sz="2000" b="0" dirty="0">
                <a:latin typeface="+mn-ea"/>
                <a:ea typeface="+mn-ea"/>
              </a:rPr>
              <a:t>, </a:t>
            </a:r>
            <a:r>
              <a:rPr lang="ko-KR" altLang="en-US" sz="2000" b="0" dirty="0">
                <a:latin typeface="+mn-ea"/>
                <a:ea typeface="+mn-ea"/>
              </a:rPr>
              <a:t>검사 실수</a:t>
            </a:r>
            <a:r>
              <a:rPr lang="en-US" altLang="ko-KR" sz="2000" b="0" dirty="0">
                <a:latin typeface="+mn-ea"/>
                <a:ea typeface="+mn-ea"/>
              </a:rPr>
              <a:t>, …</a:t>
            </a:r>
            <a:endParaRPr lang="ko-KR" altLang="en-US" sz="2000" b="0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648" y="5020890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ü"/>
              <a:defRPr sz="2400" b="1"/>
            </a:lvl1pPr>
          </a:lstStyle>
          <a:p>
            <a:r>
              <a:rPr lang="ko-KR" altLang="en-US" sz="2000" b="0" dirty="0">
                <a:latin typeface="+mn-ea"/>
                <a:ea typeface="+mn-ea"/>
              </a:rPr>
              <a:t>신속한 조치</a:t>
            </a:r>
            <a:r>
              <a:rPr lang="en-US" altLang="ko-KR" sz="2000" b="0" dirty="0">
                <a:latin typeface="+mn-ea"/>
                <a:ea typeface="+mn-ea"/>
              </a:rPr>
              <a:t>, </a:t>
            </a:r>
            <a:r>
              <a:rPr lang="ko-KR" altLang="en-US" sz="2000" b="0" dirty="0">
                <a:latin typeface="+mn-ea"/>
                <a:ea typeface="+mn-ea"/>
              </a:rPr>
              <a:t>시간적 제약</a:t>
            </a:r>
            <a:r>
              <a:rPr lang="en-US" altLang="ko-KR" sz="2000" b="0" dirty="0">
                <a:latin typeface="+mn-ea"/>
                <a:ea typeface="+mn-ea"/>
              </a:rPr>
              <a:t>, …</a:t>
            </a:r>
            <a:endParaRPr lang="ko-KR" altLang="en-US" sz="20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648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5037475"/>
            <a:ext cx="8415338" cy="1406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정의 </a:t>
            </a:r>
            <a:r>
              <a:rPr lang="en-US" altLang="ko-KR" sz="2400" dirty="0">
                <a:latin typeface="+mn-ea"/>
              </a:rPr>
              <a:t>1-6] </a:t>
            </a:r>
            <a:r>
              <a:rPr lang="ko-KR" altLang="en-US" sz="2400" dirty="0">
                <a:solidFill>
                  <a:srgbClr val="0000FF"/>
                </a:solidFill>
                <a:latin typeface="+mn-ea"/>
              </a:rPr>
              <a:t>확률표본</a:t>
            </a:r>
            <a:r>
              <a:rPr lang="en-US" altLang="ko-KR" sz="2400" dirty="0">
                <a:solidFill>
                  <a:srgbClr val="0000FF"/>
                </a:solidFill>
                <a:latin typeface="+mn-ea"/>
              </a:rPr>
              <a:t>(random sample)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모집단으로부터 </a:t>
            </a:r>
            <a:r>
              <a:rPr lang="ko-KR" altLang="en-US" sz="2000" dirty="0" err="1">
                <a:latin typeface="+mn-ea"/>
              </a:rPr>
              <a:t>랜덤하게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샘플링하여</a:t>
            </a:r>
            <a:r>
              <a:rPr lang="ko-KR" altLang="en-US" sz="2000" dirty="0">
                <a:latin typeface="+mn-ea"/>
              </a:rPr>
              <a:t> 독립적이고 동일한 분포를 따르도록 형성된 표본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ko-KR" altLang="en-US" sz="2000" dirty="0">
              <a:latin typeface="+mn-ea"/>
            </a:endParaRPr>
          </a:p>
          <a:p>
            <a:pPr marL="0" lvl="1" indent="0"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1.4.2 </a:t>
            </a:r>
            <a:r>
              <a:rPr lang="ko-KR" altLang="en-US" dirty="0"/>
              <a:t>샘플링 방식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268760"/>
            <a:ext cx="64389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908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50</a:t>
            </a:r>
            <a:r>
              <a:rPr lang="ko-KR" altLang="en-US" sz="2400" dirty="0"/>
              <a:t>개 들이 </a:t>
            </a:r>
            <a:r>
              <a:rPr lang="en-US" altLang="ko-KR" sz="2400" dirty="0"/>
              <a:t>20</a:t>
            </a:r>
            <a:r>
              <a:rPr lang="ko-KR" altLang="en-US" sz="2400" dirty="0"/>
              <a:t>개 상자로부터 </a:t>
            </a:r>
            <a:r>
              <a:rPr lang="en-US" altLang="ko-KR" sz="2400" dirty="0"/>
              <a:t>100</a:t>
            </a:r>
            <a:r>
              <a:rPr lang="ko-KR" altLang="en-US" sz="2400" dirty="0"/>
              <a:t>개의 표본을 샘플링</a:t>
            </a:r>
            <a:endParaRPr lang="en-US" altLang="ko-KR" sz="2400" dirty="0">
              <a:latin typeface="+mn-ea"/>
            </a:endParaRPr>
          </a:p>
          <a:p>
            <a:pPr marL="0" lvl="1" indent="0"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1.4.2 </a:t>
            </a:r>
            <a:r>
              <a:rPr lang="ko-KR" altLang="en-US" dirty="0"/>
              <a:t>샘플링 방식</a:t>
            </a:r>
          </a:p>
        </p:txBody>
      </p:sp>
      <p:sp>
        <p:nvSpPr>
          <p:cNvPr id="4" name="내용 개체 틀 9"/>
          <p:cNvSpPr txBox="1">
            <a:spLocks/>
          </p:cNvSpPr>
          <p:nvPr/>
        </p:nvSpPr>
        <p:spPr>
          <a:xfrm>
            <a:off x="857248" y="1898830"/>
            <a:ext cx="299467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66FF"/>
                </a:solidFill>
                <a:latin typeface="+mn-ea"/>
              </a:rPr>
              <a:t>①	</a:t>
            </a:r>
            <a:r>
              <a:rPr lang="ko-KR" altLang="en-US" sz="2000" dirty="0">
                <a:solidFill>
                  <a:srgbClr val="0066FF"/>
                </a:solidFill>
                <a:latin typeface="+mn-ea"/>
              </a:rPr>
              <a:t>단순랜덤 샘플링</a:t>
            </a:r>
          </a:p>
        </p:txBody>
      </p:sp>
      <p:sp>
        <p:nvSpPr>
          <p:cNvPr id="5" name="내용 개체 틀 9"/>
          <p:cNvSpPr txBox="1">
            <a:spLocks/>
          </p:cNvSpPr>
          <p:nvPr/>
        </p:nvSpPr>
        <p:spPr>
          <a:xfrm>
            <a:off x="857248" y="2546902"/>
            <a:ext cx="299467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ko-KR" altLang="en-US" sz="2000" dirty="0">
                <a:solidFill>
                  <a:srgbClr val="0066FF"/>
                </a:solidFill>
                <a:latin typeface="+mn-ea"/>
              </a:rPr>
              <a:t>②	체계적 샘플링</a:t>
            </a:r>
          </a:p>
        </p:txBody>
      </p:sp>
      <p:sp>
        <p:nvSpPr>
          <p:cNvPr id="6" name="내용 개체 틀 9"/>
          <p:cNvSpPr txBox="1">
            <a:spLocks/>
          </p:cNvSpPr>
          <p:nvPr/>
        </p:nvSpPr>
        <p:spPr>
          <a:xfrm>
            <a:off x="857248" y="3194974"/>
            <a:ext cx="299467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ko-KR" altLang="en-US" sz="2000" dirty="0">
                <a:solidFill>
                  <a:srgbClr val="0066FF"/>
                </a:solidFill>
                <a:latin typeface="+mn-ea"/>
              </a:rPr>
              <a:t>③	지그재그 샘플링</a:t>
            </a:r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857248" y="4131078"/>
            <a:ext cx="299467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ko-KR" altLang="en-US" sz="2000" dirty="0">
                <a:solidFill>
                  <a:srgbClr val="0066FF"/>
                </a:solidFill>
                <a:latin typeface="+mn-ea"/>
              </a:rPr>
              <a:t>④	</a:t>
            </a:r>
            <a:r>
              <a:rPr lang="en-US" altLang="ko-KR" sz="2000" dirty="0">
                <a:solidFill>
                  <a:srgbClr val="0066FF"/>
                </a:solidFill>
                <a:latin typeface="+mn-ea"/>
              </a:rPr>
              <a:t>2</a:t>
            </a:r>
            <a:r>
              <a:rPr lang="ko-KR" altLang="en-US" sz="2000" dirty="0">
                <a:solidFill>
                  <a:srgbClr val="0066FF"/>
                </a:solidFill>
                <a:latin typeface="+mn-ea"/>
              </a:rPr>
              <a:t>단계 샘플링</a:t>
            </a:r>
          </a:p>
        </p:txBody>
      </p:sp>
      <p:sp>
        <p:nvSpPr>
          <p:cNvPr id="8" name="내용 개체 틀 9"/>
          <p:cNvSpPr txBox="1">
            <a:spLocks/>
          </p:cNvSpPr>
          <p:nvPr/>
        </p:nvSpPr>
        <p:spPr>
          <a:xfrm>
            <a:off x="857248" y="4905164"/>
            <a:ext cx="299467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66FF"/>
                </a:solidFill>
                <a:latin typeface="+mn-ea"/>
              </a:rPr>
              <a:t>⑤	</a:t>
            </a:r>
            <a:r>
              <a:rPr lang="ko-KR" altLang="en-US" sz="2000" dirty="0" err="1">
                <a:solidFill>
                  <a:srgbClr val="0066FF"/>
                </a:solidFill>
                <a:latin typeface="+mn-ea"/>
              </a:rPr>
              <a:t>층화</a:t>
            </a:r>
            <a:r>
              <a:rPr lang="ko-KR" altLang="en-US" sz="2000" dirty="0">
                <a:solidFill>
                  <a:srgbClr val="0066FF"/>
                </a:solidFill>
                <a:latin typeface="+mn-ea"/>
              </a:rPr>
              <a:t> 샘플링</a:t>
            </a:r>
          </a:p>
        </p:txBody>
      </p:sp>
      <p:sp>
        <p:nvSpPr>
          <p:cNvPr id="9" name="내용 개체 틀 9"/>
          <p:cNvSpPr txBox="1">
            <a:spLocks/>
          </p:cNvSpPr>
          <p:nvPr/>
        </p:nvSpPr>
        <p:spPr>
          <a:xfrm>
            <a:off x="857248" y="5580239"/>
            <a:ext cx="299467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ko-KR" altLang="en-US" sz="2000" dirty="0">
                <a:solidFill>
                  <a:srgbClr val="0066FF"/>
                </a:solidFill>
                <a:latin typeface="+mn-ea"/>
              </a:rPr>
              <a:t>⑥	</a:t>
            </a:r>
            <a:r>
              <a:rPr lang="ko-KR" altLang="en-US" sz="2000" dirty="0" err="1">
                <a:solidFill>
                  <a:srgbClr val="0066FF"/>
                </a:solidFill>
                <a:latin typeface="+mn-ea"/>
              </a:rPr>
              <a:t>집락</a:t>
            </a:r>
            <a:r>
              <a:rPr lang="ko-KR" altLang="en-US" sz="2000" dirty="0">
                <a:solidFill>
                  <a:srgbClr val="0066FF"/>
                </a:solidFill>
                <a:latin typeface="+mn-ea"/>
              </a:rPr>
              <a:t> 샘플링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66855" y="1903765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1~1000 </a:t>
            </a:r>
            <a:r>
              <a:rPr lang="ko-KR" altLang="en-US" sz="2000" dirty="0">
                <a:latin typeface="+mn-ea"/>
                <a:ea typeface="+mn-ea"/>
              </a:rPr>
              <a:t>사이에서 </a:t>
            </a:r>
            <a:r>
              <a:rPr lang="ko-KR" altLang="en-US" sz="2000" dirty="0" err="1">
                <a:latin typeface="+mn-ea"/>
                <a:ea typeface="+mn-ea"/>
              </a:rPr>
              <a:t>랜덤하게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100</a:t>
            </a:r>
            <a:r>
              <a:rPr lang="ko-KR" altLang="en-US" sz="2000" dirty="0">
                <a:latin typeface="+mn-ea"/>
                <a:ea typeface="+mn-ea"/>
              </a:rPr>
              <a:t>개 선택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66855" y="2474894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1~10 </a:t>
            </a:r>
            <a:r>
              <a:rPr lang="ko-KR" altLang="en-US" sz="2000" dirty="0">
                <a:latin typeface="+mn-ea"/>
                <a:ea typeface="+mn-ea"/>
              </a:rPr>
              <a:t>사이에서 </a:t>
            </a:r>
            <a:r>
              <a:rPr lang="ko-KR" altLang="en-US" sz="2000" dirty="0" err="1">
                <a:latin typeface="+mn-ea"/>
                <a:ea typeface="+mn-ea"/>
              </a:rPr>
              <a:t>랜덤하게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1</a:t>
            </a:r>
            <a:r>
              <a:rPr lang="ko-KR" altLang="en-US" sz="2000" dirty="0">
                <a:latin typeface="+mn-ea"/>
                <a:ea typeface="+mn-ea"/>
              </a:rPr>
              <a:t>개 선택 </a:t>
            </a:r>
            <a:r>
              <a:rPr lang="en-US" altLang="ko-KR" sz="20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7</a:t>
            </a:r>
            <a:endParaRPr lang="ko-KR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66855" y="286687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  <a:sym typeface="Wingdings" panose="05000000000000000000" pitchFamily="2" charset="2"/>
              </a:rPr>
              <a:t> 7, 17, 27, …, 977, 987, 997 </a:t>
            </a:r>
            <a:r>
              <a:rPr lang="ko-KR" altLang="en-US" sz="2000" dirty="0">
                <a:latin typeface="+mn-ea"/>
                <a:ea typeface="+mn-ea"/>
                <a:sym typeface="Wingdings" panose="05000000000000000000" pitchFamily="2" charset="2"/>
              </a:rPr>
              <a:t>등 </a:t>
            </a:r>
            <a:r>
              <a:rPr lang="en-US" altLang="ko-KR" sz="2000" dirty="0">
                <a:latin typeface="+mn-ea"/>
                <a:ea typeface="+mn-ea"/>
                <a:sym typeface="Wingdings" panose="05000000000000000000" pitchFamily="2" charset="2"/>
              </a:rPr>
              <a:t>100</a:t>
            </a:r>
            <a:r>
              <a:rPr lang="ko-KR" altLang="en-US" sz="2000" dirty="0">
                <a:latin typeface="+mn-ea"/>
                <a:ea typeface="+mn-ea"/>
                <a:sym typeface="Wingdings" panose="05000000000000000000" pitchFamily="2" charset="2"/>
              </a:rPr>
              <a:t>개 선택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6855" y="329892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  <a:sym typeface="Wingdings" panose="05000000000000000000" pitchFamily="2" charset="2"/>
              </a:rPr>
              <a:t> 7, 1</a:t>
            </a:r>
            <a:r>
              <a:rPr lang="en-US" altLang="ko-KR" sz="2000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4</a:t>
            </a:r>
            <a:r>
              <a:rPr lang="en-US" altLang="ko-KR" sz="2000" dirty="0">
                <a:latin typeface="+mn-ea"/>
                <a:ea typeface="+mn-ea"/>
                <a:sym typeface="Wingdings" panose="05000000000000000000" pitchFamily="2" charset="2"/>
              </a:rPr>
              <a:t>, 27, …, 97</a:t>
            </a:r>
            <a:r>
              <a:rPr lang="en-US" altLang="ko-KR" sz="2000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4</a:t>
            </a:r>
            <a:r>
              <a:rPr lang="en-US" altLang="ko-KR" sz="2000" dirty="0">
                <a:latin typeface="+mn-ea"/>
                <a:ea typeface="+mn-ea"/>
                <a:sym typeface="Wingdings" panose="05000000000000000000" pitchFamily="2" charset="2"/>
              </a:rPr>
              <a:t>, 987, 99</a:t>
            </a:r>
            <a:r>
              <a:rPr lang="en-US" altLang="ko-KR" sz="2000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4</a:t>
            </a:r>
            <a:r>
              <a:rPr lang="en-US" altLang="ko-KR" sz="20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latin typeface="+mn-ea"/>
                <a:ea typeface="+mn-ea"/>
                <a:sym typeface="Wingdings" panose="05000000000000000000" pitchFamily="2" charset="2"/>
              </a:rPr>
              <a:t>등 </a:t>
            </a:r>
            <a:r>
              <a:rPr lang="en-US" altLang="ko-KR" sz="2000" dirty="0">
                <a:latin typeface="+mn-ea"/>
                <a:ea typeface="+mn-ea"/>
                <a:sym typeface="Wingdings" panose="05000000000000000000" pitchFamily="2" charset="2"/>
              </a:rPr>
              <a:t>100</a:t>
            </a:r>
            <a:r>
              <a:rPr lang="ko-KR" altLang="en-US" sz="2000" dirty="0">
                <a:latin typeface="+mn-ea"/>
                <a:ea typeface="+mn-ea"/>
                <a:sym typeface="Wingdings" panose="05000000000000000000" pitchFamily="2" charset="2"/>
              </a:rPr>
              <a:t>개 선택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12849" y="4135974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상자 </a:t>
            </a:r>
            <a:r>
              <a:rPr lang="en-US" altLang="ko-KR" sz="2000" dirty="0">
                <a:latin typeface="+mn-ea"/>
                <a:ea typeface="+mn-ea"/>
              </a:rPr>
              <a:t>5</a:t>
            </a:r>
            <a:r>
              <a:rPr lang="ko-KR" altLang="en-US" sz="2000" dirty="0">
                <a:latin typeface="+mn-ea"/>
                <a:ea typeface="+mn-ea"/>
              </a:rPr>
              <a:t>개를 랜덤 샘플링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각 상자에서 </a:t>
            </a:r>
            <a:r>
              <a:rPr lang="en-US" altLang="ko-KR" sz="2000" dirty="0">
                <a:latin typeface="+mn-ea"/>
                <a:ea typeface="+mn-ea"/>
              </a:rPr>
              <a:t>20</a:t>
            </a:r>
            <a:r>
              <a:rPr lang="ko-KR" altLang="en-US" sz="2000" dirty="0">
                <a:latin typeface="+mn-ea"/>
                <a:ea typeface="+mn-ea"/>
              </a:rPr>
              <a:t>개씩 랜덤 샘플링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3690" y="4863352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모든 </a:t>
            </a:r>
            <a:r>
              <a:rPr lang="en-US" altLang="ko-KR" sz="2000" dirty="0">
                <a:latin typeface="+mn-ea"/>
                <a:ea typeface="+mn-ea"/>
              </a:rPr>
              <a:t>20</a:t>
            </a:r>
            <a:r>
              <a:rPr lang="ko-KR" altLang="en-US" sz="2000" dirty="0">
                <a:latin typeface="+mn-ea"/>
                <a:ea typeface="+mn-ea"/>
              </a:rPr>
              <a:t>개 상자에 대하여 각 상자에서 </a:t>
            </a:r>
            <a:r>
              <a:rPr lang="en-US" altLang="ko-KR" sz="2000" dirty="0">
                <a:latin typeface="+mn-ea"/>
                <a:ea typeface="+mn-ea"/>
              </a:rPr>
              <a:t>5</a:t>
            </a:r>
            <a:r>
              <a:rPr lang="ko-KR" altLang="en-US" sz="2000" dirty="0">
                <a:latin typeface="+mn-ea"/>
                <a:ea typeface="+mn-ea"/>
              </a:rPr>
              <a:t>개씩 랜덤 샘플링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41534" y="558343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2</a:t>
            </a:r>
            <a:r>
              <a:rPr lang="ko-KR" altLang="en-US" sz="2000" dirty="0">
                <a:latin typeface="+mn-ea"/>
                <a:ea typeface="+mn-ea"/>
              </a:rPr>
              <a:t>개 상자를 랜덤 샘플링</a:t>
            </a:r>
            <a:r>
              <a:rPr lang="en-US" altLang="ko-KR" sz="2000" dirty="0">
                <a:latin typeface="+mn-ea"/>
                <a:ea typeface="+mn-ea"/>
              </a:rPr>
              <a:t>, 50</a:t>
            </a:r>
            <a:r>
              <a:rPr lang="ko-KR" altLang="en-US" sz="2000" dirty="0">
                <a:latin typeface="+mn-ea"/>
                <a:ea typeface="+mn-ea"/>
              </a:rPr>
              <a:t>개 모두 선택</a:t>
            </a:r>
          </a:p>
        </p:txBody>
      </p:sp>
    </p:spTree>
    <p:extLst>
      <p:ext uri="{BB962C8B-B14F-4D97-AF65-F5344CB8AC3E}">
        <p14:creationId xmlns:p14="http://schemas.microsoft.com/office/powerpoint/2010/main" val="3656545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오차</a:t>
            </a:r>
            <a:r>
              <a:rPr lang="en-US" altLang="ko-KR" sz="2400" dirty="0">
                <a:latin typeface="+mn-ea"/>
              </a:rPr>
              <a:t>(error) : </a:t>
            </a:r>
            <a:r>
              <a:rPr lang="ko-KR" altLang="en-US" sz="2000" dirty="0" err="1">
                <a:latin typeface="+mn-ea"/>
              </a:rPr>
              <a:t>모수의</a:t>
            </a:r>
            <a:r>
              <a:rPr lang="ko-KR" altLang="en-US" sz="2000" dirty="0">
                <a:latin typeface="+mn-ea"/>
              </a:rPr>
              <a:t> 참값과 측정값과의 차이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오차의 유형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측정오차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측정계기의 부정확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측정기술 부족</a:t>
            </a:r>
          </a:p>
          <a:p>
            <a:pPr lvl="1"/>
            <a:r>
              <a:rPr lang="ko-KR" altLang="en-US" sz="2000" dirty="0">
                <a:latin typeface="+mn-ea"/>
              </a:rPr>
              <a:t>분석오차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분석장비의 부정확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분석기술 부족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샘플링오차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치우친 샘플링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 err="1">
                <a:latin typeface="+mn-ea"/>
              </a:rPr>
              <a:t>축분오차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큰 표본에서 측정용 표본을 </a:t>
            </a:r>
            <a:r>
              <a:rPr lang="ko-KR" altLang="en-US" sz="2000" dirty="0" err="1">
                <a:latin typeface="+mn-ea"/>
              </a:rPr>
              <a:t>샘플링할</a:t>
            </a:r>
            <a:r>
              <a:rPr lang="ko-KR" altLang="en-US" sz="2000" dirty="0">
                <a:latin typeface="+mn-ea"/>
              </a:rPr>
              <a:t> 때 치우침</a:t>
            </a:r>
            <a:endParaRPr lang="en-US" altLang="ko-KR" sz="2000" dirty="0">
              <a:latin typeface="+mn-ea"/>
            </a:endParaRPr>
          </a:p>
          <a:p>
            <a:pPr lvl="1"/>
            <a:endParaRPr lang="ko-KR" altLang="en-US" sz="20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오차의 검토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1.4.3 </a:t>
            </a:r>
            <a:r>
              <a:rPr lang="ko-KR" altLang="en-US" dirty="0"/>
              <a:t>샘플링과 오차</a:t>
            </a: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905" y="2160662"/>
            <a:ext cx="2343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465" y="4329100"/>
            <a:ext cx="41814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0274" y="4779150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0000"/>
              </a:lnSpc>
              <a:buClr>
                <a:srgbClr val="FF0000"/>
              </a:buClr>
            </a:pPr>
            <a:r>
              <a:rPr lang="ko-KR" altLang="en-US" sz="2000" dirty="0">
                <a:latin typeface="+mn-ea"/>
                <a:ea typeface="+mn-ea"/>
              </a:rPr>
              <a:t>① 신뢰성</a:t>
            </a:r>
            <a:r>
              <a:rPr lang="en-US" altLang="ko-KR" sz="2000" dirty="0">
                <a:latin typeface="+mn-ea"/>
                <a:ea typeface="+mn-ea"/>
              </a:rPr>
              <a:t>(reliability)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</a:pPr>
            <a:r>
              <a:rPr lang="ko-KR" altLang="en-US" sz="2000" dirty="0">
                <a:latin typeface="+mn-ea"/>
                <a:ea typeface="+mn-ea"/>
              </a:rPr>
              <a:t>② 정밀도</a:t>
            </a:r>
            <a:r>
              <a:rPr lang="en-US" altLang="ko-KR" sz="2000" dirty="0">
                <a:latin typeface="+mn-ea"/>
                <a:ea typeface="+mn-ea"/>
              </a:rPr>
              <a:t>(precision)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</a:pPr>
            <a:r>
              <a:rPr lang="ko-KR" altLang="en-US" sz="2000" dirty="0">
                <a:latin typeface="+mn-ea"/>
                <a:ea typeface="+mn-ea"/>
              </a:rPr>
              <a:t>③ 정확성</a:t>
            </a:r>
            <a:r>
              <a:rPr lang="en-US" altLang="ko-KR" sz="2000" dirty="0">
                <a:latin typeface="+mn-ea"/>
                <a:ea typeface="+mn-ea"/>
              </a:rPr>
              <a:t>(accuracy)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654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데이터 척도</a:t>
            </a:r>
            <a:r>
              <a:rPr lang="en-US" altLang="ko-KR" sz="2400" dirty="0">
                <a:latin typeface="+mn-ea"/>
              </a:rPr>
              <a:t>(Scale)</a:t>
            </a:r>
            <a:r>
              <a:rPr lang="ko-KR" altLang="en-US" sz="2400" dirty="0">
                <a:latin typeface="+mn-ea"/>
              </a:rPr>
              <a:t>의 유형</a:t>
            </a:r>
            <a:endParaRPr lang="en-US" altLang="ko-KR" sz="2400" dirty="0">
              <a:latin typeface="+mn-ea"/>
            </a:endParaRPr>
          </a:p>
          <a:p>
            <a:pPr marL="0" lvl="1" indent="0"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1.5 </a:t>
            </a:r>
            <a:r>
              <a:rPr lang="ko-KR" altLang="en-US" dirty="0"/>
              <a:t>데이터의 종류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392299"/>
              </p:ext>
            </p:extLst>
          </p:nvPr>
        </p:nvGraphicFramePr>
        <p:xfrm>
          <a:off x="521550" y="1952541"/>
          <a:ext cx="8072494" cy="4446789"/>
        </p:xfrm>
        <a:graphic>
          <a:graphicData uri="http://schemas.openxmlformats.org/drawingml/2006/table">
            <a:tbl>
              <a:tblPr/>
              <a:tblGrid>
                <a:gridCol w="1337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1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척도 유형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a typeface="맑은 고딕"/>
                        </a:rPr>
                        <a:t>특성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a typeface="맑은 고딕"/>
                        </a:rPr>
                        <a:t>사례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명목척도</a:t>
                      </a:r>
                      <a:endParaRPr lang="en-US" altLang="ko-KR" sz="2000" b="1" kern="0" spc="0" dirty="0">
                        <a:solidFill>
                          <a:srgbClr val="000000"/>
                        </a:solidFill>
                        <a:ea typeface="맑은 고딕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(nominal)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8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순서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크기 등의 의미 없음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교과코드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차번호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성별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주민번호 뒷자리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800" kern="0" spc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복권번호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순서척도</a:t>
                      </a:r>
                      <a:endParaRPr lang="en-US" altLang="ko-KR" sz="2000" b="1" kern="0" spc="0" dirty="0">
                        <a:solidFill>
                          <a:srgbClr val="000000"/>
                        </a:solidFill>
                        <a:ea typeface="맑은 고딕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(ordinal)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순서의 의미는 있으나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간격의 의미는 없음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직급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계급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우선순위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선호도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구간척도</a:t>
                      </a:r>
                      <a:endParaRPr lang="en-US" altLang="ko-KR" sz="2000" b="1" kern="0" spc="0" dirty="0">
                        <a:solidFill>
                          <a:srgbClr val="000000"/>
                        </a:solidFill>
                        <a:ea typeface="맑은 고딕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(interval)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순서와 간격의 의미는 있으나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비율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혹은 절대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0)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의 의미는 없음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대기표번호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화씨온도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지능지수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표준점수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비율척도</a:t>
                      </a:r>
                      <a:endParaRPr lang="en-US" altLang="ko-KR" sz="2000" b="1" kern="0" spc="0" dirty="0">
                        <a:solidFill>
                          <a:srgbClr val="000000"/>
                        </a:solidFill>
                        <a:ea typeface="맑은 고딕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(ratio)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순서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간격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비율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혹은 절대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0)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등의 의미가 모두 있음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농도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무게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길이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압력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속도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지지율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545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통계학의 구성 체계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1.6 </a:t>
            </a:r>
            <a:r>
              <a:rPr lang="ko-KR" altLang="en-US" dirty="0"/>
              <a:t>기술통계와 추측통계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083271"/>
            <a:ext cx="69151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8402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808556"/>
            <a:ext cx="8019891" cy="486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통계적 의사결정 절차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6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/>
              <a:t>통계학의 개념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01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642918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제</a:t>
            </a:r>
            <a:r>
              <a:rPr kumimoji="0" lang="en-US" altLang="ko-KR" dirty="0"/>
              <a:t>1</a:t>
            </a:r>
            <a:r>
              <a:rPr kumimoji="0" lang="ko-KR" altLang="en-US" dirty="0"/>
              <a:t>장</a:t>
            </a:r>
            <a:br>
              <a:rPr kumimoji="0" lang="en-US" altLang="ko-KR" dirty="0"/>
            </a:br>
            <a:r>
              <a:rPr kumimoji="0" lang="ko-KR" altLang="en-US" dirty="0"/>
              <a:t>통계학의 개념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2483895"/>
            <a:ext cx="664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  <a:ea typeface="+mn-ea"/>
              </a:rPr>
              <a:t>1.1	</a:t>
            </a:r>
            <a:r>
              <a:rPr lang="ko-KR" altLang="en-US" sz="2400" b="1" dirty="0">
                <a:latin typeface="+mn-ea"/>
                <a:ea typeface="+mn-ea"/>
              </a:rPr>
              <a:t>의사결정과 통계적 사고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3131967"/>
            <a:ext cx="664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  <a:ea typeface="+mn-ea"/>
              </a:rPr>
              <a:t>1.2	</a:t>
            </a:r>
            <a:r>
              <a:rPr lang="ko-KR" altLang="en-US" sz="2400" b="1" dirty="0">
                <a:latin typeface="+mn-ea"/>
                <a:ea typeface="+mn-ea"/>
              </a:rPr>
              <a:t>통계학이란</a:t>
            </a:r>
            <a:r>
              <a:rPr lang="en-US" altLang="ko-KR" sz="2400" b="1" dirty="0">
                <a:latin typeface="+mn-ea"/>
                <a:ea typeface="+mn-ea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1680" y="3780039"/>
            <a:ext cx="664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  <a:ea typeface="+mn-ea"/>
              </a:rPr>
              <a:t>1.3	</a:t>
            </a:r>
            <a:r>
              <a:rPr lang="ko-KR" altLang="en-US" sz="2400" b="1" dirty="0">
                <a:latin typeface="+mn-ea"/>
                <a:ea typeface="+mn-ea"/>
              </a:rPr>
              <a:t>모집단과 표본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1680" y="4428111"/>
            <a:ext cx="664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  <a:ea typeface="+mn-ea"/>
              </a:rPr>
              <a:t>1.4	</a:t>
            </a:r>
            <a:r>
              <a:rPr lang="ko-KR" altLang="en-US" sz="2400" b="1" dirty="0">
                <a:latin typeface="+mn-ea"/>
                <a:ea typeface="+mn-ea"/>
              </a:rPr>
              <a:t>샘플링의 개념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1680" y="5076183"/>
            <a:ext cx="664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  <a:ea typeface="+mn-ea"/>
              </a:rPr>
              <a:t>1.5	</a:t>
            </a:r>
            <a:r>
              <a:rPr lang="ko-KR" altLang="en-US" sz="2400" b="1" dirty="0">
                <a:latin typeface="+mn-ea"/>
                <a:ea typeface="+mn-ea"/>
              </a:rPr>
              <a:t>데이터의 종류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1680" y="5748062"/>
            <a:ext cx="664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  <a:ea typeface="+mn-ea"/>
              </a:rPr>
              <a:t>1.6	</a:t>
            </a:r>
            <a:r>
              <a:rPr lang="ko-KR" altLang="en-US" sz="2400" b="1" dirty="0">
                <a:latin typeface="+mn-ea"/>
                <a:ea typeface="+mn-ea"/>
              </a:rPr>
              <a:t>기술통계와 추측통계</a:t>
            </a:r>
          </a:p>
        </p:txBody>
      </p:sp>
    </p:spTree>
    <p:extLst>
      <p:ext uri="{BB962C8B-B14F-4D97-AF65-F5344CB8AC3E}">
        <p14:creationId xmlns:p14="http://schemas.microsoft.com/office/powerpoint/2010/main" val="54820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의사결정과 통계적 사고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latin typeface="+mn-ea"/>
              </a:rPr>
              <a:t>문제해결을 위한 </a:t>
            </a:r>
            <a:r>
              <a:rPr lang="ko-KR" altLang="en-US" sz="2400" dirty="0">
                <a:solidFill>
                  <a:srgbClr val="0000FF"/>
                </a:solidFill>
                <a:latin typeface="+mn-ea"/>
              </a:rPr>
              <a:t>의사결정 프로세스</a:t>
            </a:r>
            <a:endParaRPr lang="en-US" altLang="ko-KR" sz="2000" kern="0" dirty="0"/>
          </a:p>
          <a:p>
            <a:pPr>
              <a:defRPr/>
            </a:pPr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70257" y="1992104"/>
            <a:ext cx="742716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-252000" defTabSz="252000">
              <a:spcBef>
                <a:spcPts val="0"/>
              </a:spcBef>
              <a:buFont typeface="Arial" pitchFamily="34" charset="0"/>
              <a:buNone/>
            </a:pPr>
            <a:r>
              <a:rPr lang="ko-KR" altLang="en-US" sz="2000" dirty="0">
                <a:latin typeface="+mn-ea"/>
              </a:rPr>
              <a:t>①	핵심 이슈 정리</a:t>
            </a:r>
            <a:endParaRPr lang="en-US" altLang="ko-KR" sz="2000" dirty="0">
              <a:latin typeface="+mn-ea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70257" y="2568168"/>
            <a:ext cx="742716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-252000" defTabSz="252000">
              <a:spcBef>
                <a:spcPts val="0"/>
              </a:spcBef>
              <a:buFont typeface="Arial" pitchFamily="34" charset="0"/>
              <a:buNone/>
            </a:pPr>
            <a:r>
              <a:rPr lang="en-US" altLang="ko-KR" sz="2000" dirty="0">
                <a:latin typeface="+mn-ea"/>
              </a:rPr>
              <a:t>②	</a:t>
            </a:r>
            <a:r>
              <a:rPr lang="ko-KR" altLang="en-US" sz="2000" dirty="0">
                <a:latin typeface="+mn-ea"/>
              </a:rPr>
              <a:t>조사 대상 선별</a:t>
            </a:r>
            <a:endParaRPr lang="en-US" altLang="ko-KR" sz="2000" dirty="0">
              <a:latin typeface="+mn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70257" y="3144232"/>
            <a:ext cx="742716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-252000" defTabSz="252000">
              <a:spcBef>
                <a:spcPts val="0"/>
              </a:spcBef>
              <a:buFont typeface="Arial" pitchFamily="34" charset="0"/>
              <a:buNone/>
            </a:pPr>
            <a:r>
              <a:rPr lang="en-US" altLang="ko-KR" sz="2000" dirty="0">
                <a:latin typeface="+mn-ea"/>
              </a:rPr>
              <a:t>③	</a:t>
            </a:r>
            <a:r>
              <a:rPr lang="ko-KR" altLang="en-US" sz="2000" dirty="0">
                <a:latin typeface="+mn-ea"/>
              </a:rPr>
              <a:t>필요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데이터 규명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실험</a:t>
            </a:r>
            <a:r>
              <a:rPr lang="en-US" altLang="ko-KR" sz="2000" dirty="0">
                <a:latin typeface="+mn-ea"/>
              </a:rPr>
              <a:t>/</a:t>
            </a:r>
            <a:r>
              <a:rPr lang="ko-KR" altLang="en-US" sz="2000" dirty="0">
                <a:latin typeface="+mn-ea"/>
              </a:rPr>
              <a:t>조사 방법 수립</a:t>
            </a:r>
            <a:endParaRPr lang="en-US" altLang="ko-KR" sz="2000" dirty="0">
              <a:latin typeface="+mn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970257" y="3720296"/>
            <a:ext cx="742716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-252000" defTabSz="252000">
              <a:spcBef>
                <a:spcPts val="0"/>
              </a:spcBef>
              <a:buFont typeface="Arial" pitchFamily="34" charset="0"/>
              <a:buNone/>
            </a:pPr>
            <a:r>
              <a:rPr lang="en-US" altLang="ko-KR" sz="2000" dirty="0">
                <a:latin typeface="+mn-ea"/>
              </a:rPr>
              <a:t>④	</a:t>
            </a:r>
            <a:r>
              <a:rPr lang="ko-KR" altLang="en-US" sz="2000" dirty="0">
                <a:latin typeface="+mn-ea"/>
              </a:rPr>
              <a:t>데이터 수집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정리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통계 처리 </a:t>
            </a: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latin typeface="+mn-ea"/>
              </a:rPr>
              <a:t> 정보</a:t>
            </a:r>
            <a:endParaRPr lang="en-US" altLang="ko-KR" sz="2000" dirty="0">
              <a:latin typeface="+mn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70257" y="4296360"/>
            <a:ext cx="742716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-252000" defTabSz="252000">
              <a:spcBef>
                <a:spcPts val="0"/>
              </a:spcBef>
              <a:buFont typeface="Arial" pitchFamily="34" charset="0"/>
              <a:buNone/>
            </a:pPr>
            <a:r>
              <a:rPr lang="en-US" altLang="ko-KR" sz="2000" dirty="0">
                <a:latin typeface="+mn-ea"/>
              </a:rPr>
              <a:t>⑤	</a:t>
            </a:r>
            <a:r>
              <a:rPr lang="ko-KR" altLang="en-US" sz="2000" dirty="0">
                <a:latin typeface="+mn-ea"/>
              </a:rPr>
              <a:t>중요한 요인</a:t>
            </a:r>
            <a:r>
              <a:rPr lang="en-US" altLang="ko-KR" sz="2000" dirty="0">
                <a:latin typeface="+mn-ea"/>
              </a:rPr>
              <a:t>(factor)</a:t>
            </a:r>
            <a:r>
              <a:rPr lang="ko-KR" altLang="en-US" sz="2000" dirty="0">
                <a:latin typeface="+mn-ea"/>
              </a:rPr>
              <a:t> 발견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70257" y="4872424"/>
            <a:ext cx="742716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-252000" defTabSz="252000">
              <a:spcBef>
                <a:spcPts val="0"/>
              </a:spcBef>
              <a:buFont typeface="Arial" pitchFamily="34" charset="0"/>
              <a:buNone/>
            </a:pPr>
            <a:r>
              <a:rPr lang="en-US" altLang="ko-KR" sz="2000" dirty="0">
                <a:latin typeface="+mn-ea"/>
              </a:rPr>
              <a:t>⑥	</a:t>
            </a:r>
            <a:r>
              <a:rPr lang="ko-KR" altLang="en-US" sz="2000" dirty="0">
                <a:latin typeface="+mn-ea"/>
              </a:rPr>
              <a:t>통계적 모형 개발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추정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70257" y="5448488"/>
            <a:ext cx="742716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-252000" defTabSz="252000">
              <a:spcBef>
                <a:spcPts val="0"/>
              </a:spcBef>
              <a:buFont typeface="Arial" pitchFamily="34" charset="0"/>
              <a:buNone/>
            </a:pPr>
            <a:r>
              <a:rPr lang="en-US" altLang="ko-KR" sz="2000" dirty="0">
                <a:latin typeface="+mn-ea"/>
              </a:rPr>
              <a:t>⑦	</a:t>
            </a:r>
            <a:r>
              <a:rPr lang="ko-KR" altLang="en-US" sz="2000" dirty="0">
                <a:latin typeface="+mn-ea"/>
              </a:rPr>
              <a:t>적합성 검증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모형 최적화 </a:t>
            </a: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latin typeface="+mn-ea"/>
              </a:rPr>
              <a:t> 해답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970257" y="6024552"/>
            <a:ext cx="742716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-252000" defTabSz="252000">
              <a:spcBef>
                <a:spcPts val="0"/>
              </a:spcBef>
              <a:buFont typeface="Arial" pitchFamily="34" charset="0"/>
              <a:buNone/>
            </a:pPr>
            <a:r>
              <a:rPr lang="en-US" altLang="ko-KR" sz="2000" dirty="0">
                <a:latin typeface="+mn-ea"/>
              </a:rPr>
              <a:t>⑧	</a:t>
            </a:r>
            <a:r>
              <a:rPr lang="ko-KR" altLang="en-US" sz="2000" dirty="0">
                <a:latin typeface="+mn-ea"/>
              </a:rPr>
              <a:t>결론 도출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의사결정 제안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1-1] </a:t>
            </a:r>
            <a:r>
              <a:rPr lang="ko-KR" altLang="en-US" sz="2400" dirty="0">
                <a:solidFill>
                  <a:srgbClr val="0000FF"/>
                </a:solidFill>
                <a:latin typeface="+mn-ea"/>
              </a:rPr>
              <a:t>통계학</a:t>
            </a:r>
            <a:r>
              <a:rPr lang="en-US" altLang="ko-KR" sz="2400" dirty="0">
                <a:solidFill>
                  <a:srgbClr val="0000FF"/>
                </a:solidFill>
                <a:latin typeface="+mn-ea"/>
              </a:rPr>
              <a:t>(statistics)</a:t>
            </a:r>
            <a:endParaRPr lang="en-US" altLang="ko-KR" sz="2400" dirty="0"/>
          </a:p>
          <a:p>
            <a:pPr lvl="1"/>
            <a:r>
              <a:rPr lang="ko-KR" altLang="en-US" sz="2000" dirty="0">
                <a:latin typeface="+mn-ea"/>
              </a:rPr>
              <a:t>불확실한 상황 하에서 데이터에 근거하여 과학적인 의사결정을 하기 위한 이론과 방법의 체계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어원</a:t>
            </a:r>
          </a:p>
          <a:p>
            <a:pPr lvl="1"/>
            <a:r>
              <a:rPr lang="ko-KR" altLang="en-US" sz="2000" dirty="0">
                <a:latin typeface="+mn-ea"/>
              </a:rPr>
              <a:t>라틴어 </a:t>
            </a:r>
            <a:r>
              <a:rPr lang="en-US" altLang="ko-KR" sz="2000" dirty="0" err="1">
                <a:latin typeface="+mn-ea"/>
              </a:rPr>
              <a:t>statisticus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확률</a:t>
            </a:r>
            <a:r>
              <a:rPr lang="en-US" altLang="ko-KR" sz="2000" dirty="0">
                <a:latin typeface="+mn-ea"/>
              </a:rPr>
              <a:t>), </a:t>
            </a:r>
            <a:r>
              <a:rPr lang="en-US" altLang="ko-KR" sz="2000" dirty="0" err="1">
                <a:latin typeface="+mn-ea"/>
              </a:rPr>
              <a:t>statisticum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상태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lvl="1"/>
            <a:r>
              <a:rPr lang="ko-KR" altLang="en-US" sz="2000" dirty="0">
                <a:latin typeface="+mn-ea"/>
              </a:rPr>
              <a:t>이탈리아어 </a:t>
            </a:r>
            <a:r>
              <a:rPr lang="en-US" altLang="ko-KR" sz="2000" dirty="0" err="1">
                <a:latin typeface="+mn-ea"/>
              </a:rPr>
              <a:t>statista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나라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정치가</a:t>
            </a:r>
            <a:r>
              <a:rPr lang="en-US" altLang="ko-KR" sz="2000" dirty="0">
                <a:latin typeface="+mn-ea"/>
              </a:rPr>
              <a:t>)</a:t>
            </a:r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1.2 </a:t>
            </a:r>
            <a:r>
              <a:rPr lang="ko-KR" altLang="en-US" dirty="0"/>
              <a:t>통계학이란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데이터의 수집</a:t>
            </a:r>
            <a:r>
              <a:rPr lang="en-US" altLang="ko-KR" sz="2400" dirty="0"/>
              <a:t>, </a:t>
            </a:r>
            <a:r>
              <a:rPr lang="ko-KR" altLang="en-US" sz="2400" dirty="0"/>
              <a:t>분류</a:t>
            </a:r>
            <a:r>
              <a:rPr lang="en-US" altLang="ko-KR" sz="2400" dirty="0"/>
              <a:t>, </a:t>
            </a:r>
            <a:r>
              <a:rPr lang="ko-KR" altLang="en-US" sz="2400" dirty="0"/>
              <a:t>표현</a:t>
            </a:r>
            <a:r>
              <a:rPr lang="en-US" altLang="ko-KR" sz="2400" dirty="0"/>
              <a:t>, </a:t>
            </a:r>
            <a:r>
              <a:rPr lang="ko-KR" altLang="en-US" sz="2400" dirty="0"/>
              <a:t>분석</a:t>
            </a:r>
            <a:r>
              <a:rPr lang="en-US" altLang="ko-KR" sz="2400" dirty="0"/>
              <a:t>, </a:t>
            </a:r>
            <a:r>
              <a:rPr lang="ko-KR" altLang="en-US" sz="2400" dirty="0"/>
              <a:t>추론</a:t>
            </a:r>
            <a:r>
              <a:rPr lang="en-US" altLang="ko-KR" sz="2400" dirty="0"/>
              <a:t>, </a:t>
            </a:r>
            <a:r>
              <a:rPr lang="ko-KR" altLang="en-US" sz="2400" dirty="0"/>
              <a:t>해석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>
                <a:latin typeface="+mn-ea"/>
              </a:rPr>
              <a:t>공학</a:t>
            </a:r>
            <a:r>
              <a:rPr lang="en-US" altLang="ko-KR" sz="2400" dirty="0">
                <a:latin typeface="+mn-ea"/>
              </a:rPr>
              <a:t>,</a:t>
            </a:r>
            <a:r>
              <a:rPr lang="ko-KR" altLang="en-US" sz="2400" dirty="0">
                <a:latin typeface="+mn-ea"/>
              </a:rPr>
              <a:t> 농업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생명과학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환경과학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경제학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경영학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산업연구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품질보증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시장조사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여론조사</a:t>
            </a:r>
            <a:r>
              <a:rPr lang="en-US" altLang="ko-KR" sz="2400" dirty="0">
                <a:latin typeface="+mn-ea"/>
              </a:rPr>
              <a:t>, …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>
                <a:latin typeface="+mn-ea"/>
              </a:rPr>
              <a:t>통계학자의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역할</a:t>
            </a:r>
            <a:endParaRPr lang="ko-KR" altLang="en-US" sz="2400" dirty="0"/>
          </a:p>
          <a:p>
            <a:pPr lvl="1"/>
            <a:r>
              <a:rPr lang="ko-KR" altLang="en-US" sz="2000" dirty="0">
                <a:latin typeface="+mn-ea"/>
              </a:rPr>
              <a:t>필요한 데이터의 형태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데이터를 수집하는 방법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문제에 대한 최선의 답을 구하기 위한 분석방법</a:t>
            </a:r>
            <a:endParaRPr lang="en-US" altLang="ko-KR" sz="2000" dirty="0"/>
          </a:p>
          <a:p>
            <a:pPr marL="342900" lvl="1" indent="-342900"/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1.2.2 </a:t>
            </a:r>
            <a:r>
              <a:rPr lang="ko-KR" altLang="en-US" dirty="0"/>
              <a:t>통계학의 활용분야</a:t>
            </a:r>
          </a:p>
        </p:txBody>
      </p:sp>
    </p:spTree>
    <p:extLst>
      <p:ext uri="{BB962C8B-B14F-4D97-AF65-F5344CB8AC3E}">
        <p14:creationId xmlns:p14="http://schemas.microsoft.com/office/powerpoint/2010/main" val="45869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통계적 이론과 방법론 개발</a:t>
            </a:r>
            <a:endParaRPr lang="en-US" altLang="ko-KR" sz="2400" dirty="0"/>
          </a:p>
          <a:p>
            <a:pPr lvl="1">
              <a:spcBef>
                <a:spcPts val="0"/>
              </a:spcBef>
            </a:pPr>
            <a:r>
              <a:rPr lang="ko-KR" altLang="en-US" sz="2000" dirty="0">
                <a:latin typeface="+mn-ea"/>
              </a:rPr>
              <a:t>확률론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확률과정론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수리통계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점근적 추론</a:t>
            </a:r>
            <a:r>
              <a:rPr lang="en-US" altLang="ko-KR" sz="2000" dirty="0">
                <a:latin typeface="+mn-ea"/>
              </a:rPr>
              <a:t>, </a:t>
            </a:r>
          </a:p>
          <a:p>
            <a:pPr lvl="1">
              <a:spcBef>
                <a:spcPts val="0"/>
              </a:spcBef>
            </a:pPr>
            <a:r>
              <a:rPr lang="ko-KR" altLang="en-US" sz="2000" dirty="0">
                <a:latin typeface="+mn-ea"/>
              </a:rPr>
              <a:t>선형</a:t>
            </a:r>
            <a:r>
              <a:rPr lang="en-US" altLang="ko-KR" sz="2000" dirty="0">
                <a:latin typeface="+mn-ea"/>
              </a:rPr>
              <a:t>/</a:t>
            </a:r>
            <a:r>
              <a:rPr lang="ko-KR" altLang="en-US" sz="2000" dirty="0">
                <a:latin typeface="+mn-ea"/>
              </a:rPr>
              <a:t>비선형모형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회귀분석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실험계획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통계계산</a:t>
            </a:r>
            <a:r>
              <a:rPr lang="en-US" altLang="ko-KR" sz="2000" dirty="0">
                <a:latin typeface="+mn-ea"/>
              </a:rPr>
              <a:t>, </a:t>
            </a:r>
          </a:p>
          <a:p>
            <a:pPr lvl="1">
              <a:spcBef>
                <a:spcPts val="0"/>
              </a:spcBef>
            </a:pPr>
            <a:r>
              <a:rPr lang="ko-KR" altLang="en-US" sz="2000" dirty="0" err="1">
                <a:latin typeface="+mn-ea"/>
              </a:rPr>
              <a:t>베이지안</a:t>
            </a:r>
            <a:r>
              <a:rPr lang="ko-KR" altLang="en-US" sz="2000" dirty="0">
                <a:latin typeface="+mn-ea"/>
              </a:rPr>
              <a:t> 추론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비모수추론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시계열</a:t>
            </a:r>
            <a:r>
              <a:rPr lang="ko-KR" altLang="en-US" sz="2000" dirty="0">
                <a:latin typeface="+mn-ea"/>
              </a:rPr>
              <a:t> 분석 등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>
                <a:latin typeface="+mn-ea"/>
              </a:rPr>
              <a:t>통계적 방법론 응용</a:t>
            </a:r>
            <a:endParaRPr lang="en-US" altLang="ko-KR" sz="2400" dirty="0"/>
          </a:p>
          <a:p>
            <a:pPr lvl="1"/>
            <a:r>
              <a:rPr lang="ko-KR" altLang="en-US" sz="2000" dirty="0">
                <a:latin typeface="+mn-ea"/>
              </a:rPr>
              <a:t>생물통계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생명정보학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품질관리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신뢰성분석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공학통계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계량경제학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금융통계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보험통계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기상통계</a:t>
            </a:r>
            <a:endParaRPr lang="en-US" altLang="ko-KR" sz="2000" dirty="0">
              <a:latin typeface="+mn-ea"/>
            </a:endParaRPr>
          </a:p>
          <a:p>
            <a:pPr marL="342900" lvl="1" indent="-342900"/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1.2.3 </a:t>
            </a:r>
            <a:r>
              <a:rPr lang="ko-KR" altLang="en-US" dirty="0"/>
              <a:t>통계학의 연구분야</a:t>
            </a:r>
          </a:p>
        </p:txBody>
      </p:sp>
    </p:spTree>
    <p:extLst>
      <p:ext uri="{BB962C8B-B14F-4D97-AF65-F5344CB8AC3E}">
        <p14:creationId xmlns:p14="http://schemas.microsoft.com/office/powerpoint/2010/main" val="381019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정의 </a:t>
            </a:r>
            <a:r>
              <a:rPr lang="en-US" altLang="ko-KR" sz="2400" dirty="0">
                <a:latin typeface="+mn-ea"/>
              </a:rPr>
              <a:t>1-2] </a:t>
            </a:r>
            <a:r>
              <a:rPr lang="ko-KR" altLang="en-US" sz="2400" dirty="0">
                <a:solidFill>
                  <a:srgbClr val="0000FF"/>
                </a:solidFill>
                <a:latin typeface="+mn-ea"/>
              </a:rPr>
              <a:t>모집단</a:t>
            </a:r>
            <a:r>
              <a:rPr lang="en-US" altLang="ko-KR" sz="2400" dirty="0">
                <a:solidFill>
                  <a:srgbClr val="0000FF"/>
                </a:solidFill>
                <a:latin typeface="+mn-ea"/>
              </a:rPr>
              <a:t>(population)</a:t>
            </a:r>
            <a:r>
              <a:rPr lang="en-US" altLang="ko-KR" sz="2400" dirty="0">
                <a:latin typeface="+mn-ea"/>
              </a:rPr>
              <a:t> </a:t>
            </a:r>
            <a:endParaRPr lang="en-US" altLang="ko-KR" sz="2400" dirty="0"/>
          </a:p>
          <a:p>
            <a:pPr lvl="1"/>
            <a:r>
              <a:rPr lang="ko-KR" altLang="en-US" sz="2000" dirty="0">
                <a:latin typeface="+mn-ea"/>
              </a:rPr>
              <a:t>통계분석의 연구대상이 되는 모든 개체들의 집합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올바른 의사결정을 하기 위해 관심을 갖고 연구해야 할 대상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1.3 </a:t>
            </a:r>
            <a:r>
              <a:rPr lang="ko-KR" altLang="en-US" dirty="0"/>
              <a:t>모집단과 표본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742778"/>
            <a:ext cx="58578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67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정의 </a:t>
            </a:r>
            <a:r>
              <a:rPr lang="en-US" altLang="ko-KR" sz="2400" dirty="0">
                <a:latin typeface="+mn-ea"/>
              </a:rPr>
              <a:t>1-3] </a:t>
            </a:r>
            <a:r>
              <a:rPr lang="ko-KR" altLang="en-US" sz="2400" dirty="0" err="1">
                <a:solidFill>
                  <a:srgbClr val="0000FF"/>
                </a:solidFill>
                <a:latin typeface="+mn-ea"/>
              </a:rPr>
              <a:t>모수</a:t>
            </a:r>
            <a:r>
              <a:rPr lang="en-US" altLang="ko-KR" sz="2400" dirty="0">
                <a:solidFill>
                  <a:srgbClr val="0000FF"/>
                </a:solidFill>
                <a:latin typeface="+mn-ea"/>
              </a:rPr>
              <a:t>(parameter)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모집단의 특성을 나타내는 수치로서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올바른 의사결정을 위해 특별히 관심을 갖는 모수만이 연구의 대상이 됨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marL="0" lvl="0" indent="0">
              <a:buNone/>
            </a:pPr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정의 </a:t>
            </a:r>
            <a:r>
              <a:rPr lang="en-US" altLang="ko-KR" sz="2400" dirty="0">
                <a:latin typeface="+mn-ea"/>
              </a:rPr>
              <a:t>1-4] </a:t>
            </a:r>
            <a:r>
              <a:rPr lang="ko-KR" altLang="en-US" sz="2400" dirty="0">
                <a:solidFill>
                  <a:srgbClr val="0000FF"/>
                </a:solidFill>
                <a:latin typeface="+mn-ea"/>
              </a:rPr>
              <a:t>표본</a:t>
            </a:r>
            <a:r>
              <a:rPr lang="en-US" altLang="ko-KR" sz="2400" dirty="0">
                <a:solidFill>
                  <a:srgbClr val="0000FF"/>
                </a:solidFill>
                <a:latin typeface="+mn-ea"/>
              </a:rPr>
              <a:t>(sample)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모집단의 특성을 파악하기 </a:t>
            </a:r>
            <a:endParaRPr lang="en-US" altLang="ko-KR" sz="2000" dirty="0">
              <a:latin typeface="+mn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n-ea"/>
              </a:rPr>
              <a:t>위해 모집단으로부터 일정한 </a:t>
            </a:r>
            <a:endParaRPr lang="en-US" altLang="ko-KR" sz="2000" dirty="0">
              <a:latin typeface="+mn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n-ea"/>
              </a:rPr>
              <a:t>규칙에 의해 추출한 모집단의 </a:t>
            </a:r>
            <a:endParaRPr lang="en-US" altLang="ko-KR" sz="2000" dirty="0">
              <a:latin typeface="+mn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n-ea"/>
              </a:rPr>
              <a:t>부분집합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>
              <a:latin typeface="+mn-ea"/>
            </a:endParaRPr>
          </a:p>
          <a:p>
            <a:pPr marL="342900" lvl="1" indent="-342900"/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1.3 </a:t>
            </a:r>
            <a:r>
              <a:rPr lang="ko-KR" altLang="en-US" dirty="0"/>
              <a:t>모집단과 표본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714" y="2933945"/>
            <a:ext cx="409575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9"/>
          <p:cNvSpPr txBox="1">
            <a:spLocks/>
          </p:cNvSpPr>
          <p:nvPr/>
        </p:nvSpPr>
        <p:spPr>
          <a:xfrm>
            <a:off x="881590" y="2438890"/>
            <a:ext cx="8229600" cy="48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+mn-ea"/>
              </a:rPr>
              <a:t>평균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분산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표준편차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비율 등</a:t>
            </a:r>
          </a:p>
        </p:txBody>
      </p:sp>
    </p:spTree>
    <p:extLst>
      <p:ext uri="{BB962C8B-B14F-4D97-AF65-F5344CB8AC3E}">
        <p14:creationId xmlns:p14="http://schemas.microsoft.com/office/powerpoint/2010/main" val="115922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15035</TotalTime>
  <Words>808</Words>
  <Application>Microsoft Office PowerPoint</Application>
  <PresentationFormat>화면 슬라이드 쇼(4:3)</PresentationFormat>
  <Paragraphs>148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궁서체</vt:lpstr>
      <vt:lpstr>맑은 고딕</vt:lpstr>
      <vt:lpstr>한양해서</vt:lpstr>
      <vt:lpstr>Arial</vt:lpstr>
      <vt:lpstr>Wingdings</vt:lpstr>
      <vt:lpstr>Office 테마</vt:lpstr>
      <vt:lpstr>Equation</vt:lpstr>
      <vt:lpstr>PowerPoint 프레젠테이션</vt:lpstr>
      <vt:lpstr>통계학의 개념</vt:lpstr>
      <vt:lpstr>PowerPoint 프레젠테이션</vt:lpstr>
      <vt:lpstr>1.1 의사결정과 통계적 사고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 </cp:lastModifiedBy>
  <cp:revision>220</cp:revision>
  <cp:lastPrinted>2016-03-01T13:56:08Z</cp:lastPrinted>
  <dcterms:created xsi:type="dcterms:W3CDTF">2004-02-19T02:52:38Z</dcterms:created>
  <dcterms:modified xsi:type="dcterms:W3CDTF">2020-01-02T07:02:26Z</dcterms:modified>
</cp:coreProperties>
</file>