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notesMasterIdLst>
    <p:notesMasterId r:id="rId37"/>
  </p:notesMasterIdLst>
  <p:handoutMasterIdLst>
    <p:handoutMasterId r:id="rId38"/>
  </p:handoutMasterIdLst>
  <p:sldIdLst>
    <p:sldId id="345" r:id="rId2"/>
    <p:sldId id="344" r:id="rId3"/>
    <p:sldId id="330" r:id="rId4"/>
    <p:sldId id="354" r:id="rId5"/>
    <p:sldId id="355" r:id="rId6"/>
    <p:sldId id="356" r:id="rId7"/>
    <p:sldId id="352" r:id="rId8"/>
    <p:sldId id="353" r:id="rId9"/>
    <p:sldId id="357" r:id="rId10"/>
    <p:sldId id="358" r:id="rId11"/>
    <p:sldId id="359" r:id="rId12"/>
    <p:sldId id="360" r:id="rId13"/>
    <p:sldId id="362" r:id="rId14"/>
    <p:sldId id="363" r:id="rId15"/>
    <p:sldId id="364" r:id="rId16"/>
    <p:sldId id="361" r:id="rId17"/>
    <p:sldId id="365" r:id="rId18"/>
    <p:sldId id="366" r:id="rId19"/>
    <p:sldId id="367" r:id="rId20"/>
    <p:sldId id="369" r:id="rId21"/>
    <p:sldId id="370" r:id="rId22"/>
    <p:sldId id="371" r:id="rId23"/>
    <p:sldId id="368" r:id="rId24"/>
    <p:sldId id="346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82" r:id="rId35"/>
    <p:sldId id="381" r:id="rId36"/>
  </p:sldIdLst>
  <p:sldSz cx="9144000" cy="6858000" type="screen4x3"/>
  <p:notesSz cx="10234613" cy="71040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238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EF"/>
    <a:srgbClr val="FF6600"/>
    <a:srgbClr val="FF3300"/>
    <a:srgbClr val="FFFFFF"/>
    <a:srgbClr val="0000FF"/>
    <a:srgbClr val="000000"/>
    <a:srgbClr val="E1C48F"/>
    <a:srgbClr val="3366FF"/>
    <a:srgbClr val="FF9999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6" autoAdjust="0"/>
    <p:restoredTop sz="95775" autoAdjust="0"/>
  </p:normalViewPr>
  <p:slideViewPr>
    <p:cSldViewPr>
      <p:cViewPr>
        <p:scale>
          <a:sx n="90" d="100"/>
          <a:sy n="90" d="100"/>
        </p:scale>
        <p:origin x="-522" y="-180"/>
      </p:cViewPr>
      <p:guideLst>
        <p:guide orient="horz" pos="173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700"/>
    </p:cViewPr>
  </p:sorterViewPr>
  <p:notesViewPr>
    <p:cSldViewPr>
      <p:cViewPr varScale="1">
        <p:scale>
          <a:sx n="103" d="100"/>
          <a:sy n="103" d="100"/>
        </p:scale>
        <p:origin x="-2472" y="-84"/>
      </p:cViewPr>
      <p:guideLst>
        <p:guide orient="horz" pos="2238"/>
        <p:guide pos="322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자료구조및실습</a:t>
            </a:r>
            <a:endParaRPr lang="ko-KR" altLang="en-US">
              <a:ea typeface="+mj-ea"/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10945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자료구조와 알고리즘</a:t>
            </a:r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022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2016-12-01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005" y="3374073"/>
            <a:ext cx="8188606" cy="319776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022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43635"/>
            <a:ext cx="2255525" cy="1146050"/>
          </a:xfrm>
          <a:prstGeom prst="rect">
            <a:avLst/>
          </a:prstGeom>
        </p:spPr>
      </p:pic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Thursday, December 01, 2016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0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Thursday, December 01, 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3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Thursday, December 01, 2016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83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Thursday, December 01, 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5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Thursday, December 01, 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0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Thursday, December 01, 2016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Thursday, December 01, 2016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4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Thursday, December 01, 2016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Thursday, December 01, 2016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4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Thursday, December 01, 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8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Thursday, December 01, 2016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397425" y="6489340"/>
            <a:ext cx="5693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r>
              <a:rPr lang="en-US" altLang="ko-KR" sz="1050" dirty="0" smtClean="0">
                <a:latin typeface="+mn-ea"/>
                <a:ea typeface="+mn-ea"/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45179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2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7" Type="http://schemas.openxmlformats.org/officeDocument/2006/relationships/image" Target="../media/image3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7" Type="http://schemas.openxmlformats.org/officeDocument/2006/relationships/image" Target="../media/image3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4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56.png"/><Relationship Id="rId4" Type="http://schemas.openxmlformats.org/officeDocument/2006/relationships/image" Target="../media/image5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6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5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6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7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7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6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wmf"/><Relationship Id="rId4" Type="http://schemas.openxmlformats.org/officeDocument/2006/relationships/image" Target="../media/image7.png"/><Relationship Id="rId9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14.bin"/><Relationship Id="rId3" Type="http://schemas.openxmlformats.org/officeDocument/2006/relationships/image" Target="../media/image22.emf"/><Relationship Id="rId21" Type="http://schemas.openxmlformats.org/officeDocument/2006/relationships/image" Target="../media/image21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20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3.wmf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438890"/>
            <a:ext cx="6930770" cy="1470025"/>
          </a:xfr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ko-KR" altLang="en-US" dirty="0" smtClean="0"/>
              <a:t>확률</a:t>
            </a:r>
            <a:endParaRPr lang="ko-KR" alt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6555" y="2438890"/>
            <a:ext cx="3330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50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</a:rPr>
              <a:t>03</a:t>
            </a:r>
            <a:endParaRPr lang="ko-KR" altLang="en-US" sz="15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505545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400" dirty="0" smtClean="0"/>
              <a:t>CHAPTER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968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spc="-100" dirty="0">
                <a:latin typeface="+mn-ea"/>
              </a:rPr>
              <a:t>[</a:t>
            </a:r>
            <a:r>
              <a:rPr lang="ko-KR" altLang="en-US" sz="2000" spc="-100" dirty="0">
                <a:latin typeface="+mn-ea"/>
              </a:rPr>
              <a:t>예 </a:t>
            </a:r>
            <a:r>
              <a:rPr lang="en-US" altLang="ko-KR" sz="2000" spc="-100" dirty="0">
                <a:latin typeface="+mn-ea"/>
              </a:rPr>
              <a:t>3-5] </a:t>
            </a:r>
            <a:r>
              <a:rPr lang="ko-KR" altLang="en-US" sz="2000" spc="-100" dirty="0">
                <a:latin typeface="+mn-ea"/>
              </a:rPr>
              <a:t>공정한 동전을 각각 </a:t>
            </a:r>
            <a:r>
              <a:rPr lang="en-US" altLang="ko-KR" sz="2000" spc="-100" dirty="0">
                <a:latin typeface="+mn-ea"/>
              </a:rPr>
              <a:t>1</a:t>
            </a:r>
            <a:r>
              <a:rPr lang="ko-KR" altLang="en-US" sz="2000" spc="-100" dirty="0">
                <a:latin typeface="+mn-ea"/>
              </a:rPr>
              <a:t>회～</a:t>
            </a:r>
            <a:r>
              <a:rPr lang="en-US" altLang="ko-KR" sz="2000" spc="-100" dirty="0">
                <a:latin typeface="+mn-ea"/>
              </a:rPr>
              <a:t>500</a:t>
            </a:r>
            <a:r>
              <a:rPr lang="ko-KR" altLang="en-US" sz="2000" spc="-100" dirty="0">
                <a:latin typeface="+mn-ea"/>
              </a:rPr>
              <a:t>회씩 던져서 앞면이 나올 확률 </a:t>
            </a:r>
            <a:r>
              <a:rPr lang="ko-KR" altLang="en-US" sz="2000" spc="-100" dirty="0" smtClean="0">
                <a:latin typeface="+mn-ea"/>
              </a:rPr>
              <a:t>추정</a:t>
            </a:r>
            <a:endParaRPr lang="ko-KR" altLang="en-US" sz="2000" spc="-1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대수의 법칙</a:t>
            </a:r>
            <a:r>
              <a:rPr lang="en-US" altLang="ko-KR" dirty="0"/>
              <a:t>(law of large numbers)</a:t>
            </a:r>
            <a:endParaRPr lang="ko-KR" altLang="en-US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1" r="3700" b="4366"/>
          <a:stretch/>
        </p:blipFill>
        <p:spPr>
          <a:xfrm>
            <a:off x="474072" y="2618910"/>
            <a:ext cx="8226760" cy="3859619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771800" y="2213865"/>
            <a:ext cx="4496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Law of Large Number (</a:t>
            </a:r>
            <a:r>
              <a:rPr lang="ko-KR" alt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동전 던지기</a:t>
            </a:r>
            <a:r>
              <a:rPr lang="en-US" altLang="ko-KR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2000" b="1" u="sng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75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289630" cy="47815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/>
              <a:t>[</a:t>
            </a:r>
            <a:r>
              <a:rPr lang="ko-KR" altLang="en-US" sz="2400" b="1" dirty="0"/>
              <a:t>정의 </a:t>
            </a:r>
            <a:r>
              <a:rPr lang="en-US" altLang="ko-KR" sz="2400" b="1" dirty="0"/>
              <a:t>3-3] </a:t>
            </a:r>
            <a:r>
              <a:rPr lang="ko-KR" altLang="en-US" sz="2400" b="1" dirty="0"/>
              <a:t>확률</a:t>
            </a:r>
            <a:r>
              <a:rPr lang="en-US" altLang="ko-KR" sz="2400" b="1" dirty="0"/>
              <a:t>(probability</a:t>
            </a:r>
            <a:r>
              <a:rPr lang="en-US" altLang="ko-KR" sz="2400" b="1" dirty="0" smtClean="0"/>
              <a:t>)</a:t>
            </a:r>
            <a:endParaRPr lang="en-US" altLang="ko-KR" sz="2400" dirty="0" smtClean="0"/>
          </a:p>
          <a:p>
            <a:pPr lvl="1"/>
            <a:r>
              <a:rPr lang="ko-KR" altLang="en-US" sz="2000" dirty="0" smtClean="0">
                <a:latin typeface="+mn-ea"/>
              </a:rPr>
              <a:t>어떤 사상이 발생할 수 있는 가능성을 수치로 나타낸 것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2000" dirty="0" smtClean="0"/>
              <a:t>표본공간의 모든 원소가 동일한 발생확률을 갖는다면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사상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의 확률은 전체 원소의 개수에 대한 사상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에 속한 원소의 개수의 비율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r>
              <a:rPr lang="ko-KR" altLang="en-US" sz="2400" dirty="0"/>
              <a:t>확률의 </a:t>
            </a:r>
            <a:r>
              <a:rPr lang="ko-KR" altLang="en-US" sz="2400" dirty="0" smtClean="0"/>
              <a:t>특성</a:t>
            </a:r>
            <a:endParaRPr lang="en-US" altLang="ko-KR" sz="2400" dirty="0"/>
          </a:p>
          <a:p>
            <a:pPr lvl="1"/>
            <a:r>
              <a:rPr lang="en-US" altLang="ko-KR" sz="2000" b="1" dirty="0"/>
              <a:t>P(S)=1, 0≤P(A)≤1, P(Ø)=0</a:t>
            </a:r>
            <a:endParaRPr lang="ko-KR" altLang="en-US" sz="2000" b="1" dirty="0"/>
          </a:p>
          <a:p>
            <a:pPr marL="457200" lvl="1" indent="0">
              <a:buNone/>
            </a:pPr>
            <a:endParaRPr lang="en-US" altLang="ko-KR" sz="2000" dirty="0"/>
          </a:p>
          <a:p>
            <a:endParaRPr lang="ko-KR" altLang="en-US" sz="2400" dirty="0" smtClean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3.2 </a:t>
            </a:r>
            <a:r>
              <a:rPr lang="ko-KR" altLang="en-US" dirty="0"/>
              <a:t>확률의 정의</a:t>
            </a:r>
            <a:endParaRPr lang="ko-KR" altLang="en-US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10274" y="1268759"/>
            <a:ext cx="8460940" cy="2115235"/>
          </a:xfrm>
          <a:prstGeom prst="roundRect">
            <a:avLst>
              <a:gd name="adj" fmla="val 14519"/>
            </a:avLst>
          </a:prstGeom>
          <a:noFill/>
          <a:ln w="38100">
            <a:solidFill>
              <a:srgbClr val="00AEEF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5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3-6] </a:t>
            </a:r>
            <a:r>
              <a:rPr lang="ko-KR" altLang="en-US" sz="2000" dirty="0"/>
              <a:t>공정한 동전을 네 번 던지는 실험에서</a:t>
            </a:r>
            <a:r>
              <a:rPr lang="en-US" altLang="ko-KR" sz="2000" dirty="0"/>
              <a:t>, </a:t>
            </a:r>
            <a:r>
              <a:rPr lang="ko-KR" altLang="en-US" sz="2000" dirty="0"/>
              <a:t>앞면이 두 번 이상 나올 </a:t>
            </a:r>
            <a:r>
              <a:rPr lang="ko-KR" altLang="en-US" sz="2000" dirty="0" smtClean="0"/>
              <a:t>확률</a:t>
            </a: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>
              <a:latin typeface="+mn-ea"/>
            </a:endParaRPr>
          </a:p>
          <a:p>
            <a:pPr marL="457200" lvl="1" indent="0">
              <a:buNone/>
            </a:pPr>
            <a:endParaRPr lang="en-US" altLang="ko-KR" sz="2000" dirty="0" smtClean="0">
              <a:latin typeface="+mn-ea"/>
            </a:endParaRPr>
          </a:p>
          <a:p>
            <a:pPr marL="457200" lvl="1" indent="0">
              <a:buNone/>
            </a:pPr>
            <a:endParaRPr lang="en-US" altLang="ko-KR" sz="2000" dirty="0">
              <a:latin typeface="+mn-ea"/>
            </a:endParaRPr>
          </a:p>
          <a:p>
            <a:pPr marL="457200" lvl="1" indent="0">
              <a:buNone/>
            </a:pP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3-7] </a:t>
            </a:r>
            <a:r>
              <a:rPr lang="ko-KR" altLang="en-US" sz="2000" dirty="0"/>
              <a:t>주사위 네 개를 동시에 던지는 </a:t>
            </a:r>
            <a:r>
              <a:rPr lang="ko-KR" altLang="en-US" sz="2000" dirty="0" smtClean="0"/>
              <a:t>실험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endParaRPr lang="ko-KR" altLang="en-US" sz="2000" dirty="0" smtClean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 smtClean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316945"/>
              </p:ext>
            </p:extLst>
          </p:nvPr>
        </p:nvGraphicFramePr>
        <p:xfrm>
          <a:off x="1885035" y="2123855"/>
          <a:ext cx="5702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name="Equation" r:id="rId3" imgW="5702040" imgH="342720" progId="Equation.DSMT4">
                  <p:embed/>
                </p:oleObj>
              </mc:Choice>
              <mc:Fallback>
                <p:oleObj name="Equation" r:id="rId3" imgW="5702040" imgH="342720" progId="Equation.DSMT4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035" y="2123855"/>
                        <a:ext cx="5702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376642"/>
              </p:ext>
            </p:extLst>
          </p:nvPr>
        </p:nvGraphicFramePr>
        <p:xfrm>
          <a:off x="2404147" y="2482630"/>
          <a:ext cx="190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Equation" r:id="rId5" imgW="1904760" imgH="406080" progId="Equation.DSMT4">
                  <p:embed/>
                </p:oleObj>
              </mc:Choice>
              <mc:Fallback>
                <p:oleObj name="Equation" r:id="rId5" imgW="1904760" imgH="406080" progId="Equation.DSMT4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4147" y="2482630"/>
                        <a:ext cx="1905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900244"/>
              </p:ext>
            </p:extLst>
          </p:nvPr>
        </p:nvGraphicFramePr>
        <p:xfrm>
          <a:off x="1931072" y="3011268"/>
          <a:ext cx="4432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Equation" r:id="rId7" imgW="4431960" imgH="380880" progId="Equation.DSMT4">
                  <p:embed/>
                </p:oleObj>
              </mc:Choice>
              <mc:Fallback>
                <p:oleObj name="Equation" r:id="rId7" imgW="4431960" imgH="380880" progId="Equation.DSMT4">
                  <p:embed/>
                  <p:pic>
                    <p:nvPicPr>
                      <p:cNvPr id="0" name="개체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072" y="3011268"/>
                        <a:ext cx="4432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595817"/>
              </p:ext>
            </p:extLst>
          </p:nvPr>
        </p:nvGraphicFramePr>
        <p:xfrm>
          <a:off x="2404147" y="3481168"/>
          <a:ext cx="3200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Equation" r:id="rId9" imgW="3200400" imgH="342720" progId="Equation.DSMT4">
                  <p:embed/>
                </p:oleObj>
              </mc:Choice>
              <mc:Fallback>
                <p:oleObj name="Equation" r:id="rId9" imgW="3200400" imgH="342720" progId="Equation.DSMT4">
                  <p:embed/>
                  <p:pic>
                    <p:nvPicPr>
                      <p:cNvPr id="0" name="개체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4147" y="3481168"/>
                        <a:ext cx="3200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8174" y="459913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    ① </a:t>
            </a:r>
            <a:r>
              <a:rPr lang="en-US" altLang="ko-KR" sz="2000" dirty="0">
                <a:latin typeface="+mn-ea"/>
                <a:ea typeface="+mn-ea"/>
              </a:rPr>
              <a:t>A= </a:t>
            </a:r>
            <a:r>
              <a:rPr lang="ko-KR" altLang="en-US" sz="2000" dirty="0">
                <a:latin typeface="+mn-ea"/>
                <a:ea typeface="+mn-ea"/>
              </a:rPr>
              <a:t>숫자의 합이 </a:t>
            </a:r>
            <a:r>
              <a:rPr lang="en-US" altLang="ko-KR" sz="2000" dirty="0" smtClean="0">
                <a:latin typeface="+mn-ea"/>
                <a:ea typeface="+mn-ea"/>
              </a:rPr>
              <a:t>15   </a:t>
            </a:r>
            <a:r>
              <a:rPr lang="ko-KR" altLang="en-US" sz="2000" dirty="0" smtClean="0">
                <a:latin typeface="+mn-ea"/>
                <a:ea typeface="+mn-ea"/>
              </a:rPr>
              <a:t>② </a:t>
            </a:r>
            <a:r>
              <a:rPr lang="en-US" altLang="ko-KR" sz="2000" dirty="0">
                <a:latin typeface="+mn-ea"/>
                <a:ea typeface="+mn-ea"/>
              </a:rPr>
              <a:t>B= </a:t>
            </a:r>
            <a:r>
              <a:rPr lang="ko-KR" altLang="en-US" sz="2000" dirty="0">
                <a:latin typeface="+mn-ea"/>
                <a:ea typeface="+mn-ea"/>
              </a:rPr>
              <a:t>한 개 이상의 </a:t>
            </a:r>
            <a:r>
              <a:rPr lang="en-US" altLang="ko-KR" sz="2000" dirty="0" smtClean="0">
                <a:latin typeface="+mn-ea"/>
                <a:ea typeface="+mn-ea"/>
              </a:rPr>
              <a:t>6 </a:t>
            </a:r>
            <a:r>
              <a:rPr lang="ko-KR" altLang="en-US" sz="2000" dirty="0" smtClean="0">
                <a:latin typeface="+mn-ea"/>
                <a:ea typeface="+mn-ea"/>
              </a:rPr>
              <a:t>③ </a:t>
            </a:r>
            <a:r>
              <a:rPr lang="en-US" altLang="ko-KR" sz="2000" dirty="0">
                <a:latin typeface="+mn-ea"/>
                <a:ea typeface="+mn-ea"/>
              </a:rPr>
              <a:t>C= </a:t>
            </a:r>
            <a:r>
              <a:rPr lang="ko-KR" altLang="en-US" sz="2000" dirty="0">
                <a:latin typeface="+mn-ea"/>
                <a:ea typeface="+mn-ea"/>
              </a:rPr>
              <a:t>한 개 이상의 </a:t>
            </a:r>
            <a:r>
              <a:rPr lang="en-US" altLang="ko-KR" sz="2000" dirty="0" smtClean="0">
                <a:latin typeface="+mn-ea"/>
                <a:ea typeface="+mn-ea"/>
              </a:rPr>
              <a:t>1	</a:t>
            </a:r>
            <a:endParaRPr lang="en-US" altLang="ko-KR" sz="2000" dirty="0">
              <a:latin typeface="+mn-ea"/>
              <a:ea typeface="+mn-ea"/>
            </a:endParaRPr>
          </a:p>
          <a:p>
            <a:r>
              <a:rPr lang="ko-KR" altLang="en-US" sz="2000" dirty="0" smtClean="0">
                <a:latin typeface="+mn-ea"/>
                <a:ea typeface="+mn-ea"/>
              </a:rPr>
              <a:t>    ④</a:t>
            </a:r>
            <a:r>
              <a:rPr lang="en-US" altLang="ko-KR" sz="2000" dirty="0" smtClean="0">
                <a:latin typeface="+mn-ea"/>
                <a:ea typeface="+mn-ea"/>
              </a:rPr>
              <a:t>  </a:t>
            </a:r>
            <a:r>
              <a:rPr lang="en-US" altLang="ko-KR" sz="2000" dirty="0">
                <a:latin typeface="+mn-ea"/>
                <a:ea typeface="+mn-ea"/>
              </a:rPr>
              <a:t>P(A∩B), P(A∩C), P(B∩C), P(A∩B∩C)</a:t>
            </a:r>
            <a:endParaRPr lang="ko-KR" altLang="en-US" sz="20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018704"/>
              </p:ext>
            </p:extLst>
          </p:nvPr>
        </p:nvGraphicFramePr>
        <p:xfrm>
          <a:off x="2972175" y="5696390"/>
          <a:ext cx="3175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" name="Equation" r:id="rId11" imgW="3174840" imgH="342720" progId="Equation.DSMT4">
                  <p:embed/>
                </p:oleObj>
              </mc:Choice>
              <mc:Fallback>
                <p:oleObj name="Equation" r:id="rId11" imgW="3174840" imgH="342720" progId="Equation.DSMT4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2175" y="5696390"/>
                        <a:ext cx="3175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75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3-7] </a:t>
            </a:r>
            <a:r>
              <a:rPr lang="ko-KR" altLang="en-US" sz="2000" dirty="0">
                <a:latin typeface="+mn-ea"/>
              </a:rPr>
              <a:t>주사위 네 개를 동시에 던지는 실험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+mn-ea"/>
              </a:rPr>
              <a:t>    ① </a:t>
            </a:r>
            <a:r>
              <a:rPr lang="en-US" altLang="ko-KR" sz="2000" dirty="0">
                <a:latin typeface="+mn-ea"/>
              </a:rPr>
              <a:t>A= </a:t>
            </a:r>
            <a:r>
              <a:rPr lang="ko-KR" altLang="en-US" sz="2000" dirty="0">
                <a:latin typeface="+mn-ea"/>
              </a:rPr>
              <a:t>숫자의 합이 </a:t>
            </a:r>
            <a:r>
              <a:rPr lang="en-US" altLang="ko-KR" sz="2000" dirty="0">
                <a:latin typeface="+mn-ea"/>
              </a:rPr>
              <a:t>15   </a:t>
            </a:r>
            <a:r>
              <a:rPr lang="ko-KR" altLang="en-US" sz="2000" dirty="0">
                <a:latin typeface="+mn-ea"/>
              </a:rPr>
              <a:t>② </a:t>
            </a:r>
            <a:r>
              <a:rPr lang="en-US" altLang="ko-KR" sz="2000" dirty="0">
                <a:latin typeface="+mn-ea"/>
              </a:rPr>
              <a:t>B= </a:t>
            </a:r>
            <a:r>
              <a:rPr lang="ko-KR" altLang="en-US" sz="2000" dirty="0">
                <a:latin typeface="+mn-ea"/>
              </a:rPr>
              <a:t>한 개 이상의 </a:t>
            </a:r>
            <a:r>
              <a:rPr lang="en-US" altLang="ko-KR" sz="2000" dirty="0">
                <a:latin typeface="+mn-ea"/>
              </a:rPr>
              <a:t>6 </a:t>
            </a:r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</a:t>
            </a:r>
            <a:r>
              <a:rPr lang="ko-KR" altLang="en-US" sz="2000" dirty="0" smtClean="0">
                <a:latin typeface="+mn-ea"/>
              </a:rPr>
              <a:t>③ </a:t>
            </a:r>
            <a:r>
              <a:rPr lang="en-US" altLang="ko-KR" sz="2000" dirty="0">
                <a:latin typeface="+mn-ea"/>
              </a:rPr>
              <a:t>C= </a:t>
            </a:r>
            <a:r>
              <a:rPr lang="ko-KR" altLang="en-US" sz="2000" dirty="0">
                <a:latin typeface="+mn-ea"/>
              </a:rPr>
              <a:t>한 개 이상의 </a:t>
            </a:r>
            <a:r>
              <a:rPr lang="en-US" altLang="ko-KR" sz="2000" dirty="0" smtClean="0">
                <a:latin typeface="+mn-ea"/>
              </a:rPr>
              <a:t>1</a:t>
            </a:r>
          </a:p>
          <a:p>
            <a:endParaRPr lang="ko-KR" altLang="en-US" sz="2000" dirty="0" smtClean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9" t="6894" r="8446" b="12234"/>
          <a:stretch/>
        </p:blipFill>
        <p:spPr>
          <a:xfrm>
            <a:off x="1511660" y="2764466"/>
            <a:ext cx="6092456" cy="339178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7482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/>
          <a:lstStyle/>
          <a:p>
            <a:r>
              <a:rPr lang="ko-KR" altLang="en-US" sz="2400" dirty="0" err="1"/>
              <a:t>합사상의</a:t>
            </a:r>
            <a:r>
              <a:rPr lang="ko-KR" altLang="en-US" sz="2400" dirty="0"/>
              <a:t> 확률 계산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r>
              <a:rPr lang="ko-KR" altLang="en-US" sz="2400" dirty="0" err="1"/>
              <a:t>합사상의</a:t>
            </a:r>
            <a:r>
              <a:rPr lang="ko-KR" altLang="en-US" sz="2400" dirty="0"/>
              <a:t> 확률 계산 </a:t>
            </a:r>
            <a:r>
              <a:rPr lang="en-US" altLang="ko-KR" sz="2400" dirty="0" smtClean="0"/>
              <a:t>2</a:t>
            </a:r>
            <a:endParaRPr lang="en-US" altLang="ko-KR" sz="2400" dirty="0"/>
          </a:p>
          <a:p>
            <a:pPr lvl="1"/>
            <a:r>
              <a:rPr lang="ko-KR" altLang="en-US" sz="2000" dirty="0"/>
              <a:t>사건 </a:t>
            </a:r>
            <a:r>
              <a:rPr lang="en-US" altLang="ko-KR" sz="2000" dirty="0"/>
              <a:t>A</a:t>
            </a:r>
            <a:r>
              <a:rPr lang="ko-KR" altLang="en-US" sz="2000" dirty="0"/>
              <a:t>와 </a:t>
            </a:r>
            <a:r>
              <a:rPr lang="en-US" altLang="ko-KR" sz="2000" dirty="0"/>
              <a:t>B</a:t>
            </a:r>
            <a:r>
              <a:rPr lang="ko-KR" altLang="en-US" sz="2000" dirty="0"/>
              <a:t>가 서로 배반이면 </a:t>
            </a:r>
            <a:r>
              <a:rPr lang="en-US" altLang="ko-KR" sz="2000" dirty="0"/>
              <a:t>A∩B=Ø</a:t>
            </a:r>
            <a:r>
              <a:rPr lang="ko-KR" altLang="en-US" sz="2000" dirty="0"/>
              <a:t>이고 </a:t>
            </a:r>
            <a:r>
              <a:rPr lang="en-US" altLang="ko-KR" sz="2000" dirty="0"/>
              <a:t>P(Ø)=0</a:t>
            </a:r>
            <a:r>
              <a:rPr lang="ko-KR" altLang="en-US" sz="2000" dirty="0" smtClean="0"/>
              <a:t>이므로</a:t>
            </a:r>
            <a:endParaRPr lang="en-US" altLang="ko-KR" sz="2000" dirty="0"/>
          </a:p>
          <a:p>
            <a:endParaRPr lang="ko-KR" altLang="en-US" sz="2400" dirty="0" smtClean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3.2.2 </a:t>
            </a:r>
            <a:r>
              <a:rPr lang="ko-KR" altLang="en-US" dirty="0"/>
              <a:t>확률의</a:t>
            </a:r>
            <a:r>
              <a:rPr lang="en-US" altLang="ko-KR" dirty="0"/>
              <a:t>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1590" y="1877923"/>
            <a:ext cx="4536504" cy="400110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/>
          <a:p>
            <a:r>
              <a:rPr lang="en-US" altLang="ko-KR" sz="2000" b="1" dirty="0">
                <a:solidFill>
                  <a:srgbClr val="0000FF"/>
                </a:solidFill>
                <a:latin typeface="+mn-ea"/>
                <a:ea typeface="+mn-ea"/>
              </a:rPr>
              <a:t>P(A∪B)=P(A)+P(B)-P(A∩B)</a:t>
            </a:r>
            <a:endParaRPr lang="ko-KR" altLang="en-US" sz="20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1630" y="4239090"/>
            <a:ext cx="4536504" cy="400110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/>
          <a:p>
            <a:r>
              <a:rPr lang="en-US" altLang="ko-KR" sz="2000" b="1" dirty="0">
                <a:solidFill>
                  <a:srgbClr val="0000FF"/>
                </a:solidFill>
                <a:latin typeface="+mn-ea"/>
                <a:ea typeface="+mn-ea"/>
              </a:rPr>
              <a:t>P(A∪B)=P(A)+</a:t>
            </a:r>
            <a:r>
              <a:rPr lang="en-US" altLang="ko-KR" sz="2000" b="1" dirty="0" smtClean="0">
                <a:solidFill>
                  <a:srgbClr val="0000FF"/>
                </a:solidFill>
                <a:latin typeface="+mn-ea"/>
                <a:ea typeface="+mn-ea"/>
              </a:rPr>
              <a:t>P(B)</a:t>
            </a:r>
            <a:endParaRPr lang="ko-KR" altLang="en-US" sz="20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5157065" y="1715905"/>
            <a:ext cx="1584176" cy="126304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877145" y="1466782"/>
            <a:ext cx="1584176" cy="151216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027515"/>
              </p:ext>
            </p:extLst>
          </p:nvPr>
        </p:nvGraphicFramePr>
        <p:xfrm>
          <a:off x="5952049" y="2133219"/>
          <a:ext cx="736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3" imgW="736560" imgH="317160" progId="Equation.DSMT4">
                  <p:embed/>
                </p:oleObj>
              </mc:Choice>
              <mc:Fallback>
                <p:oleObj name="Equation" r:id="rId3" imgW="7365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52049" y="2133219"/>
                        <a:ext cx="7366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타원 8"/>
          <p:cNvSpPr/>
          <p:nvPr/>
        </p:nvSpPr>
        <p:spPr>
          <a:xfrm>
            <a:off x="4797025" y="4686235"/>
            <a:ext cx="1584176" cy="126304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A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525217" y="4365104"/>
            <a:ext cx="1584176" cy="151216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B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82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1787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>
                <a:latin typeface="+mn-ea"/>
              </a:rPr>
              <a:t>예 </a:t>
            </a:r>
            <a:r>
              <a:rPr lang="en-US" altLang="ko-KR" sz="1800" dirty="0">
                <a:latin typeface="+mn-ea"/>
              </a:rPr>
              <a:t>3-8] </a:t>
            </a:r>
            <a:r>
              <a:rPr lang="ko-KR" altLang="en-US" sz="1800" dirty="0">
                <a:latin typeface="+mn-ea"/>
              </a:rPr>
              <a:t>주사위 네 개를 던지는 </a:t>
            </a:r>
            <a:r>
              <a:rPr lang="ko-KR" altLang="en-US" sz="1800" dirty="0" smtClean="0">
                <a:latin typeface="+mn-ea"/>
              </a:rPr>
              <a:t>실험</a:t>
            </a:r>
            <a:endParaRPr lang="en-US" altLang="ko-KR" sz="1800" dirty="0" smtClean="0">
              <a:latin typeface="+mn-ea"/>
            </a:endParaRPr>
          </a:p>
          <a:p>
            <a:pPr marL="0" indent="0">
              <a:buNone/>
            </a:pPr>
            <a:endParaRPr lang="ko-KR" altLang="en-US" sz="2000" dirty="0" smtClean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0571" y="1538790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 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  <a:ea typeface="+mn-ea"/>
              </a:rPr>
              <a:t>A= </a:t>
            </a:r>
            <a:r>
              <a:rPr lang="ko-KR" altLang="en-US" dirty="0">
                <a:solidFill>
                  <a:srgbClr val="0000FF"/>
                </a:solidFill>
                <a:latin typeface="+mn-ea"/>
                <a:ea typeface="+mn-ea"/>
              </a:rPr>
              <a:t>숫자의 합이 </a:t>
            </a:r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15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  <a:ea typeface="+mn-ea"/>
              </a:rPr>
              <a:t>이상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  <a:ea typeface="+mn-ea"/>
              </a:rPr>
              <a:t>,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  <a:ea typeface="+mn-ea"/>
              </a:rPr>
              <a:t> 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  <a:ea typeface="+mn-ea"/>
              </a:rPr>
              <a:t>B= </a:t>
            </a:r>
            <a:r>
              <a:rPr lang="ko-KR" altLang="en-US" dirty="0">
                <a:solidFill>
                  <a:srgbClr val="0000FF"/>
                </a:solidFill>
                <a:latin typeface="+mn-ea"/>
                <a:ea typeface="+mn-ea"/>
              </a:rPr>
              <a:t>한 개 이상의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  <a:ea typeface="+mn-ea"/>
              </a:rPr>
              <a:t>6,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  <a:ea typeface="+mn-ea"/>
              </a:rPr>
              <a:t> 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  <a:ea typeface="+mn-ea"/>
              </a:rPr>
              <a:t>C= </a:t>
            </a:r>
            <a:r>
              <a:rPr lang="ko-KR" altLang="en-US" dirty="0">
                <a:solidFill>
                  <a:srgbClr val="0000FF"/>
                </a:solidFill>
                <a:latin typeface="+mn-ea"/>
                <a:ea typeface="+mn-ea"/>
              </a:rPr>
              <a:t>한 개 이상의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lang="en-US" altLang="ko-KR" dirty="0" smtClean="0">
                <a:latin typeface="+mn-ea"/>
                <a:ea typeface="+mn-ea"/>
              </a:rPr>
              <a:t>	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  </a:t>
            </a:r>
            <a:r>
              <a:rPr lang="ko-KR" altLang="en-US" dirty="0">
                <a:latin typeface="+mn-ea"/>
                <a:ea typeface="+mn-ea"/>
              </a:rPr>
              <a:t>① </a:t>
            </a:r>
            <a:r>
              <a:rPr lang="en-US" altLang="ko-KR" dirty="0" smtClean="0">
                <a:latin typeface="+mn-ea"/>
                <a:ea typeface="+mn-ea"/>
              </a:rPr>
              <a:t>P(A</a:t>
            </a:r>
            <a:r>
              <a:rPr lang="en-US" altLang="ko-KR" dirty="0">
                <a:latin typeface="+mn-ea"/>
                <a:ea typeface="+mn-ea"/>
              </a:rPr>
              <a:t>∪B</a:t>
            </a:r>
            <a:r>
              <a:rPr lang="en-US" altLang="ko-KR" dirty="0" smtClean="0">
                <a:latin typeface="+mn-ea"/>
                <a:ea typeface="+mn-ea"/>
              </a:rPr>
              <a:t>)	② P(A</a:t>
            </a:r>
            <a:r>
              <a:rPr lang="en-US" altLang="ko-KR" dirty="0">
                <a:latin typeface="+mn-ea"/>
                <a:ea typeface="+mn-ea"/>
              </a:rPr>
              <a:t>∪C</a:t>
            </a:r>
            <a:r>
              <a:rPr lang="en-US" altLang="ko-KR" dirty="0" smtClean="0">
                <a:latin typeface="+mn-ea"/>
                <a:ea typeface="+mn-ea"/>
              </a:rPr>
              <a:t>)	③ P(B</a:t>
            </a:r>
            <a:r>
              <a:rPr lang="en-US" altLang="ko-KR" dirty="0">
                <a:latin typeface="+mn-ea"/>
                <a:ea typeface="+mn-ea"/>
              </a:rPr>
              <a:t>∪C</a:t>
            </a:r>
            <a:r>
              <a:rPr lang="en-US" altLang="ko-KR" dirty="0" smtClean="0">
                <a:latin typeface="+mn-ea"/>
                <a:ea typeface="+mn-ea"/>
              </a:rPr>
              <a:t>)	④ P(A</a:t>
            </a:r>
            <a:r>
              <a:rPr lang="en-US" altLang="ko-KR" dirty="0">
                <a:latin typeface="+mn-ea"/>
                <a:ea typeface="+mn-ea"/>
              </a:rPr>
              <a:t>∪B∪C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0591" y="2213865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+mn-ea"/>
                <a:ea typeface="+mn-ea"/>
              </a:rPr>
              <a:t>A=575,  B=671,  C=671,  AB=453,  AC=140,  BC=302,  ABC=124</a:t>
            </a:r>
            <a:endParaRPr lang="ko-KR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598710"/>
              </p:ext>
            </p:extLst>
          </p:nvPr>
        </p:nvGraphicFramePr>
        <p:xfrm>
          <a:off x="971600" y="2800229"/>
          <a:ext cx="6939771" cy="583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1" name="Equation" r:id="rId3" imgW="7251480" imgH="609480" progId="Equation.DSMT4">
                  <p:embed/>
                </p:oleObj>
              </mc:Choice>
              <mc:Fallback>
                <p:oleObj name="Equation" r:id="rId3" imgW="725148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2800229"/>
                        <a:ext cx="6939771" cy="583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215775"/>
              </p:ext>
            </p:extLst>
          </p:nvPr>
        </p:nvGraphicFramePr>
        <p:xfrm>
          <a:off x="971600" y="3614102"/>
          <a:ext cx="6894766" cy="579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2" name="Equation" r:id="rId5" imgW="7251480" imgH="609480" progId="Equation.DSMT4">
                  <p:embed/>
                </p:oleObj>
              </mc:Choice>
              <mc:Fallback>
                <p:oleObj name="Equation" r:id="rId5" imgW="725148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614102"/>
                        <a:ext cx="6894766" cy="579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598691"/>
              </p:ext>
            </p:extLst>
          </p:nvPr>
        </p:nvGraphicFramePr>
        <p:xfrm>
          <a:off x="971600" y="4367837"/>
          <a:ext cx="7029781" cy="590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3" name="Equation" r:id="rId7" imgW="7251480" imgH="609480" progId="Equation.DSMT4">
                  <p:embed/>
                </p:oleObj>
              </mc:Choice>
              <mc:Fallback>
                <p:oleObj name="Equation" r:id="rId7" imgW="725148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367837"/>
                        <a:ext cx="7029781" cy="590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655218"/>
              </p:ext>
            </p:extLst>
          </p:nvPr>
        </p:nvGraphicFramePr>
        <p:xfrm>
          <a:off x="971600" y="5147804"/>
          <a:ext cx="6943570" cy="660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name="Equation" r:id="rId9" imgW="7213320" imgH="685800" progId="Equation.DSMT4">
                  <p:embed/>
                </p:oleObj>
              </mc:Choice>
              <mc:Fallback>
                <p:oleObj name="Equation" r:id="rId9" imgW="721332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147804"/>
                        <a:ext cx="6943570" cy="660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295577"/>
              </p:ext>
            </p:extLst>
          </p:nvPr>
        </p:nvGraphicFramePr>
        <p:xfrm>
          <a:off x="2321750" y="5939892"/>
          <a:ext cx="5680475" cy="586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5" name="Equation" r:id="rId11" imgW="5905440" imgH="609480" progId="Equation.DSMT4">
                  <p:embed/>
                </p:oleObj>
              </mc:Choice>
              <mc:Fallback>
                <p:oleObj name="Equation" r:id="rId11" imgW="59054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21750" y="5939892"/>
                        <a:ext cx="5680475" cy="586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직사각형 10"/>
          <p:cNvSpPr/>
          <p:nvPr/>
        </p:nvSpPr>
        <p:spPr>
          <a:xfrm>
            <a:off x="431540" y="2708920"/>
            <a:ext cx="8280920" cy="39510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82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3-9] </a:t>
            </a:r>
            <a:r>
              <a:rPr lang="ko-KR" altLang="en-US" sz="2000" dirty="0">
                <a:latin typeface="+mn-ea"/>
              </a:rPr>
              <a:t>네 개의 주사위를 동시에 던지는 실험에서 네 개의 연속되는 숫자가 나올 확률</a:t>
            </a:r>
            <a:endParaRPr lang="ko-KR" altLang="en-US" sz="2000" dirty="0">
              <a:solidFill>
                <a:srgbClr val="0000FF"/>
              </a:solidFill>
              <a:latin typeface="+mn-ea"/>
            </a:endParaRPr>
          </a:p>
          <a:p>
            <a:pPr marL="0" indent="0">
              <a:buNone/>
            </a:pPr>
            <a:endParaRPr lang="ko-KR" altLang="en-US" sz="2400" dirty="0" smtClean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 smtClean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228066"/>
              </p:ext>
            </p:extLst>
          </p:nvPr>
        </p:nvGraphicFramePr>
        <p:xfrm>
          <a:off x="1059845" y="2713992"/>
          <a:ext cx="3683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Equation" r:id="rId3" imgW="3682800" imgH="342720" progId="Equation.DSMT4">
                  <p:embed/>
                </p:oleObj>
              </mc:Choice>
              <mc:Fallback>
                <p:oleObj name="Equation" r:id="rId3" imgW="3682800" imgH="342720" progId="Equation.DSMT4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845" y="2713992"/>
                        <a:ext cx="3683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658744"/>
              </p:ext>
            </p:extLst>
          </p:nvPr>
        </p:nvGraphicFramePr>
        <p:xfrm>
          <a:off x="4825395" y="2512380"/>
          <a:ext cx="3302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5" imgW="3301920" imgH="736560" progId="Equation.DSMT4">
                  <p:embed/>
                </p:oleObj>
              </mc:Choice>
              <mc:Fallback>
                <p:oleObj name="Equation" r:id="rId5" imgW="3301920" imgH="736560" progId="Equation.DSMT4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5395" y="2512380"/>
                        <a:ext cx="33020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75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1787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latin typeface="+mn-ea"/>
              </a:rPr>
              <a:t>[</a:t>
            </a:r>
            <a:r>
              <a:rPr lang="ko-KR" altLang="en-US" sz="1800" dirty="0">
                <a:latin typeface="+mn-ea"/>
              </a:rPr>
              <a:t>예 </a:t>
            </a:r>
            <a:r>
              <a:rPr lang="en-US" altLang="ko-KR" sz="1800" dirty="0">
                <a:latin typeface="+mn-ea"/>
              </a:rPr>
              <a:t>3-10] </a:t>
            </a:r>
            <a:r>
              <a:rPr lang="ko-KR" altLang="en-US" sz="1800" dirty="0">
                <a:latin typeface="+mn-ea"/>
              </a:rPr>
              <a:t>주사위 네 개를 던지는 </a:t>
            </a:r>
            <a:r>
              <a:rPr lang="ko-KR" altLang="en-US" sz="1800" dirty="0" smtClean="0">
                <a:latin typeface="+mn-ea"/>
              </a:rPr>
              <a:t>실험</a:t>
            </a:r>
            <a:endParaRPr lang="en-US" altLang="ko-KR" sz="1800" dirty="0">
              <a:latin typeface="+mn-ea"/>
            </a:endParaRPr>
          </a:p>
          <a:p>
            <a:pPr lvl="1"/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342900" lvl="1" indent="-342900"/>
            <a:endParaRPr lang="en-US" altLang="ko-KR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28573" y="153879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 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  <a:ea typeface="+mn-ea"/>
              </a:rPr>
              <a:t>A= </a:t>
            </a:r>
            <a:r>
              <a:rPr lang="ko-KR" altLang="en-US" dirty="0">
                <a:solidFill>
                  <a:srgbClr val="0000FF"/>
                </a:solidFill>
                <a:latin typeface="+mn-ea"/>
                <a:ea typeface="+mn-ea"/>
              </a:rPr>
              <a:t>숫자의 합이 </a:t>
            </a:r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15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  <a:ea typeface="+mn-ea"/>
              </a:rPr>
              <a:t>이상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  <a:ea typeface="+mn-ea"/>
              </a:rPr>
              <a:t>,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  <a:ea typeface="+mn-ea"/>
              </a:rPr>
              <a:t> 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  <a:ea typeface="+mn-ea"/>
              </a:rPr>
              <a:t>B= </a:t>
            </a:r>
            <a:r>
              <a:rPr lang="ko-KR" altLang="en-US" dirty="0">
                <a:solidFill>
                  <a:srgbClr val="0000FF"/>
                </a:solidFill>
                <a:latin typeface="+mn-ea"/>
                <a:ea typeface="+mn-ea"/>
              </a:rPr>
              <a:t>한 개 이상의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  <a:ea typeface="+mn-ea"/>
              </a:rPr>
              <a:t>6,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  <a:ea typeface="+mn-ea"/>
              </a:rPr>
              <a:t> 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  <a:ea typeface="+mn-ea"/>
              </a:rPr>
              <a:t>C= </a:t>
            </a:r>
            <a:r>
              <a:rPr lang="ko-KR" altLang="en-US" dirty="0">
                <a:solidFill>
                  <a:srgbClr val="0000FF"/>
                </a:solidFill>
                <a:latin typeface="+mn-ea"/>
                <a:ea typeface="+mn-ea"/>
              </a:rPr>
              <a:t>한 개 이상의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  <a:ea typeface="+mn-ea"/>
              </a:rPr>
              <a:t>1</a:t>
            </a:r>
          </a:p>
          <a:p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① </a:t>
            </a:r>
            <a:r>
              <a:rPr lang="en-US" altLang="ko-KR" dirty="0" smtClean="0">
                <a:latin typeface="+mn-ea"/>
                <a:ea typeface="+mn-ea"/>
              </a:rPr>
              <a:t>P(</a:t>
            </a:r>
            <a:r>
              <a:rPr lang="en-US" altLang="ko-KR" dirty="0" err="1" smtClean="0">
                <a:latin typeface="+mn-ea"/>
                <a:ea typeface="+mn-ea"/>
              </a:rPr>
              <a:t>A</a:t>
            </a:r>
            <a:r>
              <a:rPr lang="en-US" altLang="ko-KR" dirty="0" err="1">
                <a:latin typeface="+mn-ea"/>
                <a:ea typeface="+mn-ea"/>
              </a:rPr>
              <a:t>∩B</a:t>
            </a:r>
            <a:r>
              <a:rPr lang="en-US" altLang="ko-KR" baseline="30000" dirty="0" err="1">
                <a:latin typeface="+mn-ea"/>
                <a:ea typeface="+mn-ea"/>
              </a:rPr>
              <a:t>c</a:t>
            </a:r>
            <a:r>
              <a:rPr lang="en-US" altLang="ko-KR" dirty="0" smtClean="0">
                <a:latin typeface="+mn-ea"/>
                <a:ea typeface="+mn-ea"/>
              </a:rPr>
              <a:t>)	② P(</a:t>
            </a:r>
            <a:r>
              <a:rPr lang="en-US" altLang="ko-KR" dirty="0" err="1" smtClean="0">
                <a:latin typeface="+mn-ea"/>
                <a:ea typeface="+mn-ea"/>
              </a:rPr>
              <a:t>A</a:t>
            </a:r>
            <a:r>
              <a:rPr lang="en-US" altLang="ko-KR" baseline="30000" dirty="0" err="1" smtClean="0">
                <a:latin typeface="+mn-ea"/>
                <a:ea typeface="+mn-ea"/>
              </a:rPr>
              <a:t>c</a:t>
            </a:r>
            <a:r>
              <a:rPr lang="en-US" altLang="ko-KR" dirty="0" err="1">
                <a:latin typeface="+mn-ea"/>
                <a:ea typeface="+mn-ea"/>
              </a:rPr>
              <a:t>∩B</a:t>
            </a:r>
            <a:r>
              <a:rPr lang="en-US" altLang="ko-KR" baseline="30000" dirty="0" err="1">
                <a:latin typeface="+mn-ea"/>
                <a:ea typeface="+mn-ea"/>
              </a:rPr>
              <a:t>c</a:t>
            </a:r>
            <a:r>
              <a:rPr lang="en-US" altLang="ko-KR" dirty="0" smtClean="0">
                <a:latin typeface="+mn-ea"/>
                <a:ea typeface="+mn-ea"/>
              </a:rPr>
              <a:t>)	③ </a:t>
            </a:r>
            <a:r>
              <a:rPr lang="en-US" altLang="ko-KR" dirty="0">
                <a:latin typeface="+mn-ea"/>
                <a:ea typeface="+mn-ea"/>
              </a:rPr>
              <a:t>P(</a:t>
            </a:r>
            <a:r>
              <a:rPr lang="en-US" altLang="ko-KR" dirty="0" err="1">
                <a:latin typeface="+mn-ea"/>
                <a:ea typeface="+mn-ea"/>
              </a:rPr>
              <a:t>A∩B∩C</a:t>
            </a:r>
            <a:r>
              <a:rPr lang="en-US" altLang="ko-KR" baseline="30000" dirty="0" err="1">
                <a:latin typeface="+mn-ea"/>
                <a:ea typeface="+mn-ea"/>
              </a:rPr>
              <a:t>c</a:t>
            </a:r>
            <a:r>
              <a:rPr lang="en-US" altLang="ko-KR" dirty="0" smtClean="0">
                <a:latin typeface="+mn-ea"/>
                <a:ea typeface="+mn-ea"/>
              </a:rPr>
              <a:t>)	④ P(</a:t>
            </a:r>
            <a:r>
              <a:rPr lang="en-US" altLang="ko-KR" dirty="0" err="1" smtClean="0">
                <a:latin typeface="+mn-ea"/>
                <a:ea typeface="+mn-ea"/>
              </a:rPr>
              <a:t>A</a:t>
            </a:r>
            <a:r>
              <a:rPr lang="en-US" altLang="ko-KR" dirty="0" err="1">
                <a:latin typeface="+mn-ea"/>
                <a:ea typeface="+mn-ea"/>
              </a:rPr>
              <a:t>∩</a:t>
            </a:r>
            <a:r>
              <a:rPr lang="en-US" altLang="ko-KR" dirty="0" err="1" smtClean="0">
                <a:latin typeface="+mn-ea"/>
                <a:ea typeface="+mn-ea"/>
              </a:rPr>
              <a:t>B</a:t>
            </a:r>
            <a:r>
              <a:rPr lang="en-US" altLang="ko-KR" baseline="30000" dirty="0" err="1" smtClean="0">
                <a:latin typeface="+mn-ea"/>
                <a:ea typeface="+mn-ea"/>
              </a:rPr>
              <a:t>c</a:t>
            </a:r>
            <a:r>
              <a:rPr lang="en-US" altLang="ko-KR" dirty="0" err="1" smtClean="0">
                <a:latin typeface="+mn-ea"/>
                <a:ea typeface="+mn-ea"/>
              </a:rPr>
              <a:t>∩C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0591" y="2168860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+mn-ea"/>
                <a:ea typeface="+mn-ea"/>
              </a:rPr>
              <a:t>A=575,  B=671,  C=671,  AB=453,  AC=140,  BC=302,  ABC=124,</a:t>
            </a:r>
          </a:p>
          <a:p>
            <a:r>
              <a:rPr lang="en-US" altLang="ko-KR" dirty="0" err="1" smtClean="0">
                <a:solidFill>
                  <a:srgbClr val="0000FF"/>
                </a:solidFill>
                <a:latin typeface="+mn-ea"/>
                <a:ea typeface="+mn-ea"/>
              </a:rPr>
              <a:t>AuB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  <a:ea typeface="+mn-ea"/>
              </a:rPr>
              <a:t>=793, </a:t>
            </a:r>
            <a:r>
              <a:rPr lang="en-US" altLang="ko-KR" dirty="0" err="1" smtClean="0">
                <a:solidFill>
                  <a:srgbClr val="0000FF"/>
                </a:solidFill>
                <a:latin typeface="+mn-ea"/>
                <a:ea typeface="+mn-ea"/>
              </a:rPr>
              <a:t>AuC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  <a:ea typeface="+mn-ea"/>
              </a:rPr>
              <a:t>=1106, </a:t>
            </a:r>
            <a:r>
              <a:rPr lang="en-US" altLang="ko-KR" dirty="0" err="1" smtClean="0">
                <a:solidFill>
                  <a:srgbClr val="0000FF"/>
                </a:solidFill>
                <a:latin typeface="+mn-ea"/>
                <a:ea typeface="+mn-ea"/>
              </a:rPr>
              <a:t>BuC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  <a:ea typeface="+mn-ea"/>
              </a:rPr>
              <a:t>=1040, </a:t>
            </a:r>
            <a:r>
              <a:rPr lang="en-US" altLang="ko-KR" dirty="0" err="1" smtClean="0">
                <a:solidFill>
                  <a:srgbClr val="0000FF"/>
                </a:solidFill>
                <a:latin typeface="+mn-ea"/>
                <a:ea typeface="+mn-ea"/>
              </a:rPr>
              <a:t>AuBuC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  <a:ea typeface="+mn-ea"/>
              </a:rPr>
              <a:t>=1146</a:t>
            </a:r>
            <a:endParaRPr lang="ko-KR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060722"/>
              </p:ext>
            </p:extLst>
          </p:nvPr>
        </p:nvGraphicFramePr>
        <p:xfrm>
          <a:off x="1187624" y="2864405"/>
          <a:ext cx="5994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3" imgW="5994360" imgH="609480" progId="Equation.DSMT4">
                  <p:embed/>
                </p:oleObj>
              </mc:Choice>
              <mc:Fallback>
                <p:oleObj name="Equation" r:id="rId3" imgW="599436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24" y="2864405"/>
                        <a:ext cx="59944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467685"/>
              </p:ext>
            </p:extLst>
          </p:nvPr>
        </p:nvGraphicFramePr>
        <p:xfrm>
          <a:off x="1206525" y="3519010"/>
          <a:ext cx="5473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5" imgW="5473440" imgH="609480" progId="Equation.DSMT4">
                  <p:embed/>
                </p:oleObj>
              </mc:Choice>
              <mc:Fallback>
                <p:oleObj name="Equation" r:id="rId5" imgW="547344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25" y="3519010"/>
                        <a:ext cx="5473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/>
          <p:cNvSpPr/>
          <p:nvPr/>
        </p:nvSpPr>
        <p:spPr>
          <a:xfrm>
            <a:off x="611560" y="2841467"/>
            <a:ext cx="8280920" cy="13526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4" t="5712" r="14540" b="15656"/>
          <a:stretch/>
        </p:blipFill>
        <p:spPr>
          <a:xfrm>
            <a:off x="2685176" y="4330197"/>
            <a:ext cx="3732029" cy="23391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5406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1787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[</a:t>
            </a:r>
            <a:r>
              <a:rPr lang="ko-KR" altLang="en-US" sz="1800" dirty="0"/>
              <a:t>예 </a:t>
            </a:r>
            <a:r>
              <a:rPr lang="en-US" altLang="ko-KR" sz="1800" dirty="0"/>
              <a:t>3-10] </a:t>
            </a:r>
            <a:r>
              <a:rPr lang="ko-KR" altLang="en-US" sz="1800" dirty="0"/>
              <a:t>주사위 네 개를 던지는 </a:t>
            </a:r>
            <a:r>
              <a:rPr lang="ko-KR" altLang="en-US" sz="1800" dirty="0" smtClean="0"/>
              <a:t>실험</a:t>
            </a:r>
            <a:endParaRPr lang="en-US" altLang="ko-KR" sz="18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01570" y="149378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 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  <a:ea typeface="+mn-ea"/>
              </a:rPr>
              <a:t>A= </a:t>
            </a:r>
            <a:r>
              <a:rPr lang="ko-KR" altLang="en-US" dirty="0">
                <a:solidFill>
                  <a:srgbClr val="0000FF"/>
                </a:solidFill>
                <a:latin typeface="+mn-ea"/>
                <a:ea typeface="+mn-ea"/>
              </a:rPr>
              <a:t>숫자의 합이 </a:t>
            </a:r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15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  <a:ea typeface="+mn-ea"/>
              </a:rPr>
              <a:t>이상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  <a:ea typeface="+mn-ea"/>
              </a:rPr>
              <a:t>,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  <a:ea typeface="+mn-ea"/>
              </a:rPr>
              <a:t> 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  <a:ea typeface="+mn-ea"/>
              </a:rPr>
              <a:t>B= </a:t>
            </a:r>
            <a:r>
              <a:rPr lang="ko-KR" altLang="en-US" dirty="0">
                <a:solidFill>
                  <a:srgbClr val="0000FF"/>
                </a:solidFill>
                <a:latin typeface="+mn-ea"/>
                <a:ea typeface="+mn-ea"/>
              </a:rPr>
              <a:t>한 개 이상의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  <a:ea typeface="+mn-ea"/>
              </a:rPr>
              <a:t>6,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  <a:ea typeface="+mn-ea"/>
              </a:rPr>
              <a:t> 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  <a:ea typeface="+mn-ea"/>
              </a:rPr>
              <a:t>C= </a:t>
            </a:r>
            <a:r>
              <a:rPr lang="ko-KR" altLang="en-US" dirty="0">
                <a:solidFill>
                  <a:srgbClr val="0000FF"/>
                </a:solidFill>
                <a:latin typeface="+mn-ea"/>
                <a:ea typeface="+mn-ea"/>
              </a:rPr>
              <a:t>한 개 이상의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  <a:ea typeface="+mn-ea"/>
              </a:rPr>
              <a:t>1</a:t>
            </a:r>
          </a:p>
          <a:p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① </a:t>
            </a:r>
            <a:r>
              <a:rPr lang="en-US" altLang="ko-KR" dirty="0" smtClean="0">
                <a:latin typeface="+mn-ea"/>
                <a:ea typeface="+mn-ea"/>
              </a:rPr>
              <a:t>P(</a:t>
            </a:r>
            <a:r>
              <a:rPr lang="en-US" altLang="ko-KR" dirty="0" err="1" smtClean="0">
                <a:latin typeface="+mn-ea"/>
                <a:ea typeface="+mn-ea"/>
              </a:rPr>
              <a:t>A</a:t>
            </a:r>
            <a:r>
              <a:rPr lang="en-US" altLang="ko-KR" dirty="0" err="1">
                <a:latin typeface="+mn-ea"/>
                <a:ea typeface="+mn-ea"/>
              </a:rPr>
              <a:t>∩B</a:t>
            </a:r>
            <a:r>
              <a:rPr lang="en-US" altLang="ko-KR" baseline="30000" dirty="0" err="1">
                <a:latin typeface="+mn-ea"/>
                <a:ea typeface="+mn-ea"/>
              </a:rPr>
              <a:t>c</a:t>
            </a:r>
            <a:r>
              <a:rPr lang="en-US" altLang="ko-KR" dirty="0" smtClean="0">
                <a:latin typeface="+mn-ea"/>
                <a:ea typeface="+mn-ea"/>
              </a:rPr>
              <a:t>)	② P(</a:t>
            </a:r>
            <a:r>
              <a:rPr lang="en-US" altLang="ko-KR" dirty="0" err="1" smtClean="0">
                <a:latin typeface="+mn-ea"/>
                <a:ea typeface="+mn-ea"/>
              </a:rPr>
              <a:t>A</a:t>
            </a:r>
            <a:r>
              <a:rPr lang="en-US" altLang="ko-KR" baseline="30000" dirty="0" err="1" smtClean="0">
                <a:latin typeface="+mn-ea"/>
                <a:ea typeface="+mn-ea"/>
              </a:rPr>
              <a:t>c</a:t>
            </a:r>
            <a:r>
              <a:rPr lang="en-US" altLang="ko-KR" dirty="0" err="1">
                <a:latin typeface="+mn-ea"/>
                <a:ea typeface="+mn-ea"/>
              </a:rPr>
              <a:t>∩B</a:t>
            </a:r>
            <a:r>
              <a:rPr lang="en-US" altLang="ko-KR" baseline="30000" dirty="0" err="1">
                <a:latin typeface="+mn-ea"/>
                <a:ea typeface="+mn-ea"/>
              </a:rPr>
              <a:t>c</a:t>
            </a:r>
            <a:r>
              <a:rPr lang="en-US" altLang="ko-KR" dirty="0" smtClean="0">
                <a:latin typeface="+mn-ea"/>
                <a:ea typeface="+mn-ea"/>
              </a:rPr>
              <a:t>)	③ </a:t>
            </a:r>
            <a:r>
              <a:rPr lang="en-US" altLang="ko-KR" dirty="0">
                <a:latin typeface="+mn-ea"/>
                <a:ea typeface="+mn-ea"/>
              </a:rPr>
              <a:t>P(</a:t>
            </a:r>
            <a:r>
              <a:rPr lang="en-US" altLang="ko-KR" dirty="0" err="1">
                <a:latin typeface="+mn-ea"/>
                <a:ea typeface="+mn-ea"/>
              </a:rPr>
              <a:t>A∩B∩C</a:t>
            </a:r>
            <a:r>
              <a:rPr lang="en-US" altLang="ko-KR" baseline="30000" dirty="0" err="1">
                <a:latin typeface="+mn-ea"/>
                <a:ea typeface="+mn-ea"/>
              </a:rPr>
              <a:t>c</a:t>
            </a:r>
            <a:r>
              <a:rPr lang="en-US" altLang="ko-KR" dirty="0" smtClean="0">
                <a:latin typeface="+mn-ea"/>
                <a:ea typeface="+mn-ea"/>
              </a:rPr>
              <a:t>)	④ P(</a:t>
            </a:r>
            <a:r>
              <a:rPr lang="en-US" altLang="ko-KR" dirty="0" err="1" smtClean="0">
                <a:latin typeface="+mn-ea"/>
                <a:ea typeface="+mn-ea"/>
              </a:rPr>
              <a:t>A</a:t>
            </a:r>
            <a:r>
              <a:rPr lang="en-US" altLang="ko-KR" dirty="0" err="1">
                <a:latin typeface="+mn-ea"/>
                <a:ea typeface="+mn-ea"/>
              </a:rPr>
              <a:t>∩</a:t>
            </a:r>
            <a:r>
              <a:rPr lang="en-US" altLang="ko-KR" dirty="0" err="1" smtClean="0">
                <a:latin typeface="+mn-ea"/>
                <a:ea typeface="+mn-ea"/>
              </a:rPr>
              <a:t>B</a:t>
            </a:r>
            <a:r>
              <a:rPr lang="en-US" altLang="ko-KR" baseline="30000" dirty="0" err="1" smtClean="0">
                <a:latin typeface="+mn-ea"/>
                <a:ea typeface="+mn-ea"/>
              </a:rPr>
              <a:t>c</a:t>
            </a:r>
            <a:r>
              <a:rPr lang="en-US" altLang="ko-KR" dirty="0" err="1" smtClean="0">
                <a:latin typeface="+mn-ea"/>
                <a:ea typeface="+mn-ea"/>
              </a:rPr>
              <a:t>∩C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22551"/>
              </p:ext>
            </p:extLst>
          </p:nvPr>
        </p:nvGraphicFramePr>
        <p:xfrm>
          <a:off x="1007604" y="2942946"/>
          <a:ext cx="7277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quation" r:id="rId3" imgW="7277040" imgH="609480" progId="Equation.DSMT4">
                  <p:embed/>
                </p:oleObj>
              </mc:Choice>
              <mc:Fallback>
                <p:oleObj name="Equation" r:id="rId3" imgW="727704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604" y="2942946"/>
                        <a:ext cx="7277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065793"/>
              </p:ext>
            </p:extLst>
          </p:nvPr>
        </p:nvGraphicFramePr>
        <p:xfrm>
          <a:off x="1025315" y="3735034"/>
          <a:ext cx="7251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Equation" r:id="rId5" imgW="7251480" imgH="609480" progId="Equation.DSMT4">
                  <p:embed/>
                </p:oleObj>
              </mc:Choice>
              <mc:Fallback>
                <p:oleObj name="Equation" r:id="rId5" imgW="725148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315" y="3735034"/>
                        <a:ext cx="7251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6585" y="2094059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+mn-ea"/>
                <a:ea typeface="+mn-ea"/>
              </a:rPr>
              <a:t>A=575,  B=671,  C=671,  AB=453,  AC=140,  BC=302,  ABC=124,</a:t>
            </a:r>
          </a:p>
          <a:p>
            <a:r>
              <a:rPr lang="en-US" altLang="ko-KR" dirty="0" err="1" smtClean="0">
                <a:solidFill>
                  <a:srgbClr val="0000FF"/>
                </a:solidFill>
                <a:latin typeface="+mn-ea"/>
                <a:ea typeface="+mn-ea"/>
              </a:rPr>
              <a:t>AuB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  <a:ea typeface="+mn-ea"/>
              </a:rPr>
              <a:t>=793, </a:t>
            </a:r>
            <a:r>
              <a:rPr lang="en-US" altLang="ko-KR" dirty="0" err="1" smtClean="0">
                <a:solidFill>
                  <a:srgbClr val="0000FF"/>
                </a:solidFill>
                <a:latin typeface="+mn-ea"/>
                <a:ea typeface="+mn-ea"/>
              </a:rPr>
              <a:t>AuC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  <a:ea typeface="+mn-ea"/>
              </a:rPr>
              <a:t>=1106, </a:t>
            </a:r>
            <a:r>
              <a:rPr lang="en-US" altLang="ko-KR" dirty="0" err="1" smtClean="0">
                <a:solidFill>
                  <a:srgbClr val="0000FF"/>
                </a:solidFill>
                <a:latin typeface="+mn-ea"/>
                <a:ea typeface="+mn-ea"/>
              </a:rPr>
              <a:t>BuC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  <a:ea typeface="+mn-ea"/>
              </a:rPr>
              <a:t>=1040, </a:t>
            </a:r>
            <a:r>
              <a:rPr lang="en-US" altLang="ko-KR" dirty="0" err="1" smtClean="0">
                <a:solidFill>
                  <a:srgbClr val="0000FF"/>
                </a:solidFill>
                <a:latin typeface="+mn-ea"/>
                <a:ea typeface="+mn-ea"/>
              </a:rPr>
              <a:t>AuBuC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  <a:ea typeface="+mn-ea"/>
              </a:rPr>
              <a:t>=1146</a:t>
            </a:r>
            <a:endParaRPr lang="ko-KR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1540" y="2798930"/>
            <a:ext cx="8280920" cy="1584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0" t="6069" r="14948" b="16371"/>
          <a:stretch/>
        </p:blipFill>
        <p:spPr>
          <a:xfrm>
            <a:off x="2888114" y="4509120"/>
            <a:ext cx="3349071" cy="210651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7825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[</a:t>
            </a:r>
            <a:r>
              <a:rPr lang="ko-KR" altLang="en-US" sz="2400" b="1" dirty="0"/>
              <a:t>정의 </a:t>
            </a:r>
            <a:r>
              <a:rPr lang="en-US" altLang="ko-KR" sz="2400" b="1" dirty="0"/>
              <a:t>3-4] </a:t>
            </a:r>
            <a:r>
              <a:rPr lang="ko-KR" altLang="en-US" sz="2400" b="1" dirty="0" smtClean="0"/>
              <a:t>조건부확률</a:t>
            </a:r>
            <a:endParaRPr lang="en-US" altLang="ko-KR" sz="2400" dirty="0" smtClean="0"/>
          </a:p>
          <a:p>
            <a:pPr lvl="1"/>
            <a:r>
              <a:rPr lang="ko-KR" altLang="en-US" sz="2000" dirty="0" smtClean="0">
                <a:latin typeface="+mn-ea"/>
              </a:rPr>
              <a:t>어떤 조건</a:t>
            </a:r>
            <a:r>
              <a:rPr lang="en-US" altLang="ko-KR" sz="2000" dirty="0" smtClean="0">
                <a:latin typeface="+mn-ea"/>
              </a:rPr>
              <a:t>(B)</a:t>
            </a:r>
            <a:r>
              <a:rPr lang="ko-KR" altLang="en-US" sz="2000" dirty="0" smtClean="0">
                <a:latin typeface="+mn-ea"/>
              </a:rPr>
              <a:t>이 주어진 상태에서 특정 사건</a:t>
            </a:r>
            <a:r>
              <a:rPr lang="en-US" altLang="ko-KR" sz="2000" dirty="0" smtClean="0">
                <a:latin typeface="+mn-ea"/>
              </a:rPr>
              <a:t>(A)</a:t>
            </a:r>
            <a:r>
              <a:rPr lang="ko-KR" altLang="en-US" sz="2000" dirty="0" smtClean="0">
                <a:latin typeface="+mn-ea"/>
              </a:rPr>
              <a:t>이 발생할 확률</a:t>
            </a:r>
            <a:endParaRPr lang="en-US" altLang="ko-KR" sz="2000" dirty="0" smtClean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 smtClean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 smtClean="0"/>
              <a:t>모든 원소의 발생확률이 동일하다면</a:t>
            </a:r>
            <a:r>
              <a:rPr lang="en-US" altLang="ko-KR" sz="2000" dirty="0" smtClean="0"/>
              <a:t>…</a:t>
            </a:r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342900" lvl="1" indent="-342900"/>
            <a:endParaRPr lang="en-US" altLang="ko-KR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3.3 </a:t>
            </a:r>
            <a:r>
              <a:rPr lang="ko-KR" altLang="en-US" dirty="0"/>
              <a:t>조건부확률</a:t>
            </a:r>
            <a:endParaRPr lang="ko-KR" altLang="en-US" dirty="0" smtClean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384923"/>
              </p:ext>
            </p:extLst>
          </p:nvPr>
        </p:nvGraphicFramePr>
        <p:xfrm>
          <a:off x="3317540" y="2393885"/>
          <a:ext cx="2514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3" imgW="2514600" imgH="787320" progId="Equation.DSMT4">
                  <p:embed/>
                </p:oleObj>
              </mc:Choice>
              <mc:Fallback>
                <p:oleObj name="Equation" r:id="rId3" imgW="2514600" imgH="787320" progId="Equation.DSMT4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540" y="2393885"/>
                        <a:ext cx="2514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456861"/>
              </p:ext>
            </p:extLst>
          </p:nvPr>
        </p:nvGraphicFramePr>
        <p:xfrm>
          <a:off x="2051720" y="4229475"/>
          <a:ext cx="5016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5" imgW="5016240" imgH="774360" progId="Equation.DSMT4">
                  <p:embed/>
                </p:oleObj>
              </mc:Choice>
              <mc:Fallback>
                <p:oleObj name="Equation" r:id="rId5" imgW="5016240" imgH="774360" progId="Equation.DSMT4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229475"/>
                        <a:ext cx="5016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410274" y="1268760"/>
            <a:ext cx="8460940" cy="4095455"/>
          </a:xfrm>
          <a:prstGeom prst="roundRect">
            <a:avLst>
              <a:gd name="adj" fmla="val 8807"/>
            </a:avLst>
          </a:prstGeom>
          <a:noFill/>
          <a:ln w="38100">
            <a:solidFill>
              <a:srgbClr val="00AEEF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25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685800" y="638690"/>
            <a:ext cx="7772400" cy="13681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dirty="0" smtClean="0"/>
              <a:t>제</a:t>
            </a:r>
            <a:r>
              <a:rPr kumimoji="0" lang="en-US" altLang="ko-KR" dirty="0" smtClean="0"/>
              <a:t>3</a:t>
            </a:r>
            <a:r>
              <a:rPr kumimoji="0" lang="ko-KR" altLang="en-US" dirty="0" smtClean="0"/>
              <a:t>장 </a:t>
            </a:r>
            <a:endParaRPr kumimoji="0" lang="en-US" altLang="ko-KR" dirty="0" smtClean="0"/>
          </a:p>
          <a:p>
            <a:pPr fontAlgn="auto">
              <a:spcAft>
                <a:spcPts val="0"/>
              </a:spcAft>
            </a:pPr>
            <a:r>
              <a:rPr kumimoji="0" lang="ko-KR" altLang="en-US" dirty="0" smtClean="0"/>
              <a:t>확률</a:t>
            </a:r>
            <a:endParaRPr kumimoji="0" lang="ko-KR" altLang="en-US" sz="3100" dirty="0"/>
          </a:p>
        </p:txBody>
      </p:sp>
      <p:sp>
        <p:nvSpPr>
          <p:cNvPr id="11" name="TextBox 10"/>
          <p:cNvSpPr txBox="1"/>
          <p:nvPr/>
        </p:nvSpPr>
        <p:spPr>
          <a:xfrm>
            <a:off x="1673678" y="2438890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3.1 	</a:t>
            </a:r>
            <a:r>
              <a:rPr lang="ko-KR" altLang="en-US" sz="2400" b="1" dirty="0">
                <a:latin typeface="+mn-ea"/>
                <a:ea typeface="+mn-ea"/>
              </a:rPr>
              <a:t>표본공간과 </a:t>
            </a:r>
            <a:r>
              <a:rPr lang="ko-KR" altLang="en-US" sz="2400" b="1" dirty="0" smtClean="0">
                <a:latin typeface="+mn-ea"/>
                <a:ea typeface="+mn-ea"/>
              </a:rPr>
              <a:t>사상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3678" y="3158970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3.2 	</a:t>
            </a:r>
            <a:r>
              <a:rPr lang="ko-KR" altLang="en-US" sz="2400" b="1" dirty="0">
                <a:latin typeface="+mn-ea"/>
                <a:ea typeface="+mn-ea"/>
              </a:rPr>
              <a:t>확률의 정의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3678" y="3870339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3.3 	</a:t>
            </a:r>
            <a:r>
              <a:rPr lang="ko-KR" altLang="en-US" sz="2400" b="1" dirty="0">
                <a:latin typeface="+mn-ea"/>
                <a:ea typeface="+mn-ea"/>
              </a:rPr>
              <a:t>조건부 확률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73678" y="4590419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3.4	</a:t>
            </a:r>
            <a:r>
              <a:rPr lang="ko-KR" altLang="en-US" sz="2400" b="1" dirty="0" err="1" smtClean="0">
                <a:latin typeface="+mn-ea"/>
                <a:ea typeface="+mn-ea"/>
              </a:rPr>
              <a:t>베이즈</a:t>
            </a:r>
            <a:r>
              <a:rPr lang="en-US" altLang="ko-KR" sz="2400" b="1" dirty="0" smtClean="0">
                <a:latin typeface="+mn-ea"/>
                <a:ea typeface="+mn-ea"/>
              </a:rPr>
              <a:t>(</a:t>
            </a:r>
            <a:r>
              <a:rPr lang="en-US" altLang="ko-KR" sz="2400" b="1" dirty="0">
                <a:latin typeface="+mn-ea"/>
                <a:ea typeface="+mn-ea"/>
              </a:rPr>
              <a:t>B</a:t>
            </a:r>
            <a:r>
              <a:rPr lang="en-US" altLang="ko-KR" sz="2400" b="1" dirty="0" smtClean="0">
                <a:latin typeface="+mn-ea"/>
                <a:ea typeface="+mn-ea"/>
              </a:rPr>
              <a:t>ayes)</a:t>
            </a:r>
            <a:r>
              <a:rPr lang="ko-KR" altLang="en-US" sz="2400" b="1" dirty="0" smtClean="0">
                <a:latin typeface="+mn-ea"/>
                <a:ea typeface="+mn-ea"/>
              </a:rPr>
              <a:t> </a:t>
            </a:r>
            <a:r>
              <a:rPr lang="ko-KR" altLang="en-US" sz="2400" b="1" dirty="0">
                <a:latin typeface="+mn-ea"/>
                <a:ea typeface="+mn-ea"/>
              </a:rPr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548207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3158970"/>
            <a:ext cx="8415338" cy="2802015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주변확률</a:t>
            </a:r>
            <a:r>
              <a:rPr lang="en-US" altLang="ko-KR" sz="2000" dirty="0">
                <a:latin typeface="+mn-ea"/>
              </a:rPr>
              <a:t>(marginal probability)</a:t>
            </a:r>
            <a:r>
              <a:rPr lang="ko-KR" altLang="en-US" sz="2000" dirty="0">
                <a:latin typeface="+mn-ea"/>
              </a:rPr>
              <a:t>과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결합확률</a:t>
            </a:r>
            <a:r>
              <a:rPr lang="en-US" altLang="ko-KR" sz="2000" dirty="0">
                <a:latin typeface="+mn-ea"/>
              </a:rPr>
              <a:t>(joint probability</a:t>
            </a:r>
            <a:r>
              <a:rPr lang="en-US" altLang="ko-KR" sz="2000" dirty="0" smtClean="0">
                <a:latin typeface="+mn-ea"/>
              </a:rPr>
              <a:t>)</a:t>
            </a:r>
            <a:endParaRPr lang="en-US" altLang="ko-KR" sz="2000" dirty="0">
              <a:latin typeface="+mn-ea"/>
            </a:endParaRPr>
          </a:p>
          <a:p>
            <a:pPr marL="457200" lvl="1" indent="0">
              <a:buNone/>
            </a:pPr>
            <a:endParaRPr lang="en-US" altLang="ko-KR" sz="2000" dirty="0" smtClean="0">
              <a:latin typeface="+mn-ea"/>
            </a:endParaRPr>
          </a:p>
          <a:p>
            <a:pPr marL="457200" lvl="1" indent="0">
              <a:buNone/>
            </a:pPr>
            <a:endParaRPr lang="en-US" altLang="ko-KR" sz="2000" dirty="0">
              <a:latin typeface="+mn-ea"/>
            </a:endParaRPr>
          </a:p>
          <a:p>
            <a:pPr marL="457200" lvl="1" indent="0">
              <a:buNone/>
            </a:pPr>
            <a:endParaRPr lang="en-US" altLang="ko-KR" sz="2000" dirty="0" smtClean="0">
              <a:latin typeface="+mn-ea"/>
            </a:endParaRPr>
          </a:p>
          <a:p>
            <a:pPr marL="457200" lvl="1" indent="0">
              <a:buNone/>
            </a:pP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조건부확률</a:t>
            </a:r>
            <a:r>
              <a:rPr lang="en-US" altLang="ko-KR" sz="2000" dirty="0">
                <a:latin typeface="+mn-ea"/>
              </a:rPr>
              <a:t>(conditional probability)  </a:t>
            </a:r>
            <a:r>
              <a:rPr lang="ko-KR" altLang="en-US" sz="2000" dirty="0" err="1">
                <a:latin typeface="+mn-ea"/>
              </a:rPr>
              <a:t>행조건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/ </a:t>
            </a:r>
            <a:r>
              <a:rPr lang="ko-KR" altLang="en-US" sz="2000" dirty="0" smtClean="0">
                <a:latin typeface="+mn-ea"/>
              </a:rPr>
              <a:t>열조건</a:t>
            </a:r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342900" lvl="1" indent="-342900"/>
            <a:endParaRPr lang="en-US" altLang="ko-KR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46575" y="1214463"/>
            <a:ext cx="389241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i="0" u="none" strike="noStrike" cap="none" normalizeH="0" baseline="0" dirty="0" smtClean="0">
                <a:ln>
                  <a:noFill/>
                </a:ln>
                <a:effectLst/>
                <a:latin typeface="+mn-ea"/>
                <a:ea typeface="+mn-ea"/>
                <a:cs typeface="굴림" pitchFamily="50" charset="-127"/>
              </a:rPr>
              <a:t>[</a:t>
            </a:r>
            <a:r>
              <a:rPr kumimoji="1" lang="ko-KR" altLang="en-US" i="0" u="none" strike="noStrike" cap="none" normalizeH="0" baseline="0" dirty="0" smtClean="0">
                <a:ln>
                  <a:noFill/>
                </a:ln>
                <a:effectLst/>
                <a:latin typeface="+mn-ea"/>
                <a:ea typeface="+mn-ea"/>
                <a:cs typeface="굴림" pitchFamily="50" charset="-127"/>
              </a:rPr>
              <a:t>표 </a:t>
            </a:r>
            <a:r>
              <a:rPr kumimoji="1" lang="en-US" altLang="ko-KR" i="0" u="none" strike="noStrike" cap="none" normalizeH="0" baseline="0" dirty="0" smtClean="0">
                <a:ln>
                  <a:noFill/>
                </a:ln>
                <a:effectLst/>
                <a:latin typeface="+mn-ea"/>
                <a:ea typeface="+mn-ea"/>
                <a:cs typeface="굴림" pitchFamily="50" charset="-127"/>
              </a:rPr>
              <a:t>3-1] </a:t>
            </a:r>
            <a:r>
              <a:rPr kumimoji="1" lang="ko-KR" altLang="en-US" i="0" u="none" strike="noStrike" cap="none" normalizeH="0" baseline="0" dirty="0" smtClean="0">
                <a:ln>
                  <a:noFill/>
                </a:ln>
                <a:effectLst/>
                <a:latin typeface="+mn-ea"/>
                <a:ea typeface="+mn-ea"/>
                <a:cs typeface="굴림" pitchFamily="50" charset="-127"/>
              </a:rPr>
              <a:t>학과 신입생에 대한 </a:t>
            </a:r>
            <a:r>
              <a:rPr kumimoji="1" lang="ko-KR" altLang="en-US" i="0" u="none" strike="noStrike" cap="none" normalizeH="0" baseline="0" dirty="0" err="1" smtClean="0">
                <a:ln>
                  <a:noFill/>
                </a:ln>
                <a:effectLst/>
                <a:latin typeface="+mn-ea"/>
                <a:ea typeface="+mn-ea"/>
                <a:cs typeface="굴림" pitchFamily="50" charset="-127"/>
              </a:rPr>
              <a:t>분할표</a:t>
            </a:r>
            <a:endParaRPr kumimoji="1" lang="ko-KR" altLang="en-US" i="0" u="none" strike="noStrike" cap="none" normalizeH="0" baseline="0" dirty="0" smtClean="0">
              <a:ln>
                <a:noFill/>
              </a:ln>
              <a:effectLst/>
              <a:latin typeface="+mn-ea"/>
              <a:ea typeface="+mn-ea"/>
              <a:cs typeface="굴림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886918"/>
              </p:ext>
            </p:extLst>
          </p:nvPr>
        </p:nvGraphicFramePr>
        <p:xfrm>
          <a:off x="913489" y="1641906"/>
          <a:ext cx="4860149" cy="1385280"/>
        </p:xfrm>
        <a:graphic>
          <a:graphicData uri="http://schemas.openxmlformats.org/drawingml/2006/table">
            <a:tbl>
              <a:tblPr/>
              <a:tblGrid>
                <a:gridCol w="1699115"/>
                <a:gridCol w="1275436"/>
                <a:gridCol w="1275436"/>
                <a:gridCol w="610162"/>
              </a:tblGrid>
              <a:tr h="2700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구분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남학생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여학생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소계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문과출신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이과출신</a:t>
                      </a: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소계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55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45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731096"/>
              </p:ext>
            </p:extLst>
          </p:nvPr>
        </p:nvGraphicFramePr>
        <p:xfrm>
          <a:off x="917593" y="3564015"/>
          <a:ext cx="5544617" cy="1385280"/>
        </p:xfrm>
        <a:graphic>
          <a:graphicData uri="http://schemas.openxmlformats.org/drawingml/2006/table">
            <a:tbl>
              <a:tblPr/>
              <a:tblGrid>
                <a:gridCol w="1699115"/>
                <a:gridCol w="1275436"/>
                <a:gridCol w="1275436"/>
                <a:gridCol w="1294630"/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구분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남학생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여학생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소계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문과출신</a:t>
                      </a: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15/100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25/100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40/100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이과출신</a:t>
                      </a: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40/100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20/100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60/100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소계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55/100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45/100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100/100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429831"/>
              </p:ext>
            </p:extLst>
          </p:nvPr>
        </p:nvGraphicFramePr>
        <p:xfrm>
          <a:off x="899591" y="5405375"/>
          <a:ext cx="3888432" cy="1038960"/>
        </p:xfrm>
        <a:graphic>
          <a:graphicData uri="http://schemas.openxmlformats.org/drawingml/2006/table">
            <a:tbl>
              <a:tblPr/>
              <a:tblGrid>
                <a:gridCol w="1554568"/>
                <a:gridCol w="1166932"/>
                <a:gridCol w="1166932"/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구분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남학생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여학생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문과출신</a:t>
                      </a: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15/40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25/40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이과출신</a:t>
                      </a: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40/60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20/60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382252"/>
              </p:ext>
            </p:extLst>
          </p:nvPr>
        </p:nvGraphicFramePr>
        <p:xfrm>
          <a:off x="4932041" y="5405375"/>
          <a:ext cx="3907159" cy="1038960"/>
        </p:xfrm>
        <a:graphic>
          <a:graphicData uri="http://schemas.openxmlformats.org/drawingml/2006/table">
            <a:tbl>
              <a:tblPr/>
              <a:tblGrid>
                <a:gridCol w="1562055"/>
                <a:gridCol w="1172552"/>
                <a:gridCol w="1172552"/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구분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남학생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여학생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문과출신</a:t>
                      </a: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15/55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25/45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이과출신</a:t>
                      </a: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40/55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20/45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09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kumimoji="1" lang="en-US" altLang="ko-KR" sz="1800" dirty="0">
                <a:latin typeface="+mn-ea"/>
                <a:cs typeface="굴림" pitchFamily="50" charset="-127"/>
              </a:rPr>
              <a:t>[</a:t>
            </a:r>
            <a:r>
              <a:rPr kumimoji="1" lang="ko-KR" altLang="en-US" sz="1800" dirty="0">
                <a:latin typeface="+mn-ea"/>
                <a:cs typeface="굴림" pitchFamily="50" charset="-127"/>
              </a:rPr>
              <a:t>예 </a:t>
            </a:r>
            <a:r>
              <a:rPr kumimoji="1" lang="en-US" altLang="ko-KR" sz="1800" dirty="0">
                <a:latin typeface="+mn-ea"/>
                <a:cs typeface="굴림" pitchFamily="50" charset="-127"/>
              </a:rPr>
              <a:t>3-11] </a:t>
            </a:r>
            <a:r>
              <a:rPr kumimoji="1" lang="ko-KR" altLang="en-US" sz="1800" dirty="0">
                <a:latin typeface="+mn-ea"/>
                <a:cs typeface="굴림" pitchFamily="50" charset="-127"/>
              </a:rPr>
              <a:t>학과 신입생에 대한 </a:t>
            </a:r>
            <a:r>
              <a:rPr kumimoji="1" lang="ko-KR" altLang="en-US" sz="1800" dirty="0" err="1" smtClean="0">
                <a:latin typeface="+mn-ea"/>
                <a:cs typeface="굴림" pitchFamily="50" charset="-127"/>
              </a:rPr>
              <a:t>분할표</a:t>
            </a:r>
            <a:endParaRPr lang="en-US" altLang="ko-KR" sz="1800" dirty="0">
              <a:latin typeface="+mn-ea"/>
            </a:endParaRPr>
          </a:p>
          <a:p>
            <a:pPr marL="457200" lvl="1" indent="0">
              <a:buNone/>
            </a:pPr>
            <a:endParaRPr lang="en-US" altLang="ko-KR" sz="1800" dirty="0">
              <a:latin typeface="+mn-ea"/>
            </a:endParaRPr>
          </a:p>
          <a:p>
            <a:pPr marL="457200" lvl="1" indent="0">
              <a:buNone/>
            </a:pPr>
            <a:endParaRPr lang="en-US" altLang="ko-KR" sz="1800" dirty="0" smtClean="0">
              <a:latin typeface="+mn-ea"/>
            </a:endParaRPr>
          </a:p>
          <a:p>
            <a:pPr marL="457200" lvl="1" indent="0">
              <a:buNone/>
            </a:pPr>
            <a:endParaRPr lang="en-US" altLang="ko-KR" sz="1800" dirty="0">
              <a:latin typeface="+mn-ea"/>
            </a:endParaRPr>
          </a:p>
          <a:p>
            <a:pPr marL="457200" lvl="1" indent="0">
              <a:buNone/>
            </a:pPr>
            <a:endParaRPr lang="en-US" altLang="ko-KR" sz="1800" dirty="0" smtClean="0">
              <a:latin typeface="+mn-ea"/>
            </a:endParaRPr>
          </a:p>
          <a:p>
            <a:pPr marL="457200" lvl="1" indent="0">
              <a:buNone/>
            </a:pPr>
            <a:endParaRPr lang="en-US" altLang="ko-KR" sz="1800" dirty="0" smtClean="0">
              <a:latin typeface="+mn-ea"/>
            </a:endParaRPr>
          </a:p>
          <a:p>
            <a:r>
              <a:rPr lang="ko-KR" altLang="en-US" sz="1800" dirty="0">
                <a:latin typeface="+mn-ea"/>
              </a:rPr>
              <a:t>한 학생이 문과출신일 때</a:t>
            </a:r>
            <a:r>
              <a:rPr lang="en-US" altLang="ko-KR" sz="1800" dirty="0">
                <a:latin typeface="+mn-ea"/>
              </a:rPr>
              <a:t>(A), </a:t>
            </a:r>
            <a:r>
              <a:rPr lang="ko-KR" altLang="en-US" sz="1800" dirty="0">
                <a:latin typeface="+mn-ea"/>
              </a:rPr>
              <a:t>그 학생이 여학생일 </a:t>
            </a:r>
            <a:r>
              <a:rPr lang="en-US" altLang="ko-KR" sz="1800" dirty="0">
                <a:latin typeface="+mn-ea"/>
              </a:rPr>
              <a:t>(F) </a:t>
            </a:r>
            <a:r>
              <a:rPr lang="ko-KR" altLang="en-US" sz="1800" dirty="0">
                <a:latin typeface="+mn-ea"/>
              </a:rPr>
              <a:t>조건부 </a:t>
            </a:r>
            <a:r>
              <a:rPr lang="ko-KR" altLang="en-US" sz="1800" dirty="0" smtClean="0">
                <a:latin typeface="+mn-ea"/>
              </a:rPr>
              <a:t>확률</a:t>
            </a:r>
            <a:endParaRPr lang="en-US" altLang="ko-KR" sz="1800" dirty="0" smtClean="0">
              <a:latin typeface="+mn-ea"/>
            </a:endParaRPr>
          </a:p>
          <a:p>
            <a:endParaRPr lang="en-US" altLang="ko-KR" sz="1800" dirty="0">
              <a:latin typeface="+mn-ea"/>
            </a:endParaRPr>
          </a:p>
          <a:p>
            <a:endParaRPr lang="en-US" altLang="ko-KR" sz="1800" dirty="0" smtClean="0">
              <a:latin typeface="+mn-ea"/>
            </a:endParaRPr>
          </a:p>
          <a:p>
            <a:endParaRPr lang="en-US" altLang="ko-KR" sz="1800" dirty="0">
              <a:latin typeface="+mn-ea"/>
            </a:endParaRPr>
          </a:p>
          <a:p>
            <a:endParaRPr lang="en-US" altLang="ko-KR" sz="1800" dirty="0">
              <a:latin typeface="+mn-ea"/>
            </a:endParaRPr>
          </a:p>
          <a:p>
            <a:r>
              <a:rPr lang="ko-KR" altLang="en-US" sz="1800" dirty="0">
                <a:latin typeface="+mn-ea"/>
              </a:rPr>
              <a:t>한 학생이 여학생일 때</a:t>
            </a:r>
            <a:r>
              <a:rPr lang="en-US" altLang="ko-KR" sz="1800" dirty="0">
                <a:latin typeface="+mn-ea"/>
              </a:rPr>
              <a:t>(F), </a:t>
            </a:r>
            <a:r>
              <a:rPr lang="ko-KR" altLang="en-US" sz="1800" dirty="0">
                <a:latin typeface="+mn-ea"/>
              </a:rPr>
              <a:t>그 학생이 문과출신일</a:t>
            </a:r>
            <a:r>
              <a:rPr lang="en-US" altLang="ko-KR" sz="1800" dirty="0">
                <a:latin typeface="+mn-ea"/>
              </a:rPr>
              <a:t>(A) </a:t>
            </a:r>
            <a:r>
              <a:rPr lang="ko-KR" altLang="en-US" sz="1800" dirty="0">
                <a:latin typeface="+mn-ea"/>
              </a:rPr>
              <a:t>조건부 </a:t>
            </a:r>
            <a:r>
              <a:rPr lang="ko-KR" altLang="en-US" sz="1800" dirty="0" smtClean="0">
                <a:latin typeface="+mn-ea"/>
              </a:rPr>
              <a:t>확률</a:t>
            </a:r>
            <a:endParaRPr lang="en-US" altLang="ko-KR" sz="1800" dirty="0">
              <a:latin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pPr marL="342900" lvl="1" indent="-342900"/>
            <a:endParaRPr lang="en-US" altLang="ko-KR" sz="18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36649"/>
              </p:ext>
            </p:extLst>
          </p:nvPr>
        </p:nvGraphicFramePr>
        <p:xfrm>
          <a:off x="971600" y="1818695"/>
          <a:ext cx="5544617" cy="1385280"/>
        </p:xfrm>
        <a:graphic>
          <a:graphicData uri="http://schemas.openxmlformats.org/drawingml/2006/table">
            <a:tbl>
              <a:tblPr/>
              <a:tblGrid>
                <a:gridCol w="1699115"/>
                <a:gridCol w="1275436"/>
                <a:gridCol w="1275436"/>
                <a:gridCol w="1294630"/>
              </a:tblGrid>
              <a:tr h="2700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구분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남학생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여학생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소계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문과출신</a:t>
                      </a: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이과출신</a:t>
                      </a: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소계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45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447981"/>
              </p:ext>
            </p:extLst>
          </p:nvPr>
        </p:nvGraphicFramePr>
        <p:xfrm>
          <a:off x="971599" y="3724603"/>
          <a:ext cx="3816423" cy="1038960"/>
        </p:xfrm>
        <a:graphic>
          <a:graphicData uri="http://schemas.openxmlformats.org/drawingml/2006/table">
            <a:tbl>
              <a:tblPr/>
              <a:tblGrid>
                <a:gridCol w="1525779"/>
                <a:gridCol w="1145322"/>
                <a:gridCol w="1145322"/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구분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남학생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여학생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문과출신</a:t>
                      </a: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15/40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25/40</a:t>
                      </a:r>
                      <a:endParaRPr lang="en-US" sz="1800" b="1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이과출신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40/60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20/60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848555"/>
              </p:ext>
            </p:extLst>
          </p:nvPr>
        </p:nvGraphicFramePr>
        <p:xfrm>
          <a:off x="971600" y="5360370"/>
          <a:ext cx="3816424" cy="1038960"/>
        </p:xfrm>
        <a:graphic>
          <a:graphicData uri="http://schemas.openxmlformats.org/drawingml/2006/table">
            <a:tbl>
              <a:tblPr/>
              <a:tblGrid>
                <a:gridCol w="1525780"/>
                <a:gridCol w="1145322"/>
                <a:gridCol w="1145322"/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구분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남학생</a:t>
                      </a:r>
                      <a:r>
                        <a:rPr lang="en-US" altLang="ko-KR" sz="1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여학생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문과출신</a:t>
                      </a: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15/55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25/45</a:t>
                      </a:r>
                      <a:endParaRPr lang="en-US" sz="1800" b="1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이과출신</a:t>
                      </a: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40/55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20/45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588553"/>
              </p:ext>
            </p:extLst>
          </p:nvPr>
        </p:nvGraphicFramePr>
        <p:xfrm>
          <a:off x="5048572" y="4028740"/>
          <a:ext cx="3771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3" imgW="3771720" imgH="660240" progId="Equation.DSMT4">
                  <p:embed/>
                </p:oleObj>
              </mc:Choice>
              <mc:Fallback>
                <p:oleObj name="Equation" r:id="rId3" imgW="377172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48572" y="4028740"/>
                        <a:ext cx="37719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867295"/>
              </p:ext>
            </p:extLst>
          </p:nvPr>
        </p:nvGraphicFramePr>
        <p:xfrm>
          <a:off x="5061272" y="5648920"/>
          <a:ext cx="3759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5" imgW="3759120" imgH="660240" progId="Equation.DSMT4">
                  <p:embed/>
                </p:oleObj>
              </mc:Choice>
              <mc:Fallback>
                <p:oleObj name="Equation" r:id="rId5" imgW="375912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1272" y="5648920"/>
                        <a:ext cx="37592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209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1787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>
                <a:latin typeface="+mn-ea"/>
              </a:rPr>
              <a:t>예 </a:t>
            </a:r>
            <a:r>
              <a:rPr lang="en-US" altLang="ko-KR" sz="1800" dirty="0">
                <a:latin typeface="+mn-ea"/>
              </a:rPr>
              <a:t>3-12] </a:t>
            </a:r>
            <a:r>
              <a:rPr lang="ko-KR" altLang="en-US" sz="1800" dirty="0">
                <a:latin typeface="+mn-ea"/>
              </a:rPr>
              <a:t>주사위 네 개를 던지는 실험에서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조건부확률</a:t>
            </a:r>
            <a:endParaRPr lang="en-US" altLang="ko-KR" sz="1800" dirty="0">
              <a:latin typeface="+mn-ea"/>
            </a:endParaRPr>
          </a:p>
          <a:p>
            <a:pPr lvl="1"/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342900" lvl="1" indent="-342900"/>
            <a:endParaRPr lang="en-US" altLang="ko-KR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 smtClean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669610"/>
              </p:ext>
            </p:extLst>
          </p:nvPr>
        </p:nvGraphicFramePr>
        <p:xfrm>
          <a:off x="1587674" y="2818070"/>
          <a:ext cx="4649511" cy="610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Equation" r:id="rId3" imgW="5029200" imgH="660240" progId="Equation.DSMT4">
                  <p:embed/>
                </p:oleObj>
              </mc:Choice>
              <mc:Fallback>
                <p:oleObj name="Equation" r:id="rId3" imgW="502920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674" y="2818070"/>
                        <a:ext cx="4649511" cy="610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334736"/>
              </p:ext>
            </p:extLst>
          </p:nvPr>
        </p:nvGraphicFramePr>
        <p:xfrm>
          <a:off x="1601670" y="3563627"/>
          <a:ext cx="4649511" cy="610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Equation" r:id="rId5" imgW="5029200" imgH="660240" progId="Equation.DSMT4">
                  <p:embed/>
                </p:oleObj>
              </mc:Choice>
              <mc:Fallback>
                <p:oleObj name="Equation" r:id="rId5" imgW="502920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670" y="3563627"/>
                        <a:ext cx="4649511" cy="610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400491"/>
              </p:ext>
            </p:extLst>
          </p:nvPr>
        </p:nvGraphicFramePr>
        <p:xfrm>
          <a:off x="1601670" y="4258230"/>
          <a:ext cx="5459653" cy="610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" name="Equation" r:id="rId7" imgW="5905440" imgH="660240" progId="Equation.DSMT4">
                  <p:embed/>
                </p:oleObj>
              </mc:Choice>
              <mc:Fallback>
                <p:oleObj name="Equation" r:id="rId7" imgW="590544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670" y="4258230"/>
                        <a:ext cx="5459653" cy="610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629085"/>
              </p:ext>
            </p:extLst>
          </p:nvPr>
        </p:nvGraphicFramePr>
        <p:xfrm>
          <a:off x="1597623" y="5033079"/>
          <a:ext cx="5130900" cy="91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Equation" r:id="rId9" imgW="5549760" imgH="990360" progId="Equation.DSMT4">
                  <p:embed/>
                </p:oleObj>
              </mc:Choice>
              <mc:Fallback>
                <p:oleObj name="Equation" r:id="rId9" imgW="554976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623" y="5033079"/>
                        <a:ext cx="5130900" cy="91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143613"/>
              </p:ext>
            </p:extLst>
          </p:nvPr>
        </p:nvGraphicFramePr>
        <p:xfrm>
          <a:off x="1601670" y="6053577"/>
          <a:ext cx="6093677" cy="610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name="Equation" r:id="rId11" imgW="6591240" imgH="660240" progId="Equation.DSMT4">
                  <p:embed/>
                </p:oleObj>
              </mc:Choice>
              <mc:Fallback>
                <p:oleObj name="Equation" r:id="rId11" imgW="659124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670" y="6053577"/>
                        <a:ext cx="6093677" cy="610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직사각형 8"/>
          <p:cNvSpPr/>
          <p:nvPr/>
        </p:nvSpPr>
        <p:spPr>
          <a:xfrm>
            <a:off x="611560" y="2708920"/>
            <a:ext cx="7920880" cy="400505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81590" y="2124145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00FF"/>
                </a:solidFill>
                <a:latin typeface="+mn-ea"/>
                <a:ea typeface="+mn-ea"/>
              </a:rPr>
              <a:t>A=575,  B=671,  C=671,  AB=453,  AC=140,  BC=302,  ABC=124,</a:t>
            </a:r>
          </a:p>
          <a:p>
            <a:r>
              <a:rPr lang="en-US" altLang="ko-KR" sz="1600" dirty="0" err="1" smtClean="0">
                <a:solidFill>
                  <a:srgbClr val="0000FF"/>
                </a:solidFill>
                <a:latin typeface="+mn-ea"/>
                <a:ea typeface="+mn-ea"/>
              </a:rPr>
              <a:t>AuB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  <a:ea typeface="+mn-ea"/>
              </a:rPr>
              <a:t>=793, </a:t>
            </a:r>
            <a:r>
              <a:rPr lang="en-US" altLang="ko-KR" sz="1600" dirty="0" err="1" smtClean="0">
                <a:solidFill>
                  <a:srgbClr val="0000FF"/>
                </a:solidFill>
                <a:latin typeface="+mn-ea"/>
                <a:ea typeface="+mn-ea"/>
              </a:rPr>
              <a:t>AuC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  <a:ea typeface="+mn-ea"/>
              </a:rPr>
              <a:t>=1106, </a:t>
            </a:r>
            <a:r>
              <a:rPr lang="en-US" altLang="ko-KR" sz="1600" dirty="0" err="1" smtClean="0">
                <a:solidFill>
                  <a:srgbClr val="0000FF"/>
                </a:solidFill>
                <a:latin typeface="+mn-ea"/>
                <a:ea typeface="+mn-ea"/>
              </a:rPr>
              <a:t>BuC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  <a:ea typeface="+mn-ea"/>
              </a:rPr>
              <a:t>=1040, </a:t>
            </a:r>
            <a:r>
              <a:rPr lang="en-US" altLang="ko-KR" sz="1600" dirty="0" err="1" smtClean="0">
                <a:solidFill>
                  <a:srgbClr val="0000FF"/>
                </a:solidFill>
                <a:latin typeface="+mn-ea"/>
                <a:ea typeface="+mn-ea"/>
              </a:rPr>
              <a:t>AuBuC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  <a:ea typeface="+mn-ea"/>
              </a:rPr>
              <a:t>=1146</a:t>
            </a:r>
            <a:endParaRPr lang="ko-KR" altLang="en-US" sz="16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1590" y="1539080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00FF"/>
                </a:solidFill>
                <a:latin typeface="+mn-ea"/>
                <a:ea typeface="+mn-ea"/>
              </a:rPr>
              <a:t>A= </a:t>
            </a:r>
            <a:r>
              <a:rPr lang="ko-KR" altLang="en-US" sz="1600" dirty="0">
                <a:solidFill>
                  <a:srgbClr val="0000FF"/>
                </a:solidFill>
                <a:latin typeface="+mn-ea"/>
                <a:ea typeface="+mn-ea"/>
              </a:rPr>
              <a:t>숫자의 합이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  <a:ea typeface="+mn-ea"/>
              </a:rPr>
              <a:t>15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  <a:ea typeface="+mn-ea"/>
              </a:rPr>
              <a:t>이상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  <a:ea typeface="+mn-ea"/>
              </a:rPr>
              <a:t>,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  <a:ea typeface="+mn-ea"/>
              </a:rPr>
              <a:t> 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  <a:ea typeface="+mn-ea"/>
              </a:rPr>
              <a:t>B= </a:t>
            </a:r>
            <a:r>
              <a:rPr lang="ko-KR" altLang="en-US" sz="1600" dirty="0">
                <a:solidFill>
                  <a:srgbClr val="0000FF"/>
                </a:solidFill>
                <a:latin typeface="+mn-ea"/>
                <a:ea typeface="+mn-ea"/>
              </a:rPr>
              <a:t>한 개 이상의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  <a:ea typeface="+mn-ea"/>
              </a:rPr>
              <a:t>6,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  <a:ea typeface="+mn-ea"/>
              </a:rPr>
              <a:t> 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  <a:ea typeface="+mn-ea"/>
              </a:rPr>
              <a:t>C= </a:t>
            </a:r>
            <a:r>
              <a:rPr lang="ko-KR" altLang="en-US" sz="1600" dirty="0">
                <a:solidFill>
                  <a:srgbClr val="0000FF"/>
                </a:solidFill>
                <a:latin typeface="+mn-ea"/>
                <a:ea typeface="+mn-ea"/>
              </a:rPr>
              <a:t>한 개 이상의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  <a:ea typeface="+mn-ea"/>
              </a:rPr>
              <a:t>1</a:t>
            </a:r>
          </a:p>
          <a:p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    P(A|B)	P(A|C)		P(A|B∩C)	P(A|B∪C)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209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두 사상 </a:t>
            </a:r>
            <a:r>
              <a:rPr lang="en-US" altLang="ko-KR" sz="2400" b="1" dirty="0"/>
              <a:t>A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B</a:t>
            </a:r>
            <a:r>
              <a:rPr lang="ko-KR" altLang="en-US" sz="2400" b="1" dirty="0"/>
              <a:t>가 동시에 발생할 </a:t>
            </a:r>
            <a:r>
              <a:rPr lang="ko-KR" altLang="en-US" sz="2400" b="1" dirty="0" smtClean="0"/>
              <a:t>확률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r>
              <a:rPr lang="en-US" altLang="ko-KR" sz="2400" dirty="0" smtClean="0"/>
              <a:t>n</a:t>
            </a:r>
            <a:r>
              <a:rPr lang="ko-KR" altLang="en-US" sz="2400" dirty="0"/>
              <a:t>개의 사상에 대하여 </a:t>
            </a:r>
            <a:r>
              <a:rPr lang="ko-KR" altLang="en-US" sz="2400" dirty="0" smtClean="0"/>
              <a:t>적용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342900" lvl="1" indent="-342900"/>
            <a:endParaRPr lang="en-US" altLang="ko-KR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FF0000"/>
              </a:buClr>
            </a:pPr>
            <a:r>
              <a:rPr lang="en-US" altLang="ko-KR" dirty="0"/>
              <a:t>3.3.2 </a:t>
            </a:r>
            <a:r>
              <a:rPr lang="ko-KR" altLang="en-US" dirty="0"/>
              <a:t>곱의 법칙</a:t>
            </a:r>
            <a:r>
              <a:rPr lang="en-US" altLang="ko-KR" dirty="0"/>
              <a:t>(multiplicative law)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1590" y="1959223"/>
            <a:ext cx="3456384" cy="461665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/>
          <a:p>
            <a:r>
              <a:rPr lang="en-US" altLang="ko-KR" sz="2400" b="1" dirty="0">
                <a:solidFill>
                  <a:srgbClr val="0000FF"/>
                </a:solidFill>
              </a:rPr>
              <a:t>P(A∩B)=P(A)P(B|A)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225741"/>
              </p:ext>
            </p:extLst>
          </p:nvPr>
        </p:nvGraphicFramePr>
        <p:xfrm>
          <a:off x="4879510" y="1874838"/>
          <a:ext cx="2870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3" imgW="2869920" imgH="787320" progId="Equation.DSMT4">
                  <p:embed/>
                </p:oleObj>
              </mc:Choice>
              <mc:Fallback>
                <p:oleObj name="Equation" r:id="rId3" imgW="286992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510" y="1874838"/>
                        <a:ext cx="2870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35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3474005"/>
            <a:ext cx="836295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25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>
                <a:latin typeface="+mn-ea"/>
              </a:rPr>
              <a:t>예 </a:t>
            </a:r>
            <a:r>
              <a:rPr lang="en-US" altLang="ko-KR" sz="1800" dirty="0">
                <a:latin typeface="+mn-ea"/>
              </a:rPr>
              <a:t>3-13] </a:t>
            </a:r>
            <a:r>
              <a:rPr lang="ko-KR" altLang="en-US" sz="1800" dirty="0">
                <a:latin typeface="+mn-ea"/>
              </a:rPr>
              <a:t>네 종류의 무늬에 </a:t>
            </a:r>
            <a:r>
              <a:rPr lang="en-US" altLang="ko-KR" sz="1800" dirty="0">
                <a:latin typeface="+mn-ea"/>
              </a:rPr>
              <a:t>1</a:t>
            </a:r>
            <a:r>
              <a:rPr lang="ko-KR" altLang="en-US" sz="1800" dirty="0">
                <a:latin typeface="+mn-ea"/>
              </a:rPr>
              <a:t>번부터 </a:t>
            </a:r>
            <a:r>
              <a:rPr lang="en-US" altLang="ko-KR" sz="1800" dirty="0">
                <a:latin typeface="+mn-ea"/>
              </a:rPr>
              <a:t>13</a:t>
            </a:r>
            <a:r>
              <a:rPr lang="ko-KR" altLang="en-US" sz="1800" dirty="0">
                <a:latin typeface="+mn-ea"/>
              </a:rPr>
              <a:t>번까지 표기된 </a:t>
            </a:r>
            <a:r>
              <a:rPr lang="en-US" altLang="ko-KR" sz="1800" dirty="0">
                <a:latin typeface="+mn-ea"/>
              </a:rPr>
              <a:t>52</a:t>
            </a:r>
            <a:r>
              <a:rPr lang="ko-KR" altLang="en-US" sz="1800" dirty="0">
                <a:latin typeface="+mn-ea"/>
              </a:rPr>
              <a:t>장의 카드가 들어 있는 항아리에서 </a:t>
            </a:r>
            <a:r>
              <a:rPr lang="en-US" altLang="ko-KR" sz="1800" dirty="0">
                <a:latin typeface="+mn-ea"/>
              </a:rPr>
              <a:t>4</a:t>
            </a:r>
            <a:r>
              <a:rPr lang="ko-KR" altLang="en-US" sz="1800" dirty="0">
                <a:latin typeface="+mn-ea"/>
              </a:rPr>
              <a:t>장의 카드를 꺼냈을 때 모두 같은 무늬가 나올 </a:t>
            </a:r>
            <a:r>
              <a:rPr lang="ko-KR" altLang="en-US" sz="1800" dirty="0" smtClean="0">
                <a:latin typeface="+mn-ea"/>
              </a:rPr>
              <a:t>확률</a:t>
            </a:r>
            <a:endParaRPr lang="ko-KR" altLang="en-US" sz="1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 smtClean="0"/>
          </a:p>
        </p:txBody>
      </p:sp>
      <p:pic>
        <p:nvPicPr>
          <p:cNvPr id="4" name="Picture 1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63" y="3671294"/>
            <a:ext cx="8424936" cy="28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710" y="2051056"/>
            <a:ext cx="5188957" cy="1547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69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+mn-ea"/>
              </a:rPr>
              <a:t>표본공간을 이루고 있는 사건 </a:t>
            </a:r>
            <a:r>
              <a:rPr lang="en-US" altLang="ko-KR" sz="2000" dirty="0">
                <a:latin typeface="+mn-ea"/>
              </a:rPr>
              <a:t>A</a:t>
            </a:r>
            <a:r>
              <a:rPr lang="ko-KR" altLang="en-US" sz="2000" dirty="0">
                <a:latin typeface="+mn-ea"/>
              </a:rPr>
              <a:t>와 </a:t>
            </a:r>
            <a:r>
              <a:rPr lang="en-US" altLang="ko-KR" sz="2000" dirty="0">
                <a:latin typeface="+mn-ea"/>
              </a:rPr>
              <a:t>B</a:t>
            </a:r>
            <a:r>
              <a:rPr lang="ko-KR" altLang="en-US" sz="2000" dirty="0">
                <a:latin typeface="+mn-ea"/>
              </a:rPr>
              <a:t>에 대하여 두 사건 </a:t>
            </a:r>
            <a:r>
              <a:rPr lang="en-US" altLang="ko-KR" sz="2000" dirty="0">
                <a:latin typeface="+mn-ea"/>
              </a:rPr>
              <a:t>A</a:t>
            </a:r>
            <a:r>
              <a:rPr lang="ko-KR" altLang="en-US" sz="2000" dirty="0">
                <a:latin typeface="+mn-ea"/>
              </a:rPr>
              <a:t>와 </a:t>
            </a:r>
            <a:r>
              <a:rPr lang="en-US" altLang="ko-KR" sz="2000" dirty="0">
                <a:latin typeface="+mn-ea"/>
              </a:rPr>
              <a:t>B</a:t>
            </a:r>
            <a:r>
              <a:rPr lang="ko-KR" altLang="en-US" sz="2000" dirty="0">
                <a:latin typeface="+mn-ea"/>
              </a:rPr>
              <a:t>가 서로 </a:t>
            </a:r>
            <a:r>
              <a:rPr lang="ko-KR" altLang="en-US" sz="2000" dirty="0" smtClean="0">
                <a:latin typeface="+mn-ea"/>
              </a:rPr>
              <a:t>독립이면</a:t>
            </a:r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즉</a:t>
            </a:r>
            <a:r>
              <a:rPr lang="en-US" altLang="ko-KR" sz="2000" dirty="0">
                <a:latin typeface="+mn-ea"/>
              </a:rPr>
              <a:t>, P(B|A)</a:t>
            </a:r>
            <a:r>
              <a:rPr lang="ko-KR" altLang="en-US" sz="2000" dirty="0">
                <a:latin typeface="+mn-ea"/>
              </a:rPr>
              <a:t>에서 조건으로 주어진 사건 </a:t>
            </a:r>
            <a:r>
              <a:rPr lang="en-US" altLang="ko-KR" sz="2000" dirty="0">
                <a:latin typeface="+mn-ea"/>
              </a:rPr>
              <a:t>A</a:t>
            </a:r>
            <a:r>
              <a:rPr lang="ko-KR" altLang="en-US" sz="2000" dirty="0">
                <a:latin typeface="+mn-ea"/>
              </a:rPr>
              <a:t>가 사건 </a:t>
            </a:r>
            <a:r>
              <a:rPr lang="en-US" altLang="ko-KR" sz="2000" dirty="0">
                <a:latin typeface="+mn-ea"/>
              </a:rPr>
              <a:t>B</a:t>
            </a:r>
            <a:r>
              <a:rPr lang="ko-KR" altLang="en-US" sz="2000" dirty="0">
                <a:latin typeface="+mn-ea"/>
              </a:rPr>
              <a:t>에 아무런 영향을 주지 못하므로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사건 </a:t>
            </a:r>
            <a:r>
              <a:rPr lang="en-US" altLang="ko-KR" sz="2000" dirty="0">
                <a:latin typeface="+mn-ea"/>
              </a:rPr>
              <a:t>A</a:t>
            </a:r>
            <a:r>
              <a:rPr lang="ko-KR" altLang="en-US" sz="2000" dirty="0">
                <a:latin typeface="+mn-ea"/>
              </a:rPr>
              <a:t>와 </a:t>
            </a:r>
            <a:r>
              <a:rPr lang="en-US" altLang="ko-KR" sz="2000" dirty="0">
                <a:latin typeface="+mn-ea"/>
              </a:rPr>
              <a:t>B</a:t>
            </a:r>
            <a:r>
              <a:rPr lang="ko-KR" altLang="en-US" sz="2000" dirty="0">
                <a:latin typeface="+mn-ea"/>
              </a:rPr>
              <a:t>는 서로 독립인 관계 </a:t>
            </a:r>
            <a:r>
              <a:rPr lang="ko-KR" altLang="en-US" sz="2000" dirty="0" smtClean="0">
                <a:latin typeface="+mn-ea"/>
              </a:rPr>
              <a:t>성립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FF0000"/>
              </a:buClr>
            </a:pPr>
            <a:r>
              <a:rPr lang="en-US" altLang="ko-KR" dirty="0"/>
              <a:t>3.3.3 </a:t>
            </a:r>
            <a:r>
              <a:rPr lang="ko-KR" altLang="en-US" dirty="0"/>
              <a:t>독립사상</a:t>
            </a:r>
            <a:r>
              <a:rPr lang="en-US" altLang="ko-KR" dirty="0"/>
              <a:t>(independent events)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1670" y="2123855"/>
            <a:ext cx="6408712" cy="461665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/>
          <a:p>
            <a:r>
              <a:rPr lang="en-US" altLang="ko-KR" sz="2400" b="1" dirty="0">
                <a:solidFill>
                  <a:srgbClr val="0000FF"/>
                </a:solidFill>
                <a:latin typeface="+mn-ea"/>
                <a:ea typeface="+mn-ea"/>
              </a:rPr>
              <a:t>P(B|A)=P(B)</a:t>
            </a:r>
            <a:r>
              <a:rPr lang="en-US" altLang="ko-KR" sz="2400" b="1" dirty="0">
                <a:latin typeface="+mn-ea"/>
                <a:ea typeface="+mn-ea"/>
              </a:rPr>
              <a:t> </a:t>
            </a:r>
            <a:r>
              <a:rPr lang="en-US" altLang="ko-KR" sz="2400" b="1" dirty="0" smtClean="0">
                <a:latin typeface="+mn-ea"/>
                <a:ea typeface="+mn-ea"/>
              </a:rPr>
              <a:t>&amp;</a:t>
            </a:r>
            <a:r>
              <a:rPr lang="ko-KR" altLang="en-US" sz="2400" b="1" dirty="0" smtClean="0">
                <a:latin typeface="+mn-ea"/>
                <a:ea typeface="+mn-ea"/>
              </a:rPr>
              <a:t> </a:t>
            </a:r>
            <a:r>
              <a:rPr lang="en-US" altLang="ko-KR" sz="2400" b="1" dirty="0">
                <a:solidFill>
                  <a:srgbClr val="0000FF"/>
                </a:solidFill>
                <a:latin typeface="+mn-ea"/>
                <a:ea typeface="+mn-ea"/>
              </a:rPr>
              <a:t>P(A|B)=P(A)</a:t>
            </a:r>
            <a:endParaRPr lang="ko-KR" altLang="en-US" sz="24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1670" y="3969060"/>
            <a:ext cx="6408712" cy="461665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/>
          <a:p>
            <a:r>
              <a:rPr lang="en-US" altLang="ko-KR" sz="2400" b="1" dirty="0">
                <a:solidFill>
                  <a:srgbClr val="0000FF"/>
                </a:solidFill>
                <a:latin typeface="+mn-ea"/>
                <a:ea typeface="+mn-ea"/>
              </a:rPr>
              <a:t>P(A∩B) =P(A)P(B|A)=P(A)P(B)</a:t>
            </a:r>
            <a:endParaRPr lang="ko-KR" altLang="en-US" sz="24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261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[</a:t>
            </a:r>
            <a:r>
              <a:rPr lang="ko-KR" altLang="en-US" sz="2400" b="1" dirty="0"/>
              <a:t>정의 </a:t>
            </a:r>
            <a:r>
              <a:rPr lang="en-US" altLang="ko-KR" sz="2400" b="1" dirty="0"/>
              <a:t>3-5] </a:t>
            </a:r>
            <a:r>
              <a:rPr lang="ko-KR" altLang="en-US" sz="2400" b="1" dirty="0"/>
              <a:t>독립 사상</a:t>
            </a:r>
            <a:r>
              <a:rPr lang="en-US" altLang="ko-KR" sz="2400" b="1" dirty="0"/>
              <a:t>(independent events</a:t>
            </a:r>
            <a:r>
              <a:rPr lang="en-US" altLang="ko-KR" sz="2400" b="1" dirty="0" smtClean="0"/>
              <a:t>)</a:t>
            </a:r>
            <a:endParaRPr lang="en-US" altLang="ko-KR" sz="2400" dirty="0"/>
          </a:p>
          <a:p>
            <a:pPr marL="0" lvl="1" indent="0">
              <a:buNone/>
            </a:pPr>
            <a:endParaRPr lang="en-US" altLang="ko-KR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 smtClean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919546"/>
              </p:ext>
            </p:extLst>
          </p:nvPr>
        </p:nvGraphicFramePr>
        <p:xfrm>
          <a:off x="1286635" y="5449689"/>
          <a:ext cx="6007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Equation" r:id="rId3" imgW="6006960" imgH="380880" progId="Equation.DSMT4">
                  <p:embed/>
                </p:oleObj>
              </mc:Choice>
              <mc:Fallback>
                <p:oleObj name="Equation" r:id="rId3" imgW="60069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6635" y="5449689"/>
                        <a:ext cx="6007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81590" y="1988840"/>
            <a:ext cx="6912768" cy="400110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0000FF"/>
                </a:solidFill>
                <a:latin typeface="+mn-ea"/>
                <a:ea typeface="+mn-ea"/>
              </a:rPr>
              <a:t>P(A∩B)=P(A)P(B)</a:t>
            </a:r>
            <a:endParaRPr lang="ko-KR" altLang="en-US" sz="20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1590" y="2492896"/>
            <a:ext cx="2952328" cy="400110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>
            <a:defPPr>
              <a:defRPr lang="ko-KR"/>
            </a:defPPr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400" b="1"/>
            </a:lvl1pPr>
          </a:lstStyle>
          <a:p>
            <a:r>
              <a:rPr lang="ko-KR" altLang="en-US" sz="2000" b="0" dirty="0" smtClean="0">
                <a:latin typeface="+mn-ea"/>
                <a:ea typeface="+mn-ea"/>
                <a:sym typeface="Wingdings" panose="05000000000000000000" pitchFamily="2" charset="2"/>
              </a:rPr>
              <a:t>독립이면</a:t>
            </a:r>
            <a:r>
              <a:rPr lang="en-US" altLang="ko-KR" sz="2000" b="0" dirty="0" smtClean="0">
                <a:latin typeface="+mn-ea"/>
                <a:ea typeface="+mn-ea"/>
                <a:sym typeface="Wingdings" panose="05000000000000000000" pitchFamily="2" charset="2"/>
              </a:rPr>
              <a:t> </a:t>
            </a:r>
            <a:endParaRPr lang="ko-KR" altLang="en-US" sz="2000" b="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1590" y="3272656"/>
            <a:ext cx="5688632" cy="400110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>
            <a:defPPr>
              <a:defRPr lang="ko-KR"/>
            </a:defPPr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400" b="1"/>
            </a:lvl1pPr>
          </a:lstStyle>
          <a:p>
            <a:r>
              <a:rPr lang="en-US" altLang="ko-KR" sz="2000" b="0" dirty="0">
                <a:latin typeface="+mn-ea"/>
                <a:ea typeface="+mn-ea"/>
              </a:rPr>
              <a:t>P(A∩B)=</a:t>
            </a:r>
            <a:r>
              <a:rPr lang="en-US" altLang="ko-KR" sz="2000" b="0" dirty="0" smtClean="0">
                <a:latin typeface="+mn-ea"/>
                <a:ea typeface="+mn-ea"/>
              </a:rPr>
              <a:t>P(A)P(B)</a:t>
            </a:r>
            <a:r>
              <a:rPr lang="ko-KR" altLang="en-US" sz="2000" b="0" dirty="0" smtClean="0">
                <a:latin typeface="+mn-ea"/>
                <a:ea typeface="+mn-ea"/>
              </a:rPr>
              <a:t>이 성립하면</a:t>
            </a:r>
            <a:r>
              <a:rPr lang="en-US" altLang="ko-KR" sz="2000" b="0" dirty="0">
                <a:latin typeface="+mn-ea"/>
                <a:ea typeface="+mn-ea"/>
              </a:rPr>
              <a:t>,</a:t>
            </a:r>
            <a:endParaRPr lang="ko-KR" altLang="en-US" sz="2000" b="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1590" y="4797375"/>
            <a:ext cx="2952328" cy="400110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>
            <a:defPPr>
              <a:defRPr lang="ko-KR"/>
            </a:defPPr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400" b="1"/>
            </a:lvl1pPr>
          </a:lstStyle>
          <a:p>
            <a:r>
              <a:rPr lang="ko-KR" altLang="en-US" sz="2000" b="0" dirty="0">
                <a:latin typeface="+mn-ea"/>
                <a:ea typeface="+mn-ea"/>
              </a:rPr>
              <a:t>확장 </a:t>
            </a:r>
            <a:r>
              <a:rPr lang="en-US" altLang="ko-KR" sz="2000" b="0" dirty="0">
                <a:latin typeface="+mn-ea"/>
                <a:ea typeface="+mn-ea"/>
              </a:rPr>
              <a:t>(n</a:t>
            </a:r>
            <a:r>
              <a:rPr lang="ko-KR" altLang="en-US" sz="2000" b="0" dirty="0">
                <a:latin typeface="+mn-ea"/>
                <a:ea typeface="+mn-ea"/>
              </a:rPr>
              <a:t>개 사상</a:t>
            </a:r>
            <a:r>
              <a:rPr lang="en-US" altLang="ko-KR" sz="2000" b="0" dirty="0">
                <a:latin typeface="+mn-ea"/>
                <a:ea typeface="+mn-ea"/>
              </a:rPr>
              <a:t>)</a:t>
            </a:r>
            <a:endParaRPr lang="ko-KR" altLang="en-US" sz="2000" b="0" dirty="0">
              <a:latin typeface="+mn-ea"/>
              <a:ea typeface="+mn-ea"/>
            </a:endParaRPr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246638"/>
              </p:ext>
            </p:extLst>
          </p:nvPr>
        </p:nvGraphicFramePr>
        <p:xfrm>
          <a:off x="2816805" y="2348880"/>
          <a:ext cx="3441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Equation" r:id="rId5" imgW="3441600" imgH="787320" progId="Equation.DSMT4">
                  <p:embed/>
                </p:oleObj>
              </mc:Choice>
              <mc:Fallback>
                <p:oleObj name="Equation" r:id="rId5" imgW="344160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805" y="2348880"/>
                        <a:ext cx="34417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243325"/>
              </p:ext>
            </p:extLst>
          </p:nvPr>
        </p:nvGraphicFramePr>
        <p:xfrm>
          <a:off x="1241630" y="3793927"/>
          <a:ext cx="3441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Equation" r:id="rId7" imgW="3441600" imgH="787320" progId="Equation.DSMT4">
                  <p:embed/>
                </p:oleObj>
              </mc:Choice>
              <mc:Fallback>
                <p:oleObj name="Equation" r:id="rId7" imgW="344160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630" y="3793927"/>
                        <a:ext cx="34417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261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kumimoji="1" lang="en-US" altLang="ko-KR" sz="2000" dirty="0">
                <a:latin typeface="+mn-ea"/>
                <a:cs typeface="굴림" pitchFamily="50" charset="-127"/>
              </a:rPr>
              <a:t>[</a:t>
            </a:r>
            <a:r>
              <a:rPr kumimoji="1" lang="ko-KR" altLang="en-US" sz="2000" dirty="0">
                <a:latin typeface="+mn-ea"/>
                <a:cs typeface="굴림" pitchFamily="50" charset="-127"/>
              </a:rPr>
              <a:t>예 </a:t>
            </a:r>
            <a:r>
              <a:rPr kumimoji="1" lang="en-US" altLang="ko-KR" sz="2000" dirty="0">
                <a:latin typeface="+mn-ea"/>
                <a:cs typeface="굴림" pitchFamily="50" charset="-127"/>
              </a:rPr>
              <a:t>3-14] </a:t>
            </a:r>
            <a:r>
              <a:rPr kumimoji="1" lang="ko-KR" altLang="en-US" sz="2000" dirty="0">
                <a:latin typeface="+mn-ea"/>
                <a:cs typeface="굴림" pitchFamily="50" charset="-127"/>
              </a:rPr>
              <a:t>학과 신입생에 대한 </a:t>
            </a:r>
            <a:r>
              <a:rPr kumimoji="1" lang="ko-KR" altLang="en-US" sz="2000" dirty="0" err="1" smtClean="0">
                <a:latin typeface="+mn-ea"/>
                <a:cs typeface="굴림" pitchFamily="50" charset="-127"/>
              </a:rPr>
              <a:t>분할표</a:t>
            </a:r>
            <a:endParaRPr lang="en-US" altLang="ko-KR" sz="2000" dirty="0">
              <a:latin typeface="+mn-ea"/>
            </a:endParaRPr>
          </a:p>
          <a:p>
            <a:pPr marL="342900" lvl="1" indent="-342900"/>
            <a:endParaRPr lang="en-US" altLang="ko-KR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736719"/>
              </p:ext>
            </p:extLst>
          </p:nvPr>
        </p:nvGraphicFramePr>
        <p:xfrm>
          <a:off x="975704" y="1853825"/>
          <a:ext cx="5544617" cy="1385280"/>
        </p:xfrm>
        <a:graphic>
          <a:graphicData uri="http://schemas.openxmlformats.org/drawingml/2006/table">
            <a:tbl>
              <a:tblPr/>
              <a:tblGrid>
                <a:gridCol w="1699115"/>
                <a:gridCol w="1275436"/>
                <a:gridCol w="1275436"/>
                <a:gridCol w="1294630"/>
              </a:tblGrid>
              <a:tr h="2700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구분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남학생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여학생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소계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문과출신</a:t>
                      </a: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이과출신</a:t>
                      </a: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소계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63588" y="3618021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8000" indent="-288000">
              <a:buClr>
                <a:srgbClr val="FF0000"/>
              </a:buClr>
              <a:buFont typeface="Wingdings" panose="05000000000000000000" pitchFamily="2" charset="2"/>
              <a:buChar char="§"/>
              <a:defRPr sz="2000" b="1"/>
            </a:lvl1pPr>
          </a:lstStyle>
          <a:p>
            <a:r>
              <a:rPr lang="ko-KR" altLang="en-US" b="0" dirty="0">
                <a:latin typeface="+mn-ea"/>
                <a:ea typeface="+mn-ea"/>
              </a:rPr>
              <a:t>한 학생이 문과출신일 사상</a:t>
            </a:r>
            <a:r>
              <a:rPr lang="en-US" altLang="ko-KR" b="0" dirty="0">
                <a:latin typeface="+mn-ea"/>
                <a:ea typeface="+mn-ea"/>
              </a:rPr>
              <a:t>(A)</a:t>
            </a:r>
            <a:r>
              <a:rPr lang="ko-KR" altLang="en-US" b="0" dirty="0">
                <a:latin typeface="+mn-ea"/>
                <a:ea typeface="+mn-ea"/>
              </a:rPr>
              <a:t>과</a:t>
            </a:r>
            <a:r>
              <a:rPr lang="en-US" altLang="ko-KR" b="0" dirty="0">
                <a:latin typeface="+mn-ea"/>
                <a:ea typeface="+mn-ea"/>
              </a:rPr>
              <a:t>, </a:t>
            </a:r>
            <a:r>
              <a:rPr lang="ko-KR" altLang="en-US" b="0" dirty="0">
                <a:latin typeface="+mn-ea"/>
                <a:ea typeface="+mn-ea"/>
              </a:rPr>
              <a:t>여학생일 사상</a:t>
            </a:r>
            <a:r>
              <a:rPr lang="en-US" altLang="ko-KR" b="0" dirty="0">
                <a:latin typeface="+mn-ea"/>
                <a:ea typeface="+mn-ea"/>
              </a:rPr>
              <a:t>(F)</a:t>
            </a:r>
            <a:r>
              <a:rPr lang="ko-KR" altLang="en-US" b="0" dirty="0">
                <a:latin typeface="+mn-ea"/>
                <a:ea typeface="+mn-ea"/>
              </a:rPr>
              <a:t>의 독립성 판정</a:t>
            </a: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641587"/>
              </p:ext>
            </p:extLst>
          </p:nvPr>
        </p:nvGraphicFramePr>
        <p:xfrm>
          <a:off x="1776775" y="4333540"/>
          <a:ext cx="5270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Equation" r:id="rId3" imgW="5270400" imgH="355320" progId="Equation.DSMT4">
                  <p:embed/>
                </p:oleObj>
              </mc:Choice>
              <mc:Fallback>
                <p:oleObj name="Equation" r:id="rId3" imgW="52704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6775" y="4333540"/>
                        <a:ext cx="52705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473140"/>
              </p:ext>
            </p:extLst>
          </p:nvPr>
        </p:nvGraphicFramePr>
        <p:xfrm>
          <a:off x="1511660" y="4824155"/>
          <a:ext cx="6045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Equation" r:id="rId5" imgW="6045120" imgH="355320" progId="Equation.DSMT4">
                  <p:embed/>
                </p:oleObj>
              </mc:Choice>
              <mc:Fallback>
                <p:oleObj name="Equation" r:id="rId5" imgW="60451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660" y="4824155"/>
                        <a:ext cx="6045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971600" y="4149080"/>
            <a:ext cx="7200800" cy="125607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61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>
                <a:latin typeface="+mn-ea"/>
              </a:rPr>
              <a:t>예 </a:t>
            </a:r>
            <a:r>
              <a:rPr lang="en-US" altLang="ko-KR" sz="1800" dirty="0">
                <a:latin typeface="+mn-ea"/>
              </a:rPr>
              <a:t>3-15]* </a:t>
            </a:r>
            <a:r>
              <a:rPr lang="ko-KR" altLang="en-US" sz="1800" dirty="0">
                <a:latin typeface="+mn-ea"/>
              </a:rPr>
              <a:t>네 종류의 무늬에 </a:t>
            </a:r>
            <a:r>
              <a:rPr lang="en-US" altLang="ko-KR" sz="1800" dirty="0">
                <a:latin typeface="+mn-ea"/>
              </a:rPr>
              <a:t>1</a:t>
            </a:r>
            <a:r>
              <a:rPr lang="ko-KR" altLang="en-US" sz="1800" dirty="0">
                <a:latin typeface="+mn-ea"/>
              </a:rPr>
              <a:t>번부터 </a:t>
            </a:r>
            <a:r>
              <a:rPr lang="en-US" altLang="ko-KR" sz="1800" dirty="0">
                <a:latin typeface="+mn-ea"/>
              </a:rPr>
              <a:t>13</a:t>
            </a:r>
            <a:r>
              <a:rPr lang="ko-KR" altLang="en-US" sz="1800" dirty="0">
                <a:latin typeface="+mn-ea"/>
              </a:rPr>
              <a:t>번까지 표기된 </a:t>
            </a:r>
            <a:r>
              <a:rPr lang="en-US" altLang="ko-KR" sz="1800" dirty="0">
                <a:latin typeface="+mn-ea"/>
              </a:rPr>
              <a:t>52</a:t>
            </a:r>
            <a:r>
              <a:rPr lang="ko-KR" altLang="en-US" sz="1800" dirty="0">
                <a:latin typeface="+mn-ea"/>
              </a:rPr>
              <a:t>장의 카드</a:t>
            </a:r>
            <a:r>
              <a:rPr lang="en-US" altLang="ko-KR" sz="1800" dirty="0">
                <a:latin typeface="+mn-ea"/>
              </a:rPr>
              <a:t>,</a:t>
            </a:r>
            <a:r>
              <a:rPr lang="ko-KR" altLang="en-US" sz="1800" dirty="0">
                <a:latin typeface="+mn-ea"/>
              </a:rPr>
              <a:t>  </a:t>
            </a:r>
            <a:r>
              <a:rPr lang="en-US" altLang="ko-KR" sz="1800" dirty="0" smtClean="0">
                <a:latin typeface="+mn-ea"/>
              </a:rPr>
              <a:t>4</a:t>
            </a:r>
            <a:r>
              <a:rPr lang="ko-KR" altLang="en-US" sz="1800" dirty="0">
                <a:latin typeface="+mn-ea"/>
              </a:rPr>
              <a:t>장의 카드를 꺼냈을 때 다음 두 사상이 서로 독립인지 판정</a:t>
            </a:r>
            <a:r>
              <a:rPr lang="en-US" altLang="ko-KR" sz="1800" dirty="0">
                <a:latin typeface="+mn-ea"/>
              </a:rPr>
              <a:t> </a:t>
            </a:r>
          </a:p>
          <a:p>
            <a:pPr marL="0" indent="0">
              <a:buNone/>
            </a:pPr>
            <a:r>
              <a:rPr lang="ko-KR" altLang="en-US" sz="1800" dirty="0" smtClean="0">
                <a:latin typeface="+mn-ea"/>
              </a:rPr>
              <a:t>     </a:t>
            </a:r>
            <a:r>
              <a:rPr lang="ko-KR" altLang="en-US" sz="1800" b="1" dirty="0" smtClean="0">
                <a:latin typeface="+mn-ea"/>
              </a:rPr>
              <a:t>사상 </a:t>
            </a:r>
            <a:r>
              <a:rPr lang="en-US" altLang="ko-KR" sz="1800" b="1" dirty="0">
                <a:latin typeface="+mn-ea"/>
              </a:rPr>
              <a:t>A = </a:t>
            </a:r>
            <a:r>
              <a:rPr lang="ko-KR" altLang="en-US" sz="1800" b="1" dirty="0">
                <a:latin typeface="+mn-ea"/>
              </a:rPr>
              <a:t>모두 다른 무늬가 나오는 사상</a:t>
            </a:r>
          </a:p>
          <a:p>
            <a:pPr marL="0" indent="0">
              <a:buNone/>
            </a:pPr>
            <a:r>
              <a:rPr lang="ko-KR" altLang="en-US" sz="1800" b="1" dirty="0" smtClean="0">
                <a:latin typeface="+mn-ea"/>
              </a:rPr>
              <a:t>     사상 </a:t>
            </a:r>
            <a:r>
              <a:rPr lang="en-US" altLang="ko-KR" sz="1800" b="1" dirty="0">
                <a:latin typeface="+mn-ea"/>
              </a:rPr>
              <a:t>B = </a:t>
            </a:r>
            <a:r>
              <a:rPr lang="ko-KR" altLang="en-US" sz="1800" b="1" dirty="0">
                <a:latin typeface="+mn-ea"/>
              </a:rPr>
              <a:t>모두 다른 숫자가 나오는 </a:t>
            </a:r>
            <a:r>
              <a:rPr lang="ko-KR" altLang="en-US" sz="1800" b="1" dirty="0" smtClean="0">
                <a:latin typeface="+mn-ea"/>
              </a:rPr>
              <a:t>사상</a:t>
            </a:r>
            <a:endParaRPr lang="en-US" altLang="ko-KR" sz="1800" b="1" dirty="0">
              <a:latin typeface="+mn-ea"/>
            </a:endParaRPr>
          </a:p>
          <a:p>
            <a:pPr marL="342900" lvl="1" indent="-342900"/>
            <a:endParaRPr lang="en-US" altLang="ko-KR" sz="18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 smtClean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256854"/>
              </p:ext>
            </p:extLst>
          </p:nvPr>
        </p:nvGraphicFramePr>
        <p:xfrm>
          <a:off x="1043608" y="3726406"/>
          <a:ext cx="6781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Equation" r:id="rId3" imgW="6781680" imgH="647640" progId="Equation.DSMT4">
                  <p:embed/>
                </p:oleObj>
              </mc:Choice>
              <mc:Fallback>
                <p:oleObj name="Equation" r:id="rId3" imgW="678168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726406"/>
                        <a:ext cx="6781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605289"/>
              </p:ext>
            </p:extLst>
          </p:nvPr>
        </p:nvGraphicFramePr>
        <p:xfrm>
          <a:off x="1049338" y="4446486"/>
          <a:ext cx="6769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Equation" r:id="rId5" imgW="6769080" imgH="647640" progId="Equation.DSMT4">
                  <p:embed/>
                </p:oleObj>
              </mc:Choice>
              <mc:Fallback>
                <p:oleObj name="Equation" r:id="rId5" imgW="676908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4446486"/>
                        <a:ext cx="67691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233479"/>
              </p:ext>
            </p:extLst>
          </p:nvPr>
        </p:nvGraphicFramePr>
        <p:xfrm>
          <a:off x="1016605" y="5184196"/>
          <a:ext cx="7226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" name="Equation" r:id="rId7" imgW="7226280" imgH="647640" progId="Equation.DSMT4">
                  <p:embed/>
                </p:oleObj>
              </mc:Choice>
              <mc:Fallback>
                <p:oleObj name="Equation" r:id="rId7" imgW="722628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605" y="5184196"/>
                        <a:ext cx="72263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86868"/>
              </p:ext>
            </p:extLst>
          </p:nvPr>
        </p:nvGraphicFramePr>
        <p:xfrm>
          <a:off x="1061610" y="5886646"/>
          <a:ext cx="5689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Equation" r:id="rId9" imgW="5689440" imgH="647640" progId="Equation.DSMT4">
                  <p:embed/>
                </p:oleObj>
              </mc:Choice>
              <mc:Fallback>
                <p:oleObj name="Equation" r:id="rId9" imgW="568944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1610" y="5886646"/>
                        <a:ext cx="56896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9592" y="2778024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00FF"/>
                </a:solidFill>
                <a:latin typeface="+mn-ea"/>
                <a:ea typeface="+mn-ea"/>
              </a:rPr>
              <a:t>① 앞에서 나온 카드와 다른 무늬가 나오는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  <a:ea typeface="+mn-ea"/>
              </a:rPr>
              <a:t>사상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  <a:ea typeface="+mn-ea"/>
              </a:rPr>
              <a:t>Ai	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+mn-ea"/>
                <a:ea typeface="+mn-ea"/>
              </a:rPr>
              <a:t>② </a:t>
            </a:r>
            <a:r>
              <a:rPr lang="ko-KR" altLang="en-US" sz="1600" dirty="0">
                <a:solidFill>
                  <a:srgbClr val="0000FF"/>
                </a:solidFill>
                <a:latin typeface="+mn-ea"/>
                <a:ea typeface="+mn-ea"/>
              </a:rPr>
              <a:t>앞에서 나온 카드와 다른 숫자가 나오는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  <a:ea typeface="+mn-ea"/>
              </a:rPr>
              <a:t>사상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  <a:ea typeface="+mn-ea"/>
              </a:rPr>
              <a:t>Bi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+mn-ea"/>
                <a:ea typeface="+mn-ea"/>
              </a:rPr>
              <a:t>③ </a:t>
            </a:r>
            <a:r>
              <a:rPr lang="ko-KR" altLang="en-US" sz="1600" dirty="0">
                <a:solidFill>
                  <a:srgbClr val="0000FF"/>
                </a:solidFill>
                <a:latin typeface="+mn-ea"/>
                <a:ea typeface="+mn-ea"/>
              </a:rPr>
              <a:t>앞에서 나온 카드와 다른 무늬</a:t>
            </a:r>
            <a:r>
              <a:rPr lang="en-US" altLang="ko-KR" sz="1600" dirty="0">
                <a:solidFill>
                  <a:srgbClr val="0000FF"/>
                </a:solidFill>
                <a:latin typeface="+mn-ea"/>
                <a:ea typeface="+mn-ea"/>
              </a:rPr>
              <a:t>, </a:t>
            </a:r>
            <a:r>
              <a:rPr lang="ko-KR" altLang="en-US" sz="1600" dirty="0">
                <a:solidFill>
                  <a:srgbClr val="0000FF"/>
                </a:solidFill>
                <a:latin typeface="+mn-ea"/>
                <a:ea typeface="+mn-ea"/>
              </a:rPr>
              <a:t>다른 숫자가 나오는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  <a:ea typeface="+mn-ea"/>
              </a:rPr>
              <a:t>사상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  <a:ea typeface="+mn-ea"/>
              </a:rPr>
              <a:t>Ci</a:t>
            </a:r>
            <a:endParaRPr lang="ko-KR" altLang="en-US" sz="16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576" y="2664303"/>
            <a:ext cx="8136904" cy="391504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61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FF0000"/>
              </a:buClr>
            </a:pPr>
            <a:endParaRPr lang="ko-KR" altLang="en-US" dirty="0"/>
          </a:p>
        </p:txBody>
      </p:sp>
      <p:pic>
        <p:nvPicPr>
          <p:cNvPr id="7" name="Picture 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49" y="3429000"/>
            <a:ext cx="87725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03" y="548680"/>
            <a:ext cx="676275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530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3-1] </a:t>
            </a:r>
            <a:r>
              <a:rPr lang="ko-KR" altLang="en-US" sz="2400" dirty="0"/>
              <a:t>표본공간</a:t>
            </a:r>
            <a:r>
              <a:rPr lang="en-US" altLang="ko-KR" sz="2400" dirty="0"/>
              <a:t>(sample space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ko-KR" altLang="en-US" sz="2000" spc="-100" dirty="0" smtClean="0">
                <a:latin typeface="+mn-ea"/>
              </a:rPr>
              <a:t>확률실험</a:t>
            </a:r>
            <a:r>
              <a:rPr lang="en-US" altLang="ko-KR" sz="2000" spc="-100" dirty="0" smtClean="0">
                <a:latin typeface="+mn-ea"/>
              </a:rPr>
              <a:t>(</a:t>
            </a:r>
            <a:r>
              <a:rPr lang="ko-KR" altLang="en-US" sz="2000" spc="-100" dirty="0" smtClean="0">
                <a:latin typeface="+mn-ea"/>
              </a:rPr>
              <a:t>또는 관찰</a:t>
            </a:r>
            <a:r>
              <a:rPr lang="en-US" altLang="ko-KR" sz="2000" spc="-100" dirty="0" smtClean="0">
                <a:latin typeface="+mn-ea"/>
              </a:rPr>
              <a:t>)</a:t>
            </a:r>
            <a:r>
              <a:rPr lang="ko-KR" altLang="en-US" sz="2000" spc="-100" dirty="0" smtClean="0">
                <a:latin typeface="+mn-ea"/>
              </a:rPr>
              <a:t>을 실시하여 나타날 수 있는 모든 결과의 집합</a:t>
            </a:r>
            <a:r>
              <a:rPr lang="en-US" altLang="ko-KR" sz="2000" spc="-100" dirty="0" smtClean="0">
                <a:latin typeface="+mn-ea"/>
              </a:rPr>
              <a:t>(S)</a:t>
            </a:r>
          </a:p>
          <a:p>
            <a:pPr lvl="1"/>
            <a:endParaRPr lang="en-US" altLang="ko-KR" sz="2000" spc="-100" dirty="0" smtClean="0">
              <a:latin typeface="+mn-ea"/>
            </a:endParaRPr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3-2]  </a:t>
            </a:r>
            <a:r>
              <a:rPr lang="ko-KR" altLang="en-US" sz="2400" dirty="0"/>
              <a:t>사상</a:t>
            </a:r>
            <a:r>
              <a:rPr lang="en-US" altLang="ko-KR" sz="2400" dirty="0"/>
              <a:t>(event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ko-KR" altLang="en-US" sz="2000" dirty="0" smtClean="0">
                <a:latin typeface="+mn-ea"/>
              </a:rPr>
              <a:t>표본공간을 구성하고 있는 원소 중에서 관심의 대상이 되는 원소들의 집합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2000" dirty="0" smtClean="0"/>
              <a:t>표본공간의 부분집합</a:t>
            </a:r>
            <a:r>
              <a:rPr lang="en-US" altLang="ko-KR" sz="2000" dirty="0" smtClean="0"/>
              <a:t>(subset)</a:t>
            </a:r>
            <a:endParaRPr lang="en-US" altLang="ko-KR" sz="2000" dirty="0"/>
          </a:p>
          <a:p>
            <a:endParaRPr lang="ko-KR" altLang="en-US" sz="2400" dirty="0" smtClean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3.1 </a:t>
            </a:r>
            <a:r>
              <a:rPr lang="ko-KR" altLang="en-US" dirty="0"/>
              <a:t>표본공간과 사상</a:t>
            </a:r>
            <a:endParaRPr lang="ko-KR" altLang="en-US" dirty="0" smtClean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971600" y="2483895"/>
            <a:ext cx="7290810" cy="1170130"/>
          </a:xfrm>
          <a:prstGeom prst="roundRect">
            <a:avLst/>
          </a:prstGeom>
          <a:noFill/>
          <a:ln w="31750">
            <a:solidFill>
              <a:schemeClr val="bg1">
                <a:lumMod val="75000"/>
                <a:alpha val="5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ko-KR" altLang="en-US" sz="2400" b="1" dirty="0" smtClean="0">
                <a:solidFill>
                  <a:srgbClr val="FF0000"/>
                </a:solidFill>
                <a:latin typeface="Arial"/>
                <a:cs typeface="Arial"/>
              </a:rPr>
              <a:t>▪ </a:t>
            </a:r>
            <a:r>
              <a:rPr lang="ko-KR" altLang="en-US" sz="2400" dirty="0" smtClean="0">
                <a:solidFill>
                  <a:schemeClr val="tx1"/>
                </a:solidFill>
              </a:rPr>
              <a:t>원소</a:t>
            </a:r>
            <a:r>
              <a:rPr lang="en-US" altLang="ko-KR" sz="2400" dirty="0" smtClean="0">
                <a:solidFill>
                  <a:schemeClr val="tx1"/>
                </a:solidFill>
              </a:rPr>
              <a:t>(element) : </a:t>
            </a:r>
            <a:r>
              <a:rPr lang="ko-KR" altLang="en-US" sz="2000" spc="-100" dirty="0">
                <a:solidFill>
                  <a:schemeClr val="tx1"/>
                </a:solidFill>
                <a:latin typeface="+mn-ea"/>
              </a:rPr>
              <a:t>표본공간을 구성하고 있는 요소</a:t>
            </a:r>
            <a:endParaRPr lang="en-US" altLang="ko-KR" sz="2000" spc="-100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2400" dirty="0" smtClean="0">
                <a:solidFill>
                  <a:schemeClr val="tx1"/>
                </a:solidFill>
              </a:rPr>
              <a:t>                  </a:t>
            </a:r>
            <a:r>
              <a:rPr lang="ko-KR" altLang="en-US" sz="2000" spc="-100" dirty="0" smtClean="0">
                <a:solidFill>
                  <a:schemeClr val="tx1"/>
                </a:solidFill>
                <a:latin typeface="+mn-ea"/>
              </a:rPr>
              <a:t>확률실험에서 나올 수 있는 각각의 결과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>
                <a:latin typeface="+mn-ea"/>
              </a:rPr>
              <a:t>예 </a:t>
            </a:r>
            <a:r>
              <a:rPr lang="en-US" altLang="ko-KR" sz="1800" dirty="0">
                <a:latin typeface="+mn-ea"/>
              </a:rPr>
              <a:t>3-16] </a:t>
            </a:r>
            <a:r>
              <a:rPr lang="ko-KR" altLang="en-US" sz="1800" dirty="0">
                <a:latin typeface="+mn-ea"/>
              </a:rPr>
              <a:t>앞의 </a:t>
            </a: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>
                <a:latin typeface="+mn-ea"/>
              </a:rPr>
              <a:t>예 </a:t>
            </a:r>
            <a:r>
              <a:rPr lang="en-US" altLang="ko-KR" sz="1800" dirty="0">
                <a:latin typeface="+mn-ea"/>
              </a:rPr>
              <a:t>3-15]</a:t>
            </a:r>
            <a:r>
              <a:rPr lang="ko-KR" altLang="en-US" sz="1800" dirty="0">
                <a:latin typeface="+mn-ea"/>
              </a:rPr>
              <a:t>에서 무늬와 숫자가 서로 영향을 준다는 다소 의외의 결과를 얻었다</a:t>
            </a:r>
            <a:r>
              <a:rPr lang="en-US" altLang="ko-KR" sz="1800" dirty="0">
                <a:latin typeface="+mn-ea"/>
              </a:rPr>
              <a:t>. </a:t>
            </a:r>
            <a:r>
              <a:rPr lang="ko-KR" altLang="en-US" sz="1800" dirty="0">
                <a:latin typeface="+mn-ea"/>
              </a:rPr>
              <a:t>이를 뒷받침하기 위해 다음 두 사상이 서로 독립인지 판정하시오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sz="1800" b="1" dirty="0" smtClean="0">
                <a:latin typeface="+mn-ea"/>
              </a:rPr>
              <a:t>            사상 </a:t>
            </a:r>
            <a:r>
              <a:rPr lang="en-US" altLang="ko-KR" sz="1800" b="1" dirty="0">
                <a:latin typeface="+mn-ea"/>
              </a:rPr>
              <a:t>A=4</a:t>
            </a:r>
            <a:r>
              <a:rPr lang="ko-KR" altLang="en-US" sz="1800" b="1" dirty="0">
                <a:latin typeface="+mn-ea"/>
              </a:rPr>
              <a:t>장 모두 같은 무늬가 나오는 사상</a:t>
            </a:r>
          </a:p>
          <a:p>
            <a:pPr marL="0" indent="0">
              <a:buNone/>
            </a:pPr>
            <a:r>
              <a:rPr lang="ko-KR" altLang="en-US" sz="1800" b="1" dirty="0" smtClean="0">
                <a:latin typeface="+mn-ea"/>
              </a:rPr>
              <a:t>            사상 </a:t>
            </a:r>
            <a:r>
              <a:rPr lang="en-US" altLang="ko-KR" sz="1800" b="1" dirty="0">
                <a:latin typeface="+mn-ea"/>
              </a:rPr>
              <a:t>B=4</a:t>
            </a:r>
            <a:r>
              <a:rPr lang="ko-KR" altLang="en-US" sz="1800" b="1" dirty="0">
                <a:latin typeface="+mn-ea"/>
              </a:rPr>
              <a:t>장 모두 같은 숫자가 나오는 사상</a:t>
            </a: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endParaRPr lang="en-US" altLang="ko-KR" sz="1800" dirty="0" smtClean="0">
              <a:latin typeface="+mn-ea"/>
            </a:endParaRP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endParaRPr lang="en-US" altLang="ko-KR" sz="1800" dirty="0" smtClean="0">
              <a:latin typeface="+mn-ea"/>
            </a:endParaRP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>
                <a:latin typeface="+mn-ea"/>
              </a:rPr>
              <a:t>예 </a:t>
            </a:r>
            <a:r>
              <a:rPr lang="en-US" altLang="ko-KR" sz="1800" dirty="0">
                <a:latin typeface="+mn-ea"/>
              </a:rPr>
              <a:t>3-17] </a:t>
            </a:r>
            <a:r>
              <a:rPr lang="ko-KR" altLang="en-US" sz="1800" dirty="0">
                <a:latin typeface="+mn-ea"/>
              </a:rPr>
              <a:t>불량률이 </a:t>
            </a:r>
            <a:r>
              <a:rPr lang="en-US" altLang="ko-KR" sz="1800" dirty="0">
                <a:latin typeface="+mn-ea"/>
              </a:rPr>
              <a:t>0.1</a:t>
            </a:r>
            <a:r>
              <a:rPr lang="ko-KR" altLang="en-US" sz="1800" dirty="0">
                <a:latin typeface="+mn-ea"/>
              </a:rPr>
              <a:t>인 공정에서 생산되는 제품 </a:t>
            </a:r>
            <a:r>
              <a:rPr lang="en-US" altLang="ko-KR" sz="1800" dirty="0">
                <a:latin typeface="+mn-ea"/>
              </a:rPr>
              <a:t>10</a:t>
            </a:r>
            <a:r>
              <a:rPr lang="ko-KR" altLang="en-US" sz="1800" dirty="0">
                <a:latin typeface="+mn-ea"/>
              </a:rPr>
              <a:t>개를 랜덤 샘플링</a:t>
            </a: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	① </a:t>
            </a:r>
            <a:r>
              <a:rPr lang="ko-KR" altLang="en-US" sz="1800" dirty="0">
                <a:latin typeface="+mn-ea"/>
              </a:rPr>
              <a:t>모두 양품일 확률</a:t>
            </a:r>
          </a:p>
          <a:p>
            <a:pPr marL="0" indent="0">
              <a:buNone/>
            </a:pPr>
            <a:r>
              <a:rPr lang="ko-KR" altLang="en-US" sz="1800" dirty="0">
                <a:latin typeface="+mn-ea"/>
              </a:rPr>
              <a:t>	② 한 개가 불량이고 </a:t>
            </a:r>
            <a:r>
              <a:rPr lang="en-US" altLang="ko-KR" sz="1800" dirty="0">
                <a:latin typeface="+mn-ea"/>
              </a:rPr>
              <a:t>9</a:t>
            </a:r>
            <a:r>
              <a:rPr lang="ko-KR" altLang="en-US" sz="1800" dirty="0">
                <a:latin typeface="+mn-ea"/>
              </a:rPr>
              <a:t>개가 양품일 확률</a:t>
            </a: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pPr marL="457200" lvl="1" indent="0">
              <a:buNone/>
            </a:pPr>
            <a:endParaRPr lang="en-US" altLang="ko-KR" sz="1800" dirty="0" smtClean="0">
              <a:latin typeface="+mn-ea"/>
            </a:endParaRPr>
          </a:p>
          <a:p>
            <a:pPr marL="457200" lvl="1" indent="0">
              <a:buNone/>
            </a:pPr>
            <a:endParaRPr lang="en-US" altLang="ko-KR" sz="1800" dirty="0">
              <a:latin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pPr marL="342900" lvl="1" indent="-342900"/>
            <a:endParaRPr lang="en-US" altLang="ko-KR" sz="18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FF0000"/>
              </a:buClr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64507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  <a:ea typeface="+mn-ea"/>
              </a:rPr>
              <a:t>P(A)&gt;0, P(B)&gt;0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3037050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같은 무늬와 같은 숫자가 두 번 이상 나올 수 없으므로 사상 </a:t>
            </a:r>
            <a:r>
              <a:rPr lang="en-US" altLang="ko-KR" dirty="0" smtClean="0">
                <a:latin typeface="+mn-ea"/>
                <a:ea typeface="+mn-ea"/>
              </a:rPr>
              <a:t>A∩B</a:t>
            </a:r>
            <a:r>
              <a:rPr lang="ko-KR" altLang="en-US" dirty="0">
                <a:latin typeface="+mn-ea"/>
                <a:ea typeface="+mn-ea"/>
              </a:rPr>
              <a:t>에 속한 원소의 개수는 </a:t>
            </a:r>
            <a:r>
              <a:rPr lang="en-US" altLang="ko-KR" dirty="0">
                <a:latin typeface="+mn-ea"/>
                <a:ea typeface="+mn-ea"/>
              </a:rPr>
              <a:t>0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375713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0000FF"/>
                </a:solidFill>
                <a:latin typeface="+mn-ea"/>
                <a:ea typeface="+mn-ea"/>
              </a:rPr>
              <a:t>P(A)P(B)&gt;0=P(A∩B)</a:t>
            </a:r>
            <a:r>
              <a:rPr lang="ko-KR" altLang="en-US" dirty="0">
                <a:latin typeface="+mn-ea"/>
                <a:ea typeface="+mn-ea"/>
              </a:rPr>
              <a:t>로서 독립사상이 아님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1600" y="2645072"/>
            <a:ext cx="7920880" cy="151216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758394"/>
              </p:ext>
            </p:extLst>
          </p:nvPr>
        </p:nvGraphicFramePr>
        <p:xfrm>
          <a:off x="1969780" y="5342336"/>
          <a:ext cx="2530212" cy="381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Equation" r:id="rId3" imgW="2692080" imgH="406080" progId="Equation.DSMT4">
                  <p:embed/>
                </p:oleObj>
              </mc:Choice>
              <mc:Fallback>
                <p:oleObj name="Equation" r:id="rId3" imgW="26920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9780" y="5342336"/>
                        <a:ext cx="2530212" cy="3819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662515"/>
              </p:ext>
            </p:extLst>
          </p:nvPr>
        </p:nvGraphicFramePr>
        <p:xfrm>
          <a:off x="1982227" y="5733256"/>
          <a:ext cx="3624888" cy="375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5" imgW="3924000" imgH="406080" progId="Equation.DSMT4">
                  <p:embed/>
                </p:oleObj>
              </mc:Choice>
              <mc:Fallback>
                <p:oleObj name="Equation" r:id="rId5" imgW="39240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2227" y="5733256"/>
                        <a:ext cx="3624888" cy="375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/>
          <p:cNvSpPr/>
          <p:nvPr/>
        </p:nvSpPr>
        <p:spPr>
          <a:xfrm>
            <a:off x="971600" y="5274205"/>
            <a:ext cx="7920880" cy="8910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826695" y="6381328"/>
            <a:ext cx="3754348" cy="278100"/>
            <a:chOff x="1547664" y="6165304"/>
            <a:chExt cx="4176464" cy="288032"/>
          </a:xfrm>
        </p:grpSpPr>
        <p:sp>
          <p:nvSpPr>
            <p:cNvPr id="12" name="순서도: 연결자 11"/>
            <p:cNvSpPr/>
            <p:nvPr/>
          </p:nvSpPr>
          <p:spPr>
            <a:xfrm>
              <a:off x="1979712" y="6165304"/>
              <a:ext cx="288032" cy="288032"/>
            </a:xfrm>
            <a:prstGeom prst="flowChartConnector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순서도: 연결자 12"/>
            <p:cNvSpPr/>
            <p:nvPr/>
          </p:nvSpPr>
          <p:spPr>
            <a:xfrm>
              <a:off x="2411760" y="6165304"/>
              <a:ext cx="288032" cy="288032"/>
            </a:xfrm>
            <a:prstGeom prst="flowChartConnector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연결자 13"/>
            <p:cNvSpPr/>
            <p:nvPr/>
          </p:nvSpPr>
          <p:spPr>
            <a:xfrm>
              <a:off x="2843808" y="6165304"/>
              <a:ext cx="288032" cy="288032"/>
            </a:xfrm>
            <a:prstGeom prst="flowChartConnector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547664" y="6165304"/>
              <a:ext cx="288032" cy="288032"/>
            </a:xfrm>
            <a:prstGeom prst="flowChartConnector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3275856" y="6165304"/>
              <a:ext cx="288032" cy="288032"/>
            </a:xfrm>
            <a:prstGeom prst="flowChartConnector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3707904" y="6165304"/>
              <a:ext cx="288032" cy="288032"/>
            </a:xfrm>
            <a:prstGeom prst="flowChartConnector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연결자 17"/>
            <p:cNvSpPr/>
            <p:nvPr/>
          </p:nvSpPr>
          <p:spPr>
            <a:xfrm>
              <a:off x="4139952" y="6165304"/>
              <a:ext cx="288032" cy="288032"/>
            </a:xfrm>
            <a:prstGeom prst="flowChartConnector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연결자 18"/>
            <p:cNvSpPr/>
            <p:nvPr/>
          </p:nvSpPr>
          <p:spPr>
            <a:xfrm>
              <a:off x="4572000" y="6165304"/>
              <a:ext cx="288032" cy="288032"/>
            </a:xfrm>
            <a:prstGeom prst="flowChartConnector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연결자 19"/>
            <p:cNvSpPr/>
            <p:nvPr/>
          </p:nvSpPr>
          <p:spPr>
            <a:xfrm>
              <a:off x="5004048" y="6165304"/>
              <a:ext cx="288032" cy="288032"/>
            </a:xfrm>
            <a:prstGeom prst="flowChartConnector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연결자 20"/>
            <p:cNvSpPr/>
            <p:nvPr/>
          </p:nvSpPr>
          <p:spPr>
            <a:xfrm>
              <a:off x="5436096" y="6165304"/>
              <a:ext cx="288032" cy="288032"/>
            </a:xfrm>
            <a:prstGeom prst="flowChartConnector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618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[</a:t>
            </a:r>
            <a:r>
              <a:rPr lang="ko-KR" altLang="en-US" sz="2400" b="1" dirty="0"/>
              <a:t>정리 </a:t>
            </a:r>
            <a:r>
              <a:rPr lang="en-US" altLang="ko-KR" sz="2400" b="1" dirty="0"/>
              <a:t>3-1] </a:t>
            </a:r>
            <a:r>
              <a:rPr lang="ko-KR" altLang="en-US" sz="2400" b="1" dirty="0" err="1"/>
              <a:t>전확률</a:t>
            </a:r>
            <a:r>
              <a:rPr lang="ko-KR" altLang="en-US" sz="2400" b="1" dirty="0"/>
              <a:t> 정리</a:t>
            </a:r>
            <a:r>
              <a:rPr lang="en-US" altLang="ko-KR" sz="2400" b="1" dirty="0"/>
              <a:t>(theorem of total probability)</a:t>
            </a:r>
            <a:endParaRPr lang="ko-KR" altLang="en-US" sz="2400" b="1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342900" lvl="1" indent="-342900"/>
            <a:endParaRPr lang="en-US" altLang="ko-KR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FF0000"/>
              </a:buClr>
            </a:pPr>
            <a:r>
              <a:rPr lang="en-US" altLang="ko-KR" dirty="0"/>
              <a:t>3.4 </a:t>
            </a:r>
            <a:r>
              <a:rPr lang="ko-KR" altLang="en-US" dirty="0" err="1"/>
              <a:t>베이즈</a:t>
            </a:r>
            <a:r>
              <a:rPr lang="ko-KR" altLang="en-US" dirty="0"/>
              <a:t> 정리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6585" y="1842210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+mn-ea"/>
                <a:ea typeface="+mn-ea"/>
              </a:rPr>
              <a:t>표본공간 </a:t>
            </a:r>
            <a:r>
              <a:rPr lang="en-US" altLang="ko-KR" sz="2000" dirty="0">
                <a:latin typeface="+mn-ea"/>
                <a:ea typeface="+mn-ea"/>
              </a:rPr>
              <a:t>S</a:t>
            </a:r>
            <a:r>
              <a:rPr lang="ko-KR" altLang="en-US" sz="2000" dirty="0">
                <a:latin typeface="+mn-ea"/>
                <a:ea typeface="+mn-ea"/>
              </a:rPr>
              <a:t>를 상호배반인 사상들로 </a:t>
            </a:r>
            <a:r>
              <a:rPr lang="ko-KR" altLang="en-US" sz="2000" dirty="0" smtClean="0">
                <a:latin typeface="+mn-ea"/>
                <a:ea typeface="+mn-ea"/>
              </a:rPr>
              <a:t>분할</a:t>
            </a:r>
            <a:r>
              <a:rPr lang="en-US" altLang="ko-KR" sz="2000" dirty="0" smtClean="0">
                <a:latin typeface="+mn-ea"/>
                <a:ea typeface="+mn-ea"/>
              </a:rPr>
              <a:t>(partition)</a:t>
            </a:r>
            <a:endParaRPr lang="ko-KR" altLang="en-US" sz="2000" dirty="0">
              <a:latin typeface="+mn-ea"/>
              <a:ea typeface="+mn-ea"/>
            </a:endParaRPr>
          </a:p>
        </p:txBody>
      </p:sp>
      <p:pic>
        <p:nvPicPr>
          <p:cNvPr id="5" name="Picture 3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348880"/>
            <a:ext cx="748665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013" y="4658679"/>
            <a:ext cx="5373973" cy="1965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18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>
                <a:latin typeface="+mn-ea"/>
              </a:rPr>
              <a:t>예 </a:t>
            </a:r>
            <a:r>
              <a:rPr lang="en-US" altLang="ko-KR" sz="1800" dirty="0">
                <a:latin typeface="+mn-ea"/>
              </a:rPr>
              <a:t>3-18] </a:t>
            </a:r>
            <a:r>
              <a:rPr lang="ko-KR" altLang="en-US" sz="1800" dirty="0">
                <a:latin typeface="+mn-ea"/>
              </a:rPr>
              <a:t>네 개의 생산라인 별 생산비율과 불량률</a:t>
            </a: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ko-KR" altLang="en-US" sz="1800" dirty="0" smtClean="0">
                <a:latin typeface="+mn-ea"/>
              </a:rPr>
              <a:t>            한 </a:t>
            </a:r>
            <a:r>
              <a:rPr lang="ko-KR" altLang="en-US" sz="1800" dirty="0">
                <a:latin typeface="+mn-ea"/>
              </a:rPr>
              <a:t>제품을 랜덤 </a:t>
            </a:r>
            <a:r>
              <a:rPr lang="ko-KR" altLang="en-US" sz="1800" dirty="0" err="1">
                <a:latin typeface="+mn-ea"/>
              </a:rPr>
              <a:t>샘플링했을</a:t>
            </a:r>
            <a:r>
              <a:rPr lang="ko-KR" altLang="en-US" sz="1800" dirty="0">
                <a:latin typeface="+mn-ea"/>
              </a:rPr>
              <a:t> 때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불량</a:t>
            </a:r>
            <a:r>
              <a:rPr lang="en-US" altLang="ko-KR" sz="1800" dirty="0">
                <a:latin typeface="+mn-ea"/>
              </a:rPr>
              <a:t>(F)</a:t>
            </a:r>
            <a:r>
              <a:rPr lang="ko-KR" altLang="en-US" sz="1800" dirty="0">
                <a:latin typeface="+mn-ea"/>
              </a:rPr>
              <a:t>일 확률</a:t>
            </a:r>
          </a:p>
          <a:p>
            <a:pPr marL="457200" lvl="1" indent="0">
              <a:buNone/>
            </a:pPr>
            <a:endParaRPr lang="en-US" altLang="ko-KR" sz="1800" dirty="0" smtClean="0">
              <a:latin typeface="+mn-ea"/>
            </a:endParaRP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pPr marL="457200" lvl="1" indent="0">
              <a:buNone/>
            </a:pPr>
            <a:endParaRPr lang="en-US" altLang="ko-KR" sz="1800" dirty="0">
              <a:latin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pPr marL="342900" lvl="1" indent="-342900"/>
            <a:endParaRPr lang="en-US" altLang="ko-KR" sz="18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FF0000"/>
              </a:buClr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668322"/>
              </p:ext>
            </p:extLst>
          </p:nvPr>
        </p:nvGraphicFramePr>
        <p:xfrm>
          <a:off x="1286384" y="2078850"/>
          <a:ext cx="5868905" cy="985266"/>
        </p:xfrm>
        <a:graphic>
          <a:graphicData uri="http://schemas.openxmlformats.org/drawingml/2006/table">
            <a:tbl>
              <a:tblPr/>
              <a:tblGrid>
                <a:gridCol w="1173781"/>
                <a:gridCol w="1173781"/>
                <a:gridCol w="1173781"/>
                <a:gridCol w="1173781"/>
                <a:gridCol w="1173781"/>
              </a:tblGrid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생산라인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생산비율</a:t>
                      </a:r>
                      <a:endParaRPr lang="ko-KR" alt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20%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40%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30%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10%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불량률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0.04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0.02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0.01</a:t>
                      </a:r>
                      <a:endParaRPr lang="en-US" sz="16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0.05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59632" y="4218183"/>
            <a:ext cx="5904656" cy="830997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# </a:t>
            </a:r>
            <a:r>
              <a:rPr lang="ko-KR" altLang="en-US" sz="1600" dirty="0" smtClean="0">
                <a:latin typeface="+mn-ea"/>
                <a:ea typeface="+mn-ea"/>
              </a:rPr>
              <a:t>생산비율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err="1" smtClean="0">
                <a:latin typeface="+mn-ea"/>
                <a:ea typeface="+mn-ea"/>
              </a:rPr>
              <a:t>라인별</a:t>
            </a:r>
            <a:r>
              <a:rPr lang="ko-KR" altLang="en-US" sz="1600" dirty="0" smtClean="0">
                <a:latin typeface="+mn-ea"/>
                <a:ea typeface="+mn-ea"/>
              </a:rPr>
              <a:t> 불량률</a:t>
            </a:r>
            <a:endParaRPr lang="en-US" altLang="ko-KR" sz="1600" dirty="0" smtClean="0">
              <a:latin typeface="+mn-ea"/>
              <a:ea typeface="+mn-ea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prior &lt;- c(0.2, 0.4, 0.3, 0.1)</a:t>
            </a:r>
          </a:p>
          <a:p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cond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 &lt;- c(4, 2, 1, 5)/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  <a:ea typeface="+mn-ea"/>
              </a:rPr>
              <a:t>100</a:t>
            </a:r>
            <a:endParaRPr lang="en-US" altLang="ko-KR" sz="16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28273"/>
            <a:ext cx="5760640" cy="830997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# </a:t>
            </a:r>
            <a:r>
              <a:rPr lang="ko-KR" altLang="en-US" sz="1600" dirty="0" smtClean="0">
                <a:latin typeface="+mn-ea"/>
                <a:ea typeface="+mn-ea"/>
              </a:rPr>
              <a:t>불량이 각 라인에서 발생할 확률</a:t>
            </a:r>
            <a:endParaRPr lang="en-US" altLang="ko-KR" sz="1600" dirty="0" smtClean="0">
              <a:latin typeface="+mn-ea"/>
              <a:ea typeface="+mn-ea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tot &lt;- prior*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cond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; tot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+mn-ea"/>
                <a:ea typeface="+mn-ea"/>
              </a:rPr>
              <a:t>[1] 0.008 0.008 0.003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  <a:ea typeface="+mn-ea"/>
              </a:rPr>
              <a:t>0.005</a:t>
            </a:r>
            <a:endParaRPr lang="en-US" altLang="ko-KR" sz="16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5838363"/>
            <a:ext cx="5760640" cy="830997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# </a:t>
            </a:r>
            <a:r>
              <a:rPr lang="ko-KR" altLang="en-US" sz="1600" dirty="0" smtClean="0">
                <a:latin typeface="+mn-ea"/>
                <a:ea typeface="+mn-ea"/>
              </a:rPr>
              <a:t>합계</a:t>
            </a:r>
            <a:endParaRPr lang="en-US" altLang="ko-KR" sz="1600" dirty="0" smtClean="0">
              <a:latin typeface="+mn-ea"/>
              <a:ea typeface="+mn-ea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sum(tot)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+mn-ea"/>
                <a:ea typeface="+mn-ea"/>
              </a:rPr>
              <a:t>[1]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  <a:ea typeface="+mn-ea"/>
              </a:rPr>
              <a:t>0.024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endParaRPr lang="en-US" altLang="ko-KR" sz="16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1600" y="3138650"/>
            <a:ext cx="7245805" cy="35307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148092"/>
              </p:ext>
            </p:extLst>
          </p:nvPr>
        </p:nvGraphicFramePr>
        <p:xfrm>
          <a:off x="7310221" y="2403616"/>
          <a:ext cx="907184" cy="234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quation" r:id="rId3" imgW="1079280" imgH="279360" progId="Equation.DSMT4">
                  <p:embed/>
                </p:oleObj>
              </mc:Choice>
              <mc:Fallback>
                <p:oleObj name="Equation" r:id="rId3" imgW="10792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10221" y="2403616"/>
                        <a:ext cx="907184" cy="234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807562"/>
              </p:ext>
            </p:extLst>
          </p:nvPr>
        </p:nvGraphicFramePr>
        <p:xfrm>
          <a:off x="7257755" y="2753925"/>
          <a:ext cx="1184675" cy="288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quation" r:id="rId5" imgW="1409400" imgH="342720" progId="Equation.DSMT4">
                  <p:embed/>
                </p:oleObj>
              </mc:Choice>
              <mc:Fallback>
                <p:oleObj name="Equation" r:id="rId5" imgW="14094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57755" y="2753925"/>
                        <a:ext cx="1184675" cy="288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9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183655"/>
            <a:ext cx="6453717" cy="1010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18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[</a:t>
            </a:r>
            <a:r>
              <a:rPr lang="ko-KR" altLang="en-US" sz="2400" b="1" dirty="0"/>
              <a:t>정리 </a:t>
            </a:r>
            <a:r>
              <a:rPr lang="en-US" altLang="ko-KR" sz="2400" b="1" dirty="0"/>
              <a:t>3-2] </a:t>
            </a:r>
            <a:r>
              <a:rPr lang="ko-KR" altLang="en-US" sz="2400" b="1" dirty="0" err="1"/>
              <a:t>베이즈</a:t>
            </a:r>
            <a:r>
              <a:rPr lang="ko-KR" altLang="en-US" sz="2400" b="1" dirty="0"/>
              <a:t> 정리</a:t>
            </a:r>
            <a:r>
              <a:rPr lang="en-US" altLang="ko-KR" sz="2400" b="1" dirty="0"/>
              <a:t>(Bayes theorem</a:t>
            </a:r>
            <a:r>
              <a:rPr lang="en-US" altLang="ko-KR" sz="2400" b="1" dirty="0" smtClean="0"/>
              <a:t>)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342900" lvl="1" indent="-342900"/>
            <a:endParaRPr lang="en-US" altLang="ko-KR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FF0000"/>
              </a:buClr>
            </a:pPr>
            <a:r>
              <a:rPr lang="en-US" altLang="ko-KR" dirty="0"/>
              <a:t>3.4 </a:t>
            </a:r>
            <a:r>
              <a:rPr lang="ko-KR" altLang="en-US" dirty="0" err="1"/>
              <a:t>베이즈</a:t>
            </a:r>
            <a:r>
              <a:rPr lang="ko-KR" altLang="en-US" dirty="0"/>
              <a:t> 정리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6585" y="1903765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+mn-ea"/>
                <a:ea typeface="+mn-ea"/>
              </a:rPr>
              <a:t>표본공간 </a:t>
            </a:r>
            <a:r>
              <a:rPr lang="en-US" altLang="ko-KR" sz="2000" dirty="0">
                <a:latin typeface="+mn-ea"/>
                <a:ea typeface="+mn-ea"/>
              </a:rPr>
              <a:t>S</a:t>
            </a:r>
            <a:r>
              <a:rPr lang="ko-KR" altLang="en-US" sz="2000" dirty="0">
                <a:latin typeface="+mn-ea"/>
                <a:ea typeface="+mn-ea"/>
              </a:rPr>
              <a:t>를 상호배반인 사상들로 </a:t>
            </a:r>
            <a:r>
              <a:rPr lang="ko-KR" altLang="en-US" sz="2000" dirty="0" smtClean="0">
                <a:latin typeface="+mn-ea"/>
                <a:ea typeface="+mn-ea"/>
              </a:rPr>
              <a:t>분할</a:t>
            </a:r>
            <a:r>
              <a:rPr lang="en-US" altLang="ko-KR" sz="2000" dirty="0" smtClean="0">
                <a:latin typeface="+mn-ea"/>
                <a:ea typeface="+mn-ea"/>
              </a:rPr>
              <a:t>(partition)</a:t>
            </a:r>
            <a:endParaRPr lang="ko-KR" altLang="en-US" sz="2000" dirty="0">
              <a:latin typeface="+mn-ea"/>
              <a:ea typeface="+mn-ea"/>
            </a:endParaRPr>
          </a:p>
        </p:txBody>
      </p:sp>
      <p:pic>
        <p:nvPicPr>
          <p:cNvPr id="5" name="Picture 4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657" y="2398204"/>
            <a:ext cx="41243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520" y="3561835"/>
            <a:ext cx="64198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18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>
                <a:latin typeface="+mn-ea"/>
              </a:rPr>
              <a:t>예 </a:t>
            </a:r>
            <a:r>
              <a:rPr lang="en-US" altLang="ko-KR" sz="1800" dirty="0">
                <a:latin typeface="+mn-ea"/>
              </a:rPr>
              <a:t>3-19]</a:t>
            </a:r>
            <a:r>
              <a:rPr lang="ko-KR" altLang="en-US" sz="1800" dirty="0">
                <a:latin typeface="+mn-ea"/>
              </a:rPr>
              <a:t> 불량품이 하나 나왔을 때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생산라인 </a:t>
            </a:r>
            <a:r>
              <a:rPr lang="en-US" altLang="ko-KR" sz="1800" dirty="0">
                <a:latin typeface="+mn-ea"/>
              </a:rPr>
              <a:t>A, B, C, D</a:t>
            </a:r>
            <a:r>
              <a:rPr lang="ko-KR" altLang="en-US" sz="1800" dirty="0">
                <a:latin typeface="+mn-ea"/>
              </a:rPr>
              <a:t>에서 생산되었을 확률</a:t>
            </a: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pPr marL="457200" lvl="1" indent="0">
              <a:buNone/>
            </a:pPr>
            <a:endParaRPr lang="en-US" altLang="ko-KR" sz="1800" dirty="0">
              <a:latin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pPr marL="342900" lvl="1" indent="-342900"/>
            <a:endParaRPr lang="en-US" altLang="ko-KR" sz="18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FF0000"/>
              </a:buClr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443902"/>
              </p:ext>
            </p:extLst>
          </p:nvPr>
        </p:nvGraphicFramePr>
        <p:xfrm>
          <a:off x="1646675" y="1763815"/>
          <a:ext cx="5868905" cy="1094994"/>
        </p:xfrm>
        <a:graphic>
          <a:graphicData uri="http://schemas.openxmlformats.org/drawingml/2006/table">
            <a:tbl>
              <a:tblPr/>
              <a:tblGrid>
                <a:gridCol w="1173781"/>
                <a:gridCol w="1173781"/>
                <a:gridCol w="1173781"/>
                <a:gridCol w="1173781"/>
                <a:gridCol w="1173781"/>
              </a:tblGrid>
              <a:tr h="2880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생산라인</a:t>
                      </a:r>
                      <a:endParaRPr lang="ko-KR" altLang="en-US" sz="18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ko-KR" altLang="en-US" sz="18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ko-KR" altLang="en-US" sz="18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ko-KR" altLang="en-US" sz="18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ko-KR" altLang="en-US" sz="18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생산비율</a:t>
                      </a:r>
                      <a:endParaRPr lang="ko-KR" altLang="en-US" sz="18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20%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40%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30%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10%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불량률</a:t>
                      </a:r>
                      <a:endParaRPr lang="ko-KR" altLang="en-US" sz="18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0.04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0.02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0.01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0.05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665497"/>
              </p:ext>
            </p:extLst>
          </p:nvPr>
        </p:nvGraphicFramePr>
        <p:xfrm>
          <a:off x="1421650" y="3027307"/>
          <a:ext cx="4722424" cy="26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3" imgW="5397480" imgH="304560" progId="Equation.DSMT4">
                  <p:embed/>
                </p:oleObj>
              </mc:Choice>
              <mc:Fallback>
                <p:oleObj name="Equation" r:id="rId3" imgW="53974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1650" y="3027307"/>
                        <a:ext cx="4722424" cy="26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971600" y="2978950"/>
            <a:ext cx="7200800" cy="359103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73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05" y="3344585"/>
            <a:ext cx="5310590" cy="57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795" y="3924055"/>
            <a:ext cx="3671900" cy="2600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0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728663" y="1314450"/>
            <a:ext cx="8415337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342900" lvl="1" indent="-342900"/>
            <a:endParaRPr lang="en-US" altLang="ko-KR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FF0000"/>
              </a:buClr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60"/>
            <a:ext cx="7688606" cy="438912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40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3-1] </a:t>
            </a:r>
            <a:r>
              <a:rPr lang="ko-KR" altLang="en-US" sz="2000" dirty="0">
                <a:latin typeface="+mn-ea"/>
              </a:rPr>
              <a:t>다음 각각의 경우에 대하여 표본공간을 구하시오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+mn-ea"/>
              </a:rPr>
              <a:t>     ① </a:t>
            </a:r>
            <a:r>
              <a:rPr lang="ko-KR" altLang="en-US" sz="1800" dirty="0">
                <a:latin typeface="+mn-ea"/>
              </a:rPr>
              <a:t>주사위 한 개를 던지는 확률실험</a:t>
            </a: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ko-KR" altLang="en-US" sz="1800" dirty="0" smtClean="0">
                <a:latin typeface="+mn-ea"/>
              </a:rPr>
              <a:t>     ② </a:t>
            </a:r>
            <a:r>
              <a:rPr lang="ko-KR" altLang="en-US" sz="1800" dirty="0">
                <a:latin typeface="+mn-ea"/>
              </a:rPr>
              <a:t>주사위 두 개를 차례로 던지는 확률실험</a:t>
            </a:r>
            <a:endParaRPr lang="en-US" altLang="ko-KR" sz="1800" dirty="0">
              <a:latin typeface="+mn-ea"/>
            </a:endParaRPr>
          </a:p>
          <a:p>
            <a:endParaRPr lang="en-US" altLang="ko-KR" sz="1800" dirty="0">
              <a:latin typeface="+mn-ea"/>
            </a:endParaRPr>
          </a:p>
          <a:p>
            <a:endParaRPr lang="en-US" altLang="ko-KR" sz="1800" dirty="0">
              <a:latin typeface="+mn-ea"/>
            </a:endParaRPr>
          </a:p>
          <a:p>
            <a:endParaRPr lang="en-US" altLang="ko-KR" sz="1800" dirty="0">
              <a:latin typeface="+mn-ea"/>
            </a:endParaRPr>
          </a:p>
          <a:p>
            <a:endParaRPr lang="en-US" altLang="ko-KR" sz="1800" dirty="0">
              <a:latin typeface="+mn-ea"/>
            </a:endParaRPr>
          </a:p>
          <a:p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endParaRPr lang="en-US" altLang="ko-KR" sz="1800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sz="1800" dirty="0" smtClean="0">
                <a:latin typeface="+mn-ea"/>
              </a:rPr>
              <a:t>     ③ </a:t>
            </a:r>
            <a:r>
              <a:rPr lang="ko-KR" altLang="en-US" sz="1800" dirty="0">
                <a:latin typeface="+mn-ea"/>
              </a:rPr>
              <a:t>주사위 두 개를 동시에 던지는 확률실험</a:t>
            </a: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 smtClean="0">
              <a:latin typeface="+mn-ea"/>
            </a:endParaRPr>
          </a:p>
          <a:p>
            <a:pPr marL="457200" lvl="1" indent="0">
              <a:buNone/>
            </a:pPr>
            <a:endParaRPr lang="en-US" altLang="ko-KR" sz="2000" dirty="0">
              <a:latin typeface="+mn-ea"/>
            </a:endParaRPr>
          </a:p>
          <a:p>
            <a:endParaRPr lang="ko-KR" altLang="en-US" sz="2400" dirty="0" smtClean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 smtClean="0"/>
          </a:p>
        </p:txBody>
      </p:sp>
      <p:pic>
        <p:nvPicPr>
          <p:cNvPr id="4" name="Picture 1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61" y="2393885"/>
            <a:ext cx="5174519" cy="1812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9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30" y="4730462"/>
            <a:ext cx="5166050" cy="180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07015" y="170951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S = {1, 2, 3, 4, 5, 6}</a:t>
            </a:r>
            <a:endParaRPr lang="ko-KR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880515"/>
              </p:ext>
            </p:extLst>
          </p:nvPr>
        </p:nvGraphicFramePr>
        <p:xfrm>
          <a:off x="6504015" y="2438890"/>
          <a:ext cx="1803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Equation" r:id="rId5" imgW="1803240" imgH="330120" progId="Equation.DSMT4">
                  <p:embed/>
                </p:oleObj>
              </mc:Choice>
              <mc:Fallback>
                <p:oleObj name="Equation" r:id="rId5" imgW="1803240" imgH="330120" progId="Equation.DSMT4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4015" y="2438890"/>
                        <a:ext cx="1803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577341"/>
              </p:ext>
            </p:extLst>
          </p:nvPr>
        </p:nvGraphicFramePr>
        <p:xfrm>
          <a:off x="6507215" y="4717857"/>
          <a:ext cx="2133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7" imgW="2133360" imgH="330120" progId="Equation.DSMT4">
                  <p:embed/>
                </p:oleObj>
              </mc:Choice>
              <mc:Fallback>
                <p:oleObj name="Equation" r:id="rId7" imgW="2133360" imgH="330120" progId="Equation.DSMT4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215" y="4717857"/>
                        <a:ext cx="2133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270004"/>
              </p:ext>
            </p:extLst>
          </p:nvPr>
        </p:nvGraphicFramePr>
        <p:xfrm>
          <a:off x="7004102" y="5135370"/>
          <a:ext cx="1447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9" imgW="1447560" imgH="723600" progId="Equation.DSMT4">
                  <p:embed/>
                </p:oleObj>
              </mc:Choice>
              <mc:Fallback>
                <p:oleObj name="Equation" r:id="rId9" imgW="1447560" imgH="723600" progId="Equation.DSMT4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102" y="5135370"/>
                        <a:ext cx="1447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252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/>
          <a:lstStyle/>
          <a:p>
            <a:r>
              <a:rPr lang="ko-KR" altLang="en-US" sz="2400" dirty="0"/>
              <a:t>사상의 기본 연산</a:t>
            </a:r>
          </a:p>
          <a:p>
            <a:endParaRPr lang="ko-KR" altLang="en-US" sz="2400" dirty="0" smtClean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881590" y="2000306"/>
            <a:ext cx="3024336" cy="903799"/>
            <a:chOff x="971600" y="1052736"/>
            <a:chExt cx="3024336" cy="903799"/>
          </a:xfrm>
        </p:grpSpPr>
        <p:sp>
          <p:nvSpPr>
            <p:cNvPr id="5" name="TextBox 4"/>
            <p:cNvSpPr txBox="1"/>
            <p:nvPr/>
          </p:nvSpPr>
          <p:spPr>
            <a:xfrm>
              <a:off x="971600" y="1052736"/>
              <a:ext cx="30243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rgbClr val="FF0000"/>
                </a:buClr>
                <a:buFont typeface="Wingdings" panose="05000000000000000000" pitchFamily="2" charset="2"/>
                <a:buChar char="ü"/>
              </a:pPr>
              <a:r>
                <a:rPr lang="ko-KR" altLang="en-US" sz="2000" dirty="0">
                  <a:latin typeface="+mn-ea"/>
                  <a:ea typeface="+mn-ea"/>
                </a:rPr>
                <a:t>여사상</a:t>
              </a:r>
              <a:r>
                <a:rPr lang="en-US" altLang="ko-KR" sz="2000" dirty="0">
                  <a:latin typeface="+mn-ea"/>
                  <a:ea typeface="+mn-ea"/>
                </a:rPr>
                <a:t>(complement)</a:t>
              </a:r>
              <a:endParaRPr lang="ko-KR" altLang="en-US" sz="2000" dirty="0">
                <a:latin typeface="+mn-ea"/>
                <a:ea typeface="+mn-ea"/>
              </a:endParaRPr>
            </a:p>
          </p:txBody>
        </p:sp>
        <p:graphicFrame>
          <p:nvGraphicFramePr>
            <p:cNvPr id="6" name="개체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5877807"/>
                </p:ext>
              </p:extLst>
            </p:nvPr>
          </p:nvGraphicFramePr>
          <p:xfrm>
            <a:off x="2318668" y="1626335"/>
            <a:ext cx="3302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" name="Equation" r:id="rId3" imgW="330120" imgH="330120" progId="Equation.DSMT4">
                    <p:embed/>
                  </p:oleObj>
                </mc:Choice>
                <mc:Fallback>
                  <p:oleObj name="Equation" r:id="rId3" imgW="33012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18668" y="1626335"/>
                          <a:ext cx="330200" cy="33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그룹 6"/>
          <p:cNvGrpSpPr/>
          <p:nvPr/>
        </p:nvGrpSpPr>
        <p:grpSpPr>
          <a:xfrm>
            <a:off x="881590" y="3709334"/>
            <a:ext cx="3024336" cy="937266"/>
            <a:chOff x="971600" y="2761764"/>
            <a:chExt cx="3024336" cy="937266"/>
          </a:xfrm>
        </p:grpSpPr>
        <p:sp>
          <p:nvSpPr>
            <p:cNvPr id="8" name="TextBox 7"/>
            <p:cNvSpPr txBox="1"/>
            <p:nvPr/>
          </p:nvSpPr>
          <p:spPr>
            <a:xfrm>
              <a:off x="971600" y="2761764"/>
              <a:ext cx="30243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rgbClr val="FF0000"/>
                </a:buClr>
                <a:buFont typeface="Wingdings" panose="05000000000000000000" pitchFamily="2" charset="2"/>
                <a:buChar char="ü"/>
              </a:pPr>
              <a:r>
                <a:rPr lang="ko-KR" altLang="en-US" sz="2000" dirty="0">
                  <a:latin typeface="+mn-ea"/>
                  <a:ea typeface="+mn-ea"/>
                </a:rPr>
                <a:t>교사상</a:t>
              </a:r>
              <a:r>
                <a:rPr lang="en-US" altLang="ko-KR" sz="2000" dirty="0">
                  <a:latin typeface="+mn-ea"/>
                  <a:ea typeface="+mn-ea"/>
                </a:rPr>
                <a:t>(intersection)</a:t>
              </a:r>
              <a:endParaRPr lang="ko-KR" altLang="en-US" sz="2000" dirty="0">
                <a:latin typeface="+mn-ea"/>
                <a:ea typeface="+mn-ea"/>
              </a:endParaRPr>
            </a:p>
          </p:txBody>
        </p:sp>
        <p:graphicFrame>
          <p:nvGraphicFramePr>
            <p:cNvPr id="9" name="개체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8994541"/>
                </p:ext>
              </p:extLst>
            </p:nvPr>
          </p:nvGraphicFramePr>
          <p:xfrm>
            <a:off x="2115468" y="3381530"/>
            <a:ext cx="7366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9" name="Equation" r:id="rId5" imgW="736560" imgH="317160" progId="Equation.DSMT4">
                    <p:embed/>
                  </p:oleObj>
                </mc:Choice>
                <mc:Fallback>
                  <p:oleObj name="Equation" r:id="rId5" imgW="736560" imgH="317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15468" y="3381530"/>
                          <a:ext cx="736600" cy="31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그룹 9"/>
          <p:cNvGrpSpPr/>
          <p:nvPr/>
        </p:nvGrpSpPr>
        <p:grpSpPr>
          <a:xfrm>
            <a:off x="881590" y="5509534"/>
            <a:ext cx="3024336" cy="847256"/>
            <a:chOff x="971600" y="4561964"/>
            <a:chExt cx="3024336" cy="847256"/>
          </a:xfrm>
        </p:grpSpPr>
        <p:graphicFrame>
          <p:nvGraphicFramePr>
            <p:cNvPr id="11" name="개체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2040838"/>
                </p:ext>
              </p:extLst>
            </p:nvPr>
          </p:nvGraphicFramePr>
          <p:xfrm>
            <a:off x="2115468" y="5091720"/>
            <a:ext cx="7366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0" name="Equation" r:id="rId7" imgW="736560" imgH="317160" progId="Equation.DSMT4">
                    <p:embed/>
                  </p:oleObj>
                </mc:Choice>
                <mc:Fallback>
                  <p:oleObj name="Equation" r:id="rId7" imgW="736560" imgH="317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115468" y="5091720"/>
                          <a:ext cx="736600" cy="31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971600" y="4561964"/>
              <a:ext cx="30243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rgbClr val="FF0000"/>
                </a:buClr>
                <a:buFont typeface="Wingdings" panose="05000000000000000000" pitchFamily="2" charset="2"/>
                <a:buChar char="ü"/>
              </a:pPr>
              <a:r>
                <a:rPr lang="ko-KR" altLang="en-US" sz="2000" dirty="0" err="1">
                  <a:latin typeface="+mn-ea"/>
                  <a:ea typeface="+mn-ea"/>
                </a:rPr>
                <a:t>합사상</a:t>
              </a:r>
              <a:r>
                <a:rPr lang="en-US" altLang="ko-KR" sz="2000" dirty="0">
                  <a:latin typeface="+mn-ea"/>
                  <a:ea typeface="+mn-ea"/>
                </a:rPr>
                <a:t>(union)</a:t>
              </a:r>
              <a:endParaRPr lang="ko-KR" altLang="en-US" sz="2000" dirty="0">
                <a:latin typeface="+mn-ea"/>
                <a:ea typeface="+mn-ea"/>
              </a:endParaRPr>
            </a:p>
          </p:txBody>
        </p:sp>
      </p:grpSp>
      <p:pic>
        <p:nvPicPr>
          <p:cNvPr id="13" name="Picture 5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800" y="1631345"/>
            <a:ext cx="2393505" cy="5038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252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3-2] </a:t>
            </a:r>
            <a:r>
              <a:rPr lang="ko-KR" altLang="en-US" sz="2000" dirty="0">
                <a:latin typeface="+mn-ea"/>
              </a:rPr>
              <a:t>주사위 두 개를 동시에 </a:t>
            </a:r>
            <a:r>
              <a:rPr lang="ko-KR" altLang="en-US" sz="2000" dirty="0" smtClean="0">
                <a:latin typeface="+mn-ea"/>
              </a:rPr>
              <a:t>던지는 확률실험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 smtClean="0"/>
          </a:p>
        </p:txBody>
      </p:sp>
      <p:pic>
        <p:nvPicPr>
          <p:cNvPr id="4" name="Picture 9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26" y="2011461"/>
            <a:ext cx="7619494" cy="470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8655" y="1695291"/>
            <a:ext cx="864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00FF"/>
                </a:solidFill>
                <a:latin typeface="+mn-ea"/>
                <a:ea typeface="+mn-ea"/>
              </a:rPr>
              <a:t>A=</a:t>
            </a:r>
            <a:r>
              <a:rPr lang="ko-KR" altLang="en-US" sz="1600" b="1" dirty="0" smtClean="0">
                <a:solidFill>
                  <a:srgbClr val="0000FF"/>
                </a:solidFill>
                <a:latin typeface="+mn-ea"/>
                <a:ea typeface="+mn-ea"/>
              </a:rPr>
              <a:t>눈금의 </a:t>
            </a:r>
            <a:r>
              <a:rPr lang="ko-KR" altLang="en-US" sz="1600" b="1" dirty="0">
                <a:solidFill>
                  <a:srgbClr val="0000FF"/>
                </a:solidFill>
                <a:latin typeface="+mn-ea"/>
                <a:ea typeface="+mn-ea"/>
              </a:rPr>
              <a:t>합이 </a:t>
            </a:r>
            <a:r>
              <a:rPr lang="ko-KR" altLang="en-US" sz="1600" b="1" dirty="0" smtClean="0">
                <a:solidFill>
                  <a:srgbClr val="0000FF"/>
                </a:solidFill>
                <a:latin typeface="+mn-ea"/>
                <a:ea typeface="+mn-ea"/>
              </a:rPr>
              <a:t>짝수         </a:t>
            </a:r>
            <a:r>
              <a:rPr lang="en-US" altLang="ko-KR" sz="1600" b="1" dirty="0" smtClean="0">
                <a:solidFill>
                  <a:srgbClr val="0000FF"/>
                </a:solidFill>
                <a:latin typeface="+mn-ea"/>
                <a:ea typeface="+mn-ea"/>
              </a:rPr>
              <a:t>B=</a:t>
            </a:r>
            <a:r>
              <a:rPr lang="ko-KR" altLang="en-US" sz="1600" b="1" dirty="0" smtClean="0">
                <a:solidFill>
                  <a:srgbClr val="0000FF"/>
                </a:solidFill>
                <a:latin typeface="+mn-ea"/>
                <a:ea typeface="+mn-ea"/>
              </a:rPr>
              <a:t>눈금의 </a:t>
            </a:r>
            <a:r>
              <a:rPr lang="ko-KR" altLang="en-US" sz="1600" b="1" dirty="0">
                <a:solidFill>
                  <a:srgbClr val="0000FF"/>
                </a:solidFill>
                <a:latin typeface="+mn-ea"/>
                <a:ea typeface="+mn-ea"/>
              </a:rPr>
              <a:t>합이 </a:t>
            </a:r>
            <a:r>
              <a:rPr lang="en-US" altLang="ko-KR" sz="1600" b="1" dirty="0">
                <a:solidFill>
                  <a:srgbClr val="0000FF"/>
                </a:solidFill>
                <a:latin typeface="+mn-ea"/>
                <a:ea typeface="+mn-ea"/>
              </a:rPr>
              <a:t>8 </a:t>
            </a:r>
            <a:r>
              <a:rPr lang="ko-KR" altLang="en-US" sz="1600" b="1" dirty="0" smtClean="0">
                <a:solidFill>
                  <a:srgbClr val="0000FF"/>
                </a:solidFill>
                <a:latin typeface="+mn-ea"/>
                <a:ea typeface="+mn-ea"/>
              </a:rPr>
              <a:t>이상       </a:t>
            </a:r>
            <a:r>
              <a:rPr lang="en-US" altLang="ko-KR" sz="1600" b="1" dirty="0" smtClean="0">
                <a:solidFill>
                  <a:srgbClr val="0000FF"/>
                </a:solidFill>
                <a:latin typeface="+mn-ea"/>
                <a:ea typeface="+mn-ea"/>
              </a:rPr>
              <a:t>C=</a:t>
            </a:r>
            <a:r>
              <a:rPr lang="ko-KR" altLang="en-US" sz="1600" b="1" dirty="0" smtClean="0">
                <a:solidFill>
                  <a:srgbClr val="0000FF"/>
                </a:solidFill>
                <a:latin typeface="+mn-ea"/>
                <a:ea typeface="+mn-ea"/>
              </a:rPr>
              <a:t>눈금 </a:t>
            </a:r>
            <a:r>
              <a:rPr lang="ko-KR" altLang="en-US" sz="1600" b="1" dirty="0">
                <a:solidFill>
                  <a:srgbClr val="0000FF"/>
                </a:solidFill>
                <a:latin typeface="+mn-ea"/>
                <a:ea typeface="+mn-ea"/>
              </a:rPr>
              <a:t>차이가 </a:t>
            </a:r>
            <a:r>
              <a:rPr lang="en-US" altLang="ko-KR" sz="1600" b="1" dirty="0" smtClean="0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lang="ko-KR" altLang="en-US" sz="1600" b="1" dirty="0" smtClean="0">
                <a:solidFill>
                  <a:srgbClr val="0000FF"/>
                </a:solidFill>
                <a:latin typeface="+mn-ea"/>
                <a:ea typeface="+mn-ea"/>
              </a:rPr>
              <a:t>이하</a:t>
            </a:r>
            <a:endParaRPr lang="ko-KR" altLang="en-US" sz="16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252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3-3] </a:t>
            </a:r>
            <a:r>
              <a:rPr lang="ko-KR" altLang="en-US" sz="2000" dirty="0"/>
              <a:t>주사위 두 개를 동시에 던지는 확률실험의 </a:t>
            </a:r>
            <a:r>
              <a:rPr lang="ko-KR" altLang="en-US" sz="2000" dirty="0" err="1" smtClean="0"/>
              <a:t>벤다이어그램</a:t>
            </a:r>
            <a:endParaRPr lang="en-US" altLang="ko-KR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3" t="4707" r="8520" b="13167"/>
          <a:stretch/>
        </p:blipFill>
        <p:spPr>
          <a:xfrm>
            <a:off x="2218634" y="2348880"/>
            <a:ext cx="4707379" cy="27345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116057"/>
              </p:ext>
            </p:extLst>
          </p:nvPr>
        </p:nvGraphicFramePr>
        <p:xfrm>
          <a:off x="1387748" y="5813896"/>
          <a:ext cx="1816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" name="Equation" r:id="rId4" imgW="1815840" imgH="279360" progId="Equation.DSMT4">
                  <p:embed/>
                </p:oleObj>
              </mc:Choice>
              <mc:Fallback>
                <p:oleObj name="Equation" r:id="rId4" imgW="18158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87748" y="5813896"/>
                        <a:ext cx="1816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076111"/>
              </p:ext>
            </p:extLst>
          </p:nvPr>
        </p:nvGraphicFramePr>
        <p:xfrm>
          <a:off x="3698875" y="5804967"/>
          <a:ext cx="1803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9" name="Equation" r:id="rId6" imgW="1803240" imgH="279360" progId="Equation.DSMT4">
                  <p:embed/>
                </p:oleObj>
              </mc:Choice>
              <mc:Fallback>
                <p:oleObj name="Equation" r:id="rId6" imgW="18032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75" y="5804967"/>
                        <a:ext cx="1803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744760"/>
              </p:ext>
            </p:extLst>
          </p:nvPr>
        </p:nvGraphicFramePr>
        <p:xfrm>
          <a:off x="5989638" y="5804967"/>
          <a:ext cx="1828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0" name="Equation" r:id="rId8" imgW="1828800" imgH="279360" progId="Equation.DSMT4">
                  <p:embed/>
                </p:oleObj>
              </mc:Choice>
              <mc:Fallback>
                <p:oleObj name="Equation" r:id="rId8" imgW="18288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638" y="5804967"/>
                        <a:ext cx="18288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61023"/>
              </p:ext>
            </p:extLst>
          </p:nvPr>
        </p:nvGraphicFramePr>
        <p:xfrm>
          <a:off x="1470025" y="6370910"/>
          <a:ext cx="1651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1" name="Equation" r:id="rId10" imgW="1650960" imgH="279360" progId="Equation.DSMT4">
                  <p:embed/>
                </p:oleObj>
              </mc:Choice>
              <mc:Fallback>
                <p:oleObj name="Equation" r:id="rId10" imgW="16509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6370910"/>
                        <a:ext cx="16510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917129"/>
              </p:ext>
            </p:extLst>
          </p:nvPr>
        </p:nvGraphicFramePr>
        <p:xfrm>
          <a:off x="3641725" y="6351860"/>
          <a:ext cx="1917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" name="Equation" r:id="rId12" imgW="1917360" imgH="317160" progId="Equation.DSMT4">
                  <p:embed/>
                </p:oleObj>
              </mc:Choice>
              <mc:Fallback>
                <p:oleObj name="Equation" r:id="rId12" imgW="19173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725" y="6351860"/>
                        <a:ext cx="1917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01229"/>
              </p:ext>
            </p:extLst>
          </p:nvPr>
        </p:nvGraphicFramePr>
        <p:xfrm>
          <a:off x="5919788" y="6351860"/>
          <a:ext cx="1968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" name="Equation" r:id="rId14" imgW="1968480" imgH="317160" progId="Equation.DSMT4">
                  <p:embed/>
                </p:oleObj>
              </mc:Choice>
              <mc:Fallback>
                <p:oleObj name="Equation" r:id="rId14" imgW="196848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788" y="6351860"/>
                        <a:ext cx="1968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461109"/>
              </p:ext>
            </p:extLst>
          </p:nvPr>
        </p:nvGraphicFramePr>
        <p:xfrm>
          <a:off x="323528" y="5308848"/>
          <a:ext cx="2590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" name="Equation" r:id="rId16" imgW="2590560" imgH="279360" progId="Equation.DSMT4">
                  <p:embed/>
                </p:oleObj>
              </mc:Choice>
              <mc:Fallback>
                <p:oleObj name="Equation" r:id="rId16" imgW="25905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5308848"/>
                        <a:ext cx="25908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961122"/>
              </p:ext>
            </p:extLst>
          </p:nvPr>
        </p:nvGraphicFramePr>
        <p:xfrm>
          <a:off x="3131840" y="5300911"/>
          <a:ext cx="2628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" name="Equation" r:id="rId18" imgW="2628720" imgH="279360" progId="Equation.DSMT4">
                  <p:embed/>
                </p:oleObj>
              </mc:Choice>
              <mc:Fallback>
                <p:oleObj name="Equation" r:id="rId18" imgW="26287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5300911"/>
                        <a:ext cx="2628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529575"/>
              </p:ext>
            </p:extLst>
          </p:nvPr>
        </p:nvGraphicFramePr>
        <p:xfrm>
          <a:off x="6072956" y="5300911"/>
          <a:ext cx="2603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" name="Equation" r:id="rId20" imgW="2603160" imgH="279360" progId="Equation.DSMT4">
                  <p:embed/>
                </p:oleObj>
              </mc:Choice>
              <mc:Fallback>
                <p:oleObj name="Equation" r:id="rId20" imgW="26031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956" y="5300911"/>
                        <a:ext cx="2603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21550" y="1768750"/>
            <a:ext cx="8271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00FF"/>
                </a:solidFill>
                <a:latin typeface="+mn-ea"/>
                <a:ea typeface="+mn-ea"/>
              </a:rPr>
              <a:t>A=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  <a:ea typeface="+mn-ea"/>
              </a:rPr>
              <a:t>눈금의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  <a:ea typeface="+mn-ea"/>
              </a:rPr>
              <a:t>합이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  <a:ea typeface="+mn-ea"/>
              </a:rPr>
              <a:t>짝수   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  <a:ea typeface="+mn-ea"/>
              </a:rPr>
              <a:t>B=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  <a:ea typeface="+mn-ea"/>
              </a:rPr>
              <a:t>눈금의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  <a:ea typeface="+mn-ea"/>
              </a:rPr>
              <a:t>합이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  <a:ea typeface="+mn-ea"/>
              </a:rPr>
              <a:t>8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  <a:ea typeface="+mn-ea"/>
              </a:rPr>
              <a:t>이상   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  <a:ea typeface="+mn-ea"/>
              </a:rPr>
              <a:t>C=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  <a:ea typeface="+mn-ea"/>
              </a:rPr>
              <a:t>눈금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  <a:ea typeface="+mn-ea"/>
              </a:rPr>
              <a:t>차이가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  <a:ea typeface="+mn-ea"/>
              </a:rPr>
              <a:t>이하</a:t>
            </a:r>
            <a:endParaRPr lang="ko-KR" altLang="en-US" sz="20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667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3-4] </a:t>
            </a:r>
            <a:r>
              <a:rPr lang="ko-KR" altLang="en-US" sz="2000" dirty="0">
                <a:latin typeface="+mn-ea"/>
              </a:rPr>
              <a:t>주사위 두 개를 동시에 던지는 확률실험 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상호배반</a:t>
            </a:r>
            <a:r>
              <a:rPr lang="en-US" altLang="ko-KR" sz="2000" dirty="0" smtClean="0">
                <a:latin typeface="+mn-ea"/>
              </a:rPr>
              <a:t>)</a:t>
            </a:r>
            <a:endParaRPr lang="en-US" altLang="ko-KR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9552" y="2231867"/>
            <a:ext cx="4608512" cy="400110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# </a:t>
            </a:r>
            <a:r>
              <a:rPr lang="ko-KR" altLang="en-US" sz="2000" b="1" dirty="0">
                <a:latin typeface="+mn-ea"/>
                <a:ea typeface="+mn-ea"/>
              </a:rPr>
              <a:t>사상 </a:t>
            </a:r>
            <a:r>
              <a:rPr lang="en-US" altLang="ko-KR" sz="2000" b="1" dirty="0">
                <a:latin typeface="+mn-ea"/>
                <a:ea typeface="+mn-ea"/>
              </a:rPr>
              <a:t>A (</a:t>
            </a:r>
            <a:r>
              <a:rPr lang="ko-KR" altLang="en-US" sz="2000" b="1" dirty="0">
                <a:latin typeface="+mn-ea"/>
                <a:ea typeface="+mn-ea"/>
              </a:rPr>
              <a:t>눈금의 차가 </a:t>
            </a:r>
            <a:r>
              <a:rPr lang="en-US" altLang="ko-KR" sz="2000" b="1" dirty="0">
                <a:latin typeface="+mn-ea"/>
                <a:ea typeface="+mn-ea"/>
              </a:rPr>
              <a:t>3 </a:t>
            </a:r>
            <a:r>
              <a:rPr lang="ko-KR" altLang="en-US" sz="2000" b="1" dirty="0">
                <a:latin typeface="+mn-ea"/>
                <a:ea typeface="+mn-ea"/>
              </a:rPr>
              <a:t>이상</a:t>
            </a:r>
            <a:r>
              <a:rPr lang="en-US" altLang="ko-KR" sz="2000" b="1" dirty="0" smtClean="0">
                <a:latin typeface="+mn-ea"/>
                <a:ea typeface="+mn-ea"/>
              </a:rPr>
              <a:t>)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3900825"/>
            <a:ext cx="3996444" cy="400110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# </a:t>
            </a:r>
            <a:r>
              <a:rPr lang="ko-KR" altLang="en-US" sz="2000" b="1" dirty="0">
                <a:latin typeface="+mn-ea"/>
                <a:ea typeface="+mn-ea"/>
              </a:rPr>
              <a:t>사상 </a:t>
            </a:r>
            <a:r>
              <a:rPr lang="en-US" altLang="ko-KR" sz="2000" b="1" dirty="0">
                <a:latin typeface="+mn-ea"/>
                <a:ea typeface="+mn-ea"/>
              </a:rPr>
              <a:t>B (</a:t>
            </a:r>
            <a:r>
              <a:rPr lang="ko-KR" altLang="en-US" sz="2000" b="1" dirty="0">
                <a:latin typeface="+mn-ea"/>
                <a:ea typeface="+mn-ea"/>
              </a:rPr>
              <a:t>눈금의 곱이 </a:t>
            </a:r>
            <a:r>
              <a:rPr lang="en-US" altLang="ko-KR" sz="2000" b="1" dirty="0">
                <a:latin typeface="+mn-ea"/>
                <a:ea typeface="+mn-ea"/>
              </a:rPr>
              <a:t>20 </a:t>
            </a:r>
            <a:r>
              <a:rPr lang="ko-KR" altLang="en-US" sz="2000" b="1" dirty="0" smtClean="0">
                <a:latin typeface="+mn-ea"/>
                <a:ea typeface="+mn-ea"/>
              </a:rPr>
              <a:t>이상</a:t>
            </a:r>
            <a:r>
              <a:rPr lang="en-US" altLang="ko-KR" sz="2000" b="1" dirty="0">
                <a:latin typeface="+mn-ea"/>
                <a:ea typeface="+mn-ea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5617984"/>
            <a:ext cx="7992888" cy="400110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# </a:t>
            </a:r>
            <a:r>
              <a:rPr lang="ko-KR" altLang="en-US" sz="2000" b="1" dirty="0">
                <a:latin typeface="+mn-ea"/>
                <a:ea typeface="+mn-ea"/>
              </a:rPr>
              <a:t>상호배반인지 확인 ⇒ 교사상의 원소가 없으므로 </a:t>
            </a:r>
            <a:r>
              <a:rPr lang="ko-KR" altLang="en-US" sz="2000" b="1" dirty="0" smtClean="0">
                <a:latin typeface="+mn-ea"/>
                <a:ea typeface="+mn-ea"/>
              </a:rPr>
              <a:t>상호배반임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2231866"/>
            <a:ext cx="8640960" cy="430247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642768"/>
              </p:ext>
            </p:extLst>
          </p:nvPr>
        </p:nvGraphicFramePr>
        <p:xfrm>
          <a:off x="683568" y="2735923"/>
          <a:ext cx="4813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Equation" r:id="rId3" imgW="4813200" imgH="342720" progId="Equation.DSMT4">
                  <p:embed/>
                </p:oleObj>
              </mc:Choice>
              <mc:Fallback>
                <p:oleObj name="Equation" r:id="rId3" imgW="48132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2735923"/>
                        <a:ext cx="48133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820205"/>
              </p:ext>
            </p:extLst>
          </p:nvPr>
        </p:nvGraphicFramePr>
        <p:xfrm>
          <a:off x="827584" y="4438269"/>
          <a:ext cx="4241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Equation" r:id="rId5" imgW="4241520" imgH="342720" progId="Equation.DSMT4">
                  <p:embed/>
                </p:oleObj>
              </mc:Choice>
              <mc:Fallback>
                <p:oleObj name="Equation" r:id="rId5" imgW="424152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584" y="4438269"/>
                        <a:ext cx="42418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249735"/>
              </p:ext>
            </p:extLst>
          </p:nvPr>
        </p:nvGraphicFramePr>
        <p:xfrm>
          <a:off x="1331274" y="6120299"/>
          <a:ext cx="1206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Equation" r:id="rId7" imgW="1206360" imgH="342720" progId="Equation.DSMT4">
                  <p:embed/>
                </p:oleObj>
              </mc:Choice>
              <mc:Fallback>
                <p:oleObj name="Equation" r:id="rId7" imgW="12063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1274" y="6120299"/>
                        <a:ext cx="12065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5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456" y="2303875"/>
            <a:ext cx="30480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610671" y="1813755"/>
            <a:ext cx="5931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00FF"/>
                </a:solidFill>
                <a:latin typeface="+mn-ea"/>
                <a:ea typeface="+mn-ea"/>
              </a:rPr>
              <a:t>A</a:t>
            </a:r>
            <a:r>
              <a:rPr lang="en-US" altLang="ko-KR" sz="2000" dirty="0">
                <a:solidFill>
                  <a:srgbClr val="0000FF"/>
                </a:solidFill>
                <a:latin typeface="+mn-ea"/>
                <a:ea typeface="+mn-ea"/>
              </a:rPr>
              <a:t>=</a:t>
            </a:r>
            <a:r>
              <a:rPr lang="ko-KR" altLang="en-US" sz="2000" dirty="0">
                <a:solidFill>
                  <a:srgbClr val="0000FF"/>
                </a:solidFill>
                <a:latin typeface="+mn-ea"/>
                <a:ea typeface="+mn-ea"/>
              </a:rPr>
              <a:t>눈금의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  <a:ea typeface="+mn-ea"/>
              </a:rPr>
              <a:t>차가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  <a:ea typeface="+mn-ea"/>
              </a:rPr>
              <a:t>3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  <a:ea typeface="+mn-ea"/>
              </a:rPr>
              <a:t>이상     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  <a:ea typeface="+mn-ea"/>
              </a:rPr>
              <a:t>B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  <a:ea typeface="+mn-ea"/>
              </a:rPr>
              <a:t>=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  <a:ea typeface="+mn-ea"/>
              </a:rPr>
              <a:t>눈금의 곱이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  <a:ea typeface="+mn-ea"/>
              </a:rPr>
              <a:t>20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  <a:ea typeface="+mn-ea"/>
              </a:rPr>
              <a:t>이상</a:t>
            </a:r>
            <a:endParaRPr lang="ko-KR" altLang="en-US" sz="20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252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/>
          <a:lstStyle/>
          <a:p>
            <a:r>
              <a:rPr lang="ko-KR" altLang="en-US" sz="2400" dirty="0"/>
              <a:t>고전적 확률</a:t>
            </a:r>
            <a:r>
              <a:rPr lang="en-US" altLang="ko-KR" sz="2400" dirty="0"/>
              <a:t>(classical probability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ko-KR" altLang="en-US" sz="2000" dirty="0" smtClean="0">
                <a:latin typeface="+mn-ea"/>
              </a:rPr>
              <a:t>동전을 던져 앞면이 나올 확률은 </a:t>
            </a:r>
            <a:r>
              <a:rPr lang="en-US" altLang="ko-KR" sz="2000" dirty="0" smtClean="0">
                <a:latin typeface="+mn-ea"/>
              </a:rPr>
              <a:t>½</a:t>
            </a:r>
            <a:r>
              <a:rPr lang="ko-KR" altLang="en-US" sz="2000" dirty="0" smtClean="0">
                <a:latin typeface="+mn-ea"/>
              </a:rPr>
              <a:t>이라고 예상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r>
              <a:rPr lang="ko-KR" altLang="en-US" sz="2400" dirty="0"/>
              <a:t>상대도수</a:t>
            </a:r>
            <a:r>
              <a:rPr lang="en-US" altLang="ko-KR" sz="2400" dirty="0"/>
              <a:t>(relative frequency) </a:t>
            </a:r>
            <a:r>
              <a:rPr lang="ko-KR" altLang="en-US" sz="2400" dirty="0" smtClean="0"/>
              <a:t>확률</a:t>
            </a:r>
            <a:endParaRPr lang="en-US" altLang="ko-KR" sz="2400" dirty="0"/>
          </a:p>
          <a:p>
            <a:pPr lvl="1"/>
            <a:r>
              <a:rPr lang="ko-KR" altLang="en-US" sz="2000" dirty="0" smtClean="0">
                <a:latin typeface="+mn-ea"/>
              </a:rPr>
              <a:t>동전을 실제로 던져 보고 앞면이 나오는 횟수의 비율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smtClean="0">
                <a:latin typeface="+mn-ea"/>
              </a:rPr>
              <a:t>상대도수</a:t>
            </a:r>
            <a:r>
              <a:rPr lang="en-US" altLang="ko-KR" sz="2000" dirty="0" smtClean="0">
                <a:latin typeface="+mn-ea"/>
              </a:rPr>
              <a:t>)</a:t>
            </a:r>
            <a:r>
              <a:rPr lang="ko-KR" altLang="en-US" sz="2000" dirty="0" smtClean="0">
                <a:latin typeface="+mn-ea"/>
              </a:rPr>
              <a:t>로 정하는 확률</a:t>
            </a:r>
            <a:endParaRPr lang="en-US" altLang="ko-KR" sz="2000" dirty="0"/>
          </a:p>
          <a:p>
            <a:endParaRPr lang="en-US" altLang="ko-KR" sz="2400" dirty="0" smtClean="0"/>
          </a:p>
          <a:p>
            <a:r>
              <a:rPr lang="ko-KR" altLang="en-US" sz="2400" b="1" dirty="0"/>
              <a:t>대수의 법칙</a:t>
            </a:r>
            <a:r>
              <a:rPr lang="en-US" altLang="ko-KR" sz="2400" b="1" dirty="0"/>
              <a:t>(law of large numbers</a:t>
            </a:r>
            <a:r>
              <a:rPr lang="en-US" altLang="ko-KR" sz="2400" b="1" dirty="0" smtClean="0"/>
              <a:t>)</a:t>
            </a:r>
            <a:endParaRPr lang="en-US" altLang="ko-KR" sz="2400" b="1" dirty="0"/>
          </a:p>
          <a:p>
            <a:pPr lvl="1"/>
            <a:r>
              <a:rPr lang="ko-KR" altLang="en-US" sz="2000" dirty="0" smtClean="0">
                <a:latin typeface="+mn-ea"/>
              </a:rPr>
              <a:t>동전 던지는 일을 무수히 많이 하면 상대도수 확률이 고전적 확률과 점차 가까워짐</a:t>
            </a:r>
            <a:endParaRPr lang="en-US" altLang="ko-KR" sz="2000" dirty="0"/>
          </a:p>
          <a:p>
            <a:endParaRPr lang="ko-KR" altLang="en-US" sz="2400" dirty="0" smtClean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3.2 </a:t>
            </a:r>
            <a:r>
              <a:rPr lang="ko-KR" altLang="en-US" dirty="0"/>
              <a:t>확률의 정의</a:t>
            </a:r>
            <a:endParaRPr lang="ko-KR" altLang="en-US" dirty="0" smtClean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410274" y="3879050"/>
            <a:ext cx="8460940" cy="1485165"/>
          </a:xfrm>
          <a:prstGeom prst="roundRect">
            <a:avLst>
              <a:gd name="adj" fmla="val 14519"/>
            </a:avLst>
          </a:prstGeom>
          <a:noFill/>
          <a:ln w="38100">
            <a:solidFill>
              <a:srgbClr val="00AEEF">
                <a:alpha val="3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5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15268</TotalTime>
  <Words>1551</Words>
  <Application>Microsoft Office PowerPoint</Application>
  <PresentationFormat>화면 슬라이드 쇼(4:3)</PresentationFormat>
  <Paragraphs>366</Paragraphs>
  <Slides>35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7" baseType="lpstr">
      <vt:lpstr>Office 테마</vt:lpstr>
      <vt:lpstr>Equation</vt:lpstr>
      <vt:lpstr>확률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최영규</Manager>
  <Company>한국기술교육대학교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01장.자료구조와 알고리즘</dc:title>
  <dc:creator>최영규</dc:creator>
  <cp:lastModifiedBy>Windows 사용자</cp:lastModifiedBy>
  <cp:revision>245</cp:revision>
  <cp:lastPrinted>2016-03-01T13:56:08Z</cp:lastPrinted>
  <dcterms:created xsi:type="dcterms:W3CDTF">2004-02-19T02:52:38Z</dcterms:created>
  <dcterms:modified xsi:type="dcterms:W3CDTF">2016-12-01T06:21:42Z</dcterms:modified>
</cp:coreProperties>
</file>