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6" r:id="rId1"/>
  </p:sldMasterIdLst>
  <p:notesMasterIdLst>
    <p:notesMasterId r:id="rId15"/>
  </p:notesMasterIdLst>
  <p:handoutMasterIdLst>
    <p:handoutMasterId r:id="rId16"/>
  </p:handoutMasterIdLst>
  <p:sldIdLst>
    <p:sldId id="345" r:id="rId2"/>
    <p:sldId id="353" r:id="rId3"/>
    <p:sldId id="352" r:id="rId4"/>
    <p:sldId id="330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46" r:id="rId13"/>
    <p:sldId id="361" r:id="rId14"/>
  </p:sldIdLst>
  <p:sldSz cx="9144000" cy="6858000" type="screen4x3"/>
  <p:notesSz cx="10234613" cy="71040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8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8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EEF"/>
    <a:srgbClr val="FFFFFF"/>
    <a:srgbClr val="0000FF"/>
    <a:srgbClr val="000000"/>
    <a:srgbClr val="E1C48F"/>
    <a:srgbClr val="3366FF"/>
    <a:srgbClr val="FF9999"/>
    <a:srgbClr val="FF3300"/>
    <a:srgbClr val="3399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46" autoAdjust="0"/>
    <p:restoredTop sz="95775" autoAdjust="0"/>
  </p:normalViewPr>
  <p:slideViewPr>
    <p:cSldViewPr>
      <p:cViewPr varScale="1">
        <p:scale>
          <a:sx n="105" d="100"/>
          <a:sy n="105" d="100"/>
        </p:scale>
        <p:origin x="3030" y="102"/>
      </p:cViewPr>
      <p:guideLst>
        <p:guide orient="horz" pos="2160"/>
        <p:guide pos="2880"/>
        <p:guide orient="horz" pos="82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5700"/>
    </p:cViewPr>
  </p:sorterViewPr>
  <p:notesViewPr>
    <p:cSldViewPr>
      <p:cViewPr varScale="1">
        <p:scale>
          <a:sx n="103" d="100"/>
          <a:sy n="103" d="100"/>
        </p:scale>
        <p:origin x="-2472" y="-84"/>
      </p:cViewPr>
      <p:guideLst>
        <p:guide orient="horz" pos="2238"/>
        <p:guide pos="3224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1decf387-3a62-48e1-8264-95221a86067c" providerId="ADAL" clId="{97BB3BE1-445F-4BF3-809C-1C03F049852F}"/>
    <pc:docChg chg="delSld">
      <pc:chgData name=" " userId="1decf387-3a62-48e1-8264-95221a86067c" providerId="ADAL" clId="{97BB3BE1-445F-4BF3-809C-1C03F049852F}" dt="2020-01-07T23:32:39.398" v="0" actId="47"/>
      <pc:docMkLst>
        <pc:docMk/>
      </pc:docMkLst>
      <pc:sldChg chg="del">
        <pc:chgData name=" " userId="1decf387-3a62-48e1-8264-95221a86067c" providerId="ADAL" clId="{97BB3BE1-445F-4BF3-809C-1C03F049852F}" dt="2020-01-07T23:32:39.398" v="0" actId="47"/>
        <pc:sldMkLst>
          <pc:docMk/>
          <pc:sldMk cId="1187629373" sldId="362"/>
        </pc:sldMkLst>
      </pc:sldChg>
      <pc:sldChg chg="del">
        <pc:chgData name=" " userId="1decf387-3a62-48e1-8264-95221a86067c" providerId="ADAL" clId="{97BB3BE1-445F-4BF3-809C-1C03F049852F}" dt="2020-01-07T23:32:39.398" v="0" actId="47"/>
        <pc:sldMkLst>
          <pc:docMk/>
          <pc:sldMk cId="1187629373" sldId="363"/>
        </pc:sldMkLst>
      </pc:sldChg>
      <pc:sldChg chg="del">
        <pc:chgData name=" " userId="1decf387-3a62-48e1-8264-95221a86067c" providerId="ADAL" clId="{97BB3BE1-445F-4BF3-809C-1C03F049852F}" dt="2020-01-07T23:32:39.398" v="0" actId="47"/>
        <pc:sldMkLst>
          <pc:docMk/>
          <pc:sldMk cId="1187629373" sldId="364"/>
        </pc:sldMkLst>
      </pc:sldChg>
      <pc:sldChg chg="del">
        <pc:chgData name=" " userId="1decf387-3a62-48e1-8264-95221a86067c" providerId="ADAL" clId="{97BB3BE1-445F-4BF3-809C-1C03F049852F}" dt="2020-01-07T23:32:39.398" v="0" actId="47"/>
        <pc:sldMkLst>
          <pc:docMk/>
          <pc:sldMk cId="1187629373" sldId="365"/>
        </pc:sldMkLst>
      </pc:sldChg>
      <pc:sldChg chg="del">
        <pc:chgData name=" " userId="1decf387-3a62-48e1-8264-95221a86067c" providerId="ADAL" clId="{97BB3BE1-445F-4BF3-809C-1C03F049852F}" dt="2020-01-07T23:32:39.398" v="0" actId="47"/>
        <pc:sldMkLst>
          <pc:docMk/>
          <pc:sldMk cId="195582390" sldId="366"/>
        </pc:sldMkLst>
      </pc:sldChg>
      <pc:sldChg chg="del">
        <pc:chgData name=" " userId="1decf387-3a62-48e1-8264-95221a86067c" providerId="ADAL" clId="{97BB3BE1-445F-4BF3-809C-1C03F049852F}" dt="2020-01-07T23:32:39.398" v="0" actId="47"/>
        <pc:sldMkLst>
          <pc:docMk/>
          <pc:sldMk cId="195582390" sldId="367"/>
        </pc:sldMkLst>
      </pc:sldChg>
      <pc:sldChg chg="del">
        <pc:chgData name=" " userId="1decf387-3a62-48e1-8264-95221a86067c" providerId="ADAL" clId="{97BB3BE1-445F-4BF3-809C-1C03F049852F}" dt="2020-01-07T23:32:39.398" v="0" actId="47"/>
        <pc:sldMkLst>
          <pc:docMk/>
          <pc:sldMk cId="195582390" sldId="368"/>
        </pc:sldMkLst>
      </pc:sldChg>
      <pc:sldChg chg="del">
        <pc:chgData name=" " userId="1decf387-3a62-48e1-8264-95221a86067c" providerId="ADAL" clId="{97BB3BE1-445F-4BF3-809C-1C03F049852F}" dt="2020-01-07T23:32:39.398" v="0" actId="47"/>
        <pc:sldMkLst>
          <pc:docMk/>
          <pc:sldMk cId="195582390" sldId="369"/>
        </pc:sldMkLst>
      </pc:sldChg>
      <pc:sldChg chg="del">
        <pc:chgData name=" " userId="1decf387-3a62-48e1-8264-95221a86067c" providerId="ADAL" clId="{97BB3BE1-445F-4BF3-809C-1C03F049852F}" dt="2020-01-07T23:32:39.398" v="0" actId="47"/>
        <pc:sldMkLst>
          <pc:docMk/>
          <pc:sldMk cId="195582390" sldId="370"/>
        </pc:sldMkLst>
      </pc:sldChg>
      <pc:sldChg chg="del">
        <pc:chgData name=" " userId="1decf387-3a62-48e1-8264-95221a86067c" providerId="ADAL" clId="{97BB3BE1-445F-4BF3-809C-1C03F049852F}" dt="2020-01-07T23:32:39.398" v="0" actId="47"/>
        <pc:sldMkLst>
          <pc:docMk/>
          <pc:sldMk cId="990161009" sldId="371"/>
        </pc:sldMkLst>
      </pc:sldChg>
      <pc:sldChg chg="del">
        <pc:chgData name=" " userId="1decf387-3a62-48e1-8264-95221a86067c" providerId="ADAL" clId="{97BB3BE1-445F-4BF3-809C-1C03F049852F}" dt="2020-01-07T23:32:39.398" v="0" actId="47"/>
        <pc:sldMkLst>
          <pc:docMk/>
          <pc:sldMk cId="990161009" sldId="372"/>
        </pc:sldMkLst>
      </pc:sldChg>
      <pc:sldChg chg="del">
        <pc:chgData name=" " userId="1decf387-3a62-48e1-8264-95221a86067c" providerId="ADAL" clId="{97BB3BE1-445F-4BF3-809C-1C03F049852F}" dt="2020-01-07T23:32:39.398" v="0" actId="47"/>
        <pc:sldMkLst>
          <pc:docMk/>
          <pc:sldMk cId="990161009" sldId="373"/>
        </pc:sldMkLst>
      </pc:sldChg>
      <pc:sldChg chg="del">
        <pc:chgData name=" " userId="1decf387-3a62-48e1-8264-95221a86067c" providerId="ADAL" clId="{97BB3BE1-445F-4BF3-809C-1C03F049852F}" dt="2020-01-07T23:32:39.398" v="0" actId="47"/>
        <pc:sldMkLst>
          <pc:docMk/>
          <pc:sldMk cId="990161009" sldId="374"/>
        </pc:sldMkLst>
      </pc:sldChg>
      <pc:sldChg chg="del">
        <pc:chgData name=" " userId="1decf387-3a62-48e1-8264-95221a86067c" providerId="ADAL" clId="{97BB3BE1-445F-4BF3-809C-1C03F049852F}" dt="2020-01-07T23:32:39.398" v="0" actId="47"/>
        <pc:sldMkLst>
          <pc:docMk/>
          <pc:sldMk cId="2543394680" sldId="375"/>
        </pc:sldMkLst>
      </pc:sldChg>
      <pc:sldChg chg="del">
        <pc:chgData name=" " userId="1decf387-3a62-48e1-8264-95221a86067c" providerId="ADAL" clId="{97BB3BE1-445F-4BF3-809C-1C03F049852F}" dt="2020-01-07T23:32:39.398" v="0" actId="47"/>
        <pc:sldMkLst>
          <pc:docMk/>
          <pc:sldMk cId="2543394680" sldId="376"/>
        </pc:sldMkLst>
      </pc:sldChg>
      <pc:sldChg chg="del">
        <pc:chgData name=" " userId="1decf387-3a62-48e1-8264-95221a86067c" providerId="ADAL" clId="{97BB3BE1-445F-4BF3-809C-1C03F049852F}" dt="2020-01-07T23:32:39.398" v="0" actId="47"/>
        <pc:sldMkLst>
          <pc:docMk/>
          <pc:sldMk cId="2543394680" sldId="377"/>
        </pc:sldMkLst>
      </pc:sldChg>
      <pc:sldChg chg="del">
        <pc:chgData name=" " userId="1decf387-3a62-48e1-8264-95221a86067c" providerId="ADAL" clId="{97BB3BE1-445F-4BF3-809C-1C03F049852F}" dt="2020-01-07T23:32:39.398" v="0" actId="47"/>
        <pc:sldMkLst>
          <pc:docMk/>
          <pc:sldMk cId="1775656054" sldId="378"/>
        </pc:sldMkLst>
      </pc:sldChg>
      <pc:sldChg chg="del">
        <pc:chgData name=" " userId="1decf387-3a62-48e1-8264-95221a86067c" providerId="ADAL" clId="{97BB3BE1-445F-4BF3-809C-1C03F049852F}" dt="2020-01-07T23:32:39.398" v="0" actId="47"/>
        <pc:sldMkLst>
          <pc:docMk/>
          <pc:sldMk cId="2639383973" sldId="379"/>
        </pc:sldMkLst>
      </pc:sldChg>
      <pc:sldChg chg="del">
        <pc:chgData name=" " userId="1decf387-3a62-48e1-8264-95221a86067c" providerId="ADAL" clId="{97BB3BE1-445F-4BF3-809C-1C03F049852F}" dt="2020-01-07T23:32:39.398" v="0" actId="47"/>
        <pc:sldMkLst>
          <pc:docMk/>
          <pc:sldMk cId="2639383973" sldId="380"/>
        </pc:sldMkLst>
      </pc:sldChg>
      <pc:sldChg chg="del">
        <pc:chgData name=" " userId="1decf387-3a62-48e1-8264-95221a86067c" providerId="ADAL" clId="{97BB3BE1-445F-4BF3-809C-1C03F049852F}" dt="2020-01-07T23:32:39.398" v="0" actId="47"/>
        <pc:sldMkLst>
          <pc:docMk/>
          <pc:sldMk cId="2639383973" sldId="381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737124"/>
            <a:ext cx="4753420" cy="370244"/>
          </a:xfrm>
          <a:prstGeom prst="rect">
            <a:avLst/>
          </a:prstGeom>
        </p:spPr>
        <p:txBody>
          <a:bodyPr vert="horz" lIns="104515" tIns="52258" rIns="104515" bIns="52258" rtlCol="0" anchor="b"/>
          <a:lstStyle>
            <a:lvl1pPr algn="l">
              <a:defRPr sz="1100">
                <a:latin typeface="+mj-lt"/>
                <a:ea typeface="+mn-ea"/>
              </a:defRPr>
            </a:lvl1pPr>
          </a:lstStyle>
          <a:p>
            <a:pPr>
              <a:defRPr/>
            </a:pPr>
            <a:r>
              <a:rPr lang="ko-KR" altLang="en-US"/>
              <a:t>자료구조및실습</a:t>
            </a:r>
            <a:endParaRPr lang="ko-KR" altLang="en-US">
              <a:ea typeface="+mj-ea"/>
            </a:endParaRPr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10945" y="6737124"/>
            <a:ext cx="4753420" cy="370244"/>
          </a:xfrm>
          <a:prstGeom prst="rect">
            <a:avLst/>
          </a:prstGeom>
        </p:spPr>
        <p:txBody>
          <a:bodyPr vert="horz" lIns="104515" tIns="52258" rIns="104515" bIns="52258" rtlCol="0" anchor="b"/>
          <a:lstStyle>
            <a:lvl1pPr algn="r">
              <a:defRPr sz="1100"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ko-KR"/>
              <a:t>1</a:t>
            </a:r>
            <a:r>
              <a:rPr lang="ko-KR" altLang="en-US"/>
              <a:t>장</a:t>
            </a:r>
            <a:r>
              <a:rPr lang="en-US" altLang="ko-KR"/>
              <a:t>. </a:t>
            </a:r>
            <a:r>
              <a:rPr lang="ko-KR" altLang="en-US"/>
              <a:t>자료구조와 알고리즘</a:t>
            </a:r>
          </a:p>
        </p:txBody>
      </p:sp>
    </p:spTree>
    <p:extLst>
      <p:ext uri="{BB962C8B-B14F-4D97-AF65-F5344CB8AC3E}">
        <p14:creationId xmlns:p14="http://schemas.microsoft.com/office/powerpoint/2010/main" val="737726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5304" cy="355920"/>
          </a:xfrm>
          <a:prstGeom prst="rect">
            <a:avLst/>
          </a:prstGeom>
        </p:spPr>
        <p:txBody>
          <a:bodyPr vert="horz" lIns="96487" tIns="48244" rIns="96487" bIns="48244" rtlCol="0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797022" y="0"/>
            <a:ext cx="4435304" cy="355920"/>
          </a:xfrm>
          <a:prstGeom prst="rect">
            <a:avLst/>
          </a:prstGeom>
        </p:spPr>
        <p:txBody>
          <a:bodyPr vert="horz" lIns="96487" tIns="48244" rIns="96487" bIns="48244" rtlCol="0"/>
          <a:lstStyle>
            <a:lvl1pPr algn="r">
              <a:defRPr sz="1300"/>
            </a:lvl1pPr>
          </a:lstStyle>
          <a:p>
            <a:pPr>
              <a:defRPr/>
            </a:pPr>
            <a:fld id="{1B437959-849E-4857-A646-93142CC261FB}" type="datetimeFigureOut">
              <a:rPr lang="ko-KR" altLang="en-US"/>
              <a:pPr>
                <a:defRPr/>
              </a:pPr>
              <a:t>2020-01-08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1813"/>
            <a:ext cx="3551237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87" tIns="48244" rIns="96487" bIns="48244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3005" y="3374073"/>
            <a:ext cx="8188606" cy="3197765"/>
          </a:xfrm>
          <a:prstGeom prst="rect">
            <a:avLst/>
          </a:prstGeom>
        </p:spPr>
        <p:txBody>
          <a:bodyPr vert="horz" lIns="96487" tIns="48244" rIns="96487" bIns="48244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747041"/>
            <a:ext cx="4435304" cy="355919"/>
          </a:xfrm>
          <a:prstGeom prst="rect">
            <a:avLst/>
          </a:prstGeom>
        </p:spPr>
        <p:txBody>
          <a:bodyPr vert="horz" lIns="96487" tIns="48244" rIns="96487" bIns="48244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797022" y="6747041"/>
            <a:ext cx="4435304" cy="355919"/>
          </a:xfrm>
          <a:prstGeom prst="rect">
            <a:avLst/>
          </a:prstGeom>
        </p:spPr>
        <p:txBody>
          <a:bodyPr vert="horz" lIns="96487" tIns="48244" rIns="96487" bIns="48244" rtlCol="0" anchor="b"/>
          <a:lstStyle>
            <a:lvl1pPr algn="r">
              <a:defRPr sz="1300"/>
            </a:lvl1pPr>
          </a:lstStyle>
          <a:p>
            <a:pPr>
              <a:defRPr/>
            </a:pPr>
            <a:fld id="{93489C9B-1FA7-452D-914A-AC4C0538E5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1006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2BD77-E22C-4D90-A449-601A296E976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143635"/>
            <a:ext cx="2255525" cy="1146050"/>
          </a:xfrm>
          <a:prstGeom prst="rect">
            <a:avLst/>
          </a:prstGeom>
        </p:spPr>
      </p:pic>
      <p:sp>
        <p:nvSpPr>
          <p:cNvPr id="71" name="정오각형 70"/>
          <p:cNvSpPr/>
          <p:nvPr userDrawn="1"/>
        </p:nvSpPr>
        <p:spPr>
          <a:xfrm rot="510795">
            <a:off x="5360433" y="3485935"/>
            <a:ext cx="4164715" cy="4241017"/>
          </a:xfrm>
          <a:prstGeom prst="pentagon">
            <a:avLst/>
          </a:prstGeom>
          <a:noFill/>
          <a:ln w="9525"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순서도: 연결자 71"/>
          <p:cNvSpPr/>
          <p:nvPr userDrawn="1"/>
        </p:nvSpPr>
        <p:spPr>
          <a:xfrm>
            <a:off x="5652120" y="7247275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순서도: 연결자 72"/>
          <p:cNvSpPr/>
          <p:nvPr userDrawn="1"/>
        </p:nvSpPr>
        <p:spPr>
          <a:xfrm>
            <a:off x="5247075" y="45991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순서도: 연결자 73"/>
          <p:cNvSpPr/>
          <p:nvPr userDrawn="1"/>
        </p:nvSpPr>
        <p:spPr>
          <a:xfrm>
            <a:off x="7497325" y="33389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순서도: 연결자 74"/>
          <p:cNvSpPr/>
          <p:nvPr userDrawn="1"/>
        </p:nvSpPr>
        <p:spPr>
          <a:xfrm>
            <a:off x="9290102" y="515356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순서도: 연결자 75"/>
          <p:cNvSpPr/>
          <p:nvPr userDrawn="1"/>
        </p:nvSpPr>
        <p:spPr>
          <a:xfrm>
            <a:off x="8127395" y="7680093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순서도: 연결자 76"/>
          <p:cNvSpPr/>
          <p:nvPr userDrawn="1"/>
        </p:nvSpPr>
        <p:spPr>
          <a:xfrm>
            <a:off x="7279771" y="52087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연결자 77"/>
          <p:cNvSpPr/>
          <p:nvPr userDrawn="1"/>
        </p:nvSpPr>
        <p:spPr>
          <a:xfrm>
            <a:off x="8149347" y="60392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/>
          <p:nvPr userDrawn="1"/>
        </p:nvCxnSpPr>
        <p:spPr>
          <a:xfrm>
            <a:off x="5475675" y="4827730"/>
            <a:ext cx="2880320" cy="30809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 userDrawn="1"/>
        </p:nvCxnSpPr>
        <p:spPr>
          <a:xfrm flipH="1">
            <a:off x="7508371" y="3567590"/>
            <a:ext cx="228600" cy="186974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 userDrawn="1"/>
        </p:nvCxnSpPr>
        <p:spPr>
          <a:xfrm>
            <a:off x="5475675" y="4827730"/>
            <a:ext cx="2032696" cy="60960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 userDrawn="1"/>
        </p:nvCxnSpPr>
        <p:spPr>
          <a:xfrm flipH="1" flipV="1">
            <a:off x="7497325" y="5437330"/>
            <a:ext cx="880622" cy="24713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 userDrawn="1"/>
        </p:nvCxnSpPr>
        <p:spPr>
          <a:xfrm flipV="1">
            <a:off x="8377947" y="6267890"/>
            <a:ext cx="0" cy="164080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 userDrawn="1"/>
        </p:nvCxnSpPr>
        <p:spPr>
          <a:xfrm flipH="1" flipV="1">
            <a:off x="7508371" y="5437330"/>
            <a:ext cx="847624" cy="83056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 userDrawn="1"/>
        </p:nvCxnSpPr>
        <p:spPr>
          <a:xfrm flipV="1">
            <a:off x="7508371" y="5382160"/>
            <a:ext cx="2010331" cy="5517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55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E08730-5DC9-45B3-82D1-2138AB9BAE39}" type="datetime2">
              <a:rPr lang="en-US" smtClean="0"/>
              <a:pPr>
                <a:defRPr/>
              </a:pPr>
              <a:t>Wednesday, January 8, 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A49985-3ED7-422C-8162-A5969A69DF1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90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546054-2B06-4887-B25F-17A98297D495}" type="datetime2">
              <a:rPr lang="en-US" smtClean="0"/>
              <a:pPr>
                <a:defRPr/>
              </a:pPr>
              <a:t>Wednesday, January 8, 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CB721-F45A-43E8-9453-853BE3CFCC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34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68B7C-EB9D-4CDB-9B30-553760380EBA}" type="datetime2">
              <a:rPr lang="en-US" smtClean="0"/>
              <a:pPr>
                <a:defRPr/>
              </a:pPr>
              <a:t>Wednesday, January 8, 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15FB1-22F1-45AE-8747-48C9856AFF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57200" y="368660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2860" y="1133745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35" y="368660"/>
            <a:ext cx="1320145" cy="76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08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4CB087-FF94-4B08-8087-03814C452ABB}" type="datetime2">
              <a:rPr lang="en-US" smtClean="0"/>
              <a:pPr>
                <a:defRPr/>
              </a:pPr>
              <a:t>Wednesday, January 8, 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266A7-D702-4712-A4A5-5418AC58D6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5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BB3D57-B5E2-4CDA-B355-85245BC418B6}" type="datetime2">
              <a:rPr lang="en-US" smtClean="0"/>
              <a:pPr>
                <a:defRPr/>
              </a:pPr>
              <a:t>Wednesday, January 8, 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E9732B-D289-4009-B116-26501EC14C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0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FA06EE-B873-45A8-9219-B822F49FEE1F}" type="datetime2">
              <a:rPr lang="en-US" smtClean="0"/>
              <a:pPr>
                <a:defRPr/>
              </a:pPr>
              <a:t>Wednesday, January 8, 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6AE66-9278-4576-8AC8-E884F4B6BA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2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5C1F3F-3364-4598-8845-E5A5F8455ABB}" type="datetime2">
              <a:rPr lang="en-US" smtClean="0"/>
              <a:pPr>
                <a:defRPr/>
              </a:pPr>
              <a:t>Wednesday, January 8, 2020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0396FA-42B6-41FE-AE41-A13EA8DD62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142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666115-3766-423F-992A-5DEA3FA45460}" type="datetime2">
              <a:rPr lang="en-US" smtClean="0"/>
              <a:pPr>
                <a:defRPr/>
              </a:pPr>
              <a:t>Wednesday, January 8, 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42CBB3-E47E-4DA2-BBF1-497D88F99F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5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1EF6E7-9D21-45BD-8A04-E823FCF0D203}" type="datetime2">
              <a:rPr lang="en-US" smtClean="0"/>
              <a:pPr>
                <a:defRPr/>
              </a:pPr>
              <a:t>Wednesday, January 8, 2020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04AEF-EE4E-4833-99A5-B18072DB22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84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FA256D-ACBD-4356-BD42-112E08209277}" type="datetime2">
              <a:rPr lang="en-US" smtClean="0"/>
              <a:pPr>
                <a:defRPr/>
              </a:pPr>
              <a:t>Wednesday, January 8, 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C3D00A-ADE3-4DE3-8972-0A5D869163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85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CCCFB80-786E-4077-B931-9F71A7BFD311}" type="datetime2">
              <a:rPr lang="en-US" smtClean="0"/>
              <a:pPr>
                <a:defRPr/>
              </a:pPr>
              <a:t>Wednesday, January 8, 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9DBB0CE-3924-410A-AFDC-17E3BA2498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156955" y="165230"/>
            <a:ext cx="8830090" cy="65941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 Box 24"/>
          <p:cNvSpPr txBox="1">
            <a:spLocks noChangeArrowheads="1"/>
          </p:cNvSpPr>
          <p:nvPr userDrawn="1"/>
        </p:nvSpPr>
        <p:spPr bwMode="auto">
          <a:xfrm>
            <a:off x="8397425" y="6489340"/>
            <a:ext cx="56938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r" eaLnBrk="1" hangingPunct="1">
              <a:defRPr/>
            </a:pPr>
            <a:fld id="{F60B237E-1E27-414E-981E-8B20D038C067}" type="slidenum">
              <a:rPr lang="en-US" altLang="ko-KR" sz="1050" smtClean="0">
                <a:latin typeface="+mn-ea"/>
                <a:ea typeface="+mn-ea"/>
              </a:rPr>
              <a:pPr algn="r" eaLnBrk="1" hangingPunct="1">
                <a:defRPr/>
              </a:pPr>
              <a:t>‹#›</a:t>
            </a:fld>
            <a:r>
              <a:rPr lang="en-US" altLang="ko-KR" sz="1050" dirty="0">
                <a:latin typeface="+mn-ea"/>
                <a:ea typeface="+mn-ea"/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245179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7" r:id="rId1"/>
    <p:sldLayoutId id="2147484298" r:id="rId2"/>
    <p:sldLayoutId id="2147484299" r:id="rId3"/>
    <p:sldLayoutId id="2147484300" r:id="rId4"/>
    <p:sldLayoutId id="2147484301" r:id="rId5"/>
    <p:sldLayoutId id="2147484302" r:id="rId6"/>
    <p:sldLayoutId id="2147484303" r:id="rId7"/>
    <p:sldLayoutId id="2147484304" r:id="rId8"/>
    <p:sldLayoutId id="2147484305" r:id="rId9"/>
    <p:sldLayoutId id="2147484306" r:id="rId10"/>
    <p:sldLayoutId id="2147484307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0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6.png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2438890"/>
            <a:ext cx="7772400" cy="1470025"/>
          </a:xfrm>
        </p:spPr>
        <p:txBody>
          <a:bodyPr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ko-KR" altLang="en-US" dirty="0"/>
              <a:t>확률변수와 확률분포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66555" y="2438890"/>
            <a:ext cx="333037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150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8100000" scaled="1"/>
                  <a:tileRect/>
                </a:gradFill>
              </a:rPr>
              <a:t>04</a:t>
            </a:r>
            <a:endParaRPr lang="ko-KR" altLang="en-US" sz="150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-4505545" y="19589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ko-KR" sz="1400" dirty="0"/>
              <a:t>CHAPTER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79682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5084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+mn-ea"/>
              </a:rPr>
              <a:t>[</a:t>
            </a:r>
            <a:r>
              <a:rPr lang="ko-KR" altLang="en-US" sz="2400" dirty="0">
                <a:latin typeface="+mn-ea"/>
              </a:rPr>
              <a:t>정의 </a:t>
            </a:r>
            <a:r>
              <a:rPr lang="en-US" altLang="ko-KR" sz="2400" dirty="0">
                <a:latin typeface="+mn-ea"/>
              </a:rPr>
              <a:t>4-3] </a:t>
            </a:r>
            <a:r>
              <a:rPr lang="ko-KR" altLang="en-US" sz="2400" dirty="0">
                <a:latin typeface="+mn-ea"/>
              </a:rPr>
              <a:t>연속확률분포</a:t>
            </a:r>
            <a:r>
              <a:rPr lang="en-US" altLang="ko-KR" sz="2400" spc="-100" dirty="0">
                <a:latin typeface="+mn-ea"/>
              </a:rPr>
              <a:t>(continuous probability distribution)</a:t>
            </a:r>
          </a:p>
          <a:p>
            <a:pPr lvl="1"/>
            <a:r>
              <a:rPr lang="ko-KR" altLang="en-US" sz="2000" dirty="0">
                <a:latin typeface="+mn-ea"/>
              </a:rPr>
              <a:t>연속적인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셀 수 없는</a:t>
            </a:r>
            <a:r>
              <a:rPr lang="en-US" altLang="ko-KR" sz="2000" dirty="0">
                <a:latin typeface="+mn-ea"/>
              </a:rPr>
              <a:t>) </a:t>
            </a:r>
            <a:r>
              <a:rPr lang="ko-KR" altLang="en-US" sz="2000" dirty="0">
                <a:latin typeface="+mn-ea"/>
              </a:rPr>
              <a:t>값을 갖는 확률변수의 확률분포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2000" dirty="0">
                <a:latin typeface="+mn-ea"/>
              </a:rPr>
              <a:t>확률분포함수 </a:t>
            </a:r>
            <a:r>
              <a:rPr lang="en-US" altLang="ko-KR" sz="2000" dirty="0">
                <a:latin typeface="+mn-ea"/>
              </a:rPr>
              <a:t>f(x)</a:t>
            </a:r>
            <a:r>
              <a:rPr lang="ko-KR" altLang="en-US" sz="2000" dirty="0">
                <a:latin typeface="+mn-ea"/>
              </a:rPr>
              <a:t>는 확률 </a:t>
            </a:r>
            <a:r>
              <a:rPr lang="en-US" altLang="ko-KR" sz="2000" dirty="0">
                <a:latin typeface="+mn-ea"/>
              </a:rPr>
              <a:t>P(a&lt;X&lt;b)</a:t>
            </a:r>
            <a:r>
              <a:rPr lang="ko-KR" altLang="en-US" sz="2000" dirty="0">
                <a:latin typeface="+mn-ea"/>
              </a:rPr>
              <a:t>를 구하기 위한 확률밀도함수</a:t>
            </a:r>
            <a:endParaRPr lang="en-US" altLang="ko-KR" sz="2000" dirty="0">
              <a:latin typeface="+mn-ea"/>
            </a:endParaRPr>
          </a:p>
          <a:p>
            <a:pPr lvl="1"/>
            <a:endParaRPr lang="en-US" altLang="ko-KR" sz="2400" dirty="0">
              <a:latin typeface="+mn-ea"/>
            </a:endParaRPr>
          </a:p>
          <a:p>
            <a:pPr lvl="1"/>
            <a:endParaRPr lang="en-US" altLang="ko-KR" sz="2400" dirty="0">
              <a:latin typeface="+mn-ea"/>
            </a:endParaRPr>
          </a:p>
          <a:p>
            <a:pPr marL="457200" lvl="1" indent="0">
              <a:buNone/>
            </a:pP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[</a:t>
            </a:r>
            <a:r>
              <a:rPr lang="ko-KR" altLang="en-US" sz="2000" dirty="0">
                <a:latin typeface="+mn-ea"/>
              </a:rPr>
              <a:t>예 </a:t>
            </a:r>
            <a:r>
              <a:rPr lang="en-US" altLang="ko-KR" sz="2000" dirty="0">
                <a:latin typeface="+mn-ea"/>
              </a:rPr>
              <a:t>4-5] </a:t>
            </a:r>
            <a:r>
              <a:rPr lang="ko-KR" altLang="en-US" sz="2000" dirty="0">
                <a:latin typeface="+mn-ea"/>
              </a:rPr>
              <a:t>밀도함수 </a:t>
            </a:r>
            <a:r>
              <a:rPr lang="en-US" altLang="ko-KR" sz="2000" dirty="0">
                <a:latin typeface="+mn-ea"/>
              </a:rPr>
              <a:t>:</a:t>
            </a: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 </a:t>
            </a:r>
          </a:p>
          <a:p>
            <a:pPr marL="457200" indent="-457200">
              <a:buAutoNum type="arabicParenBoth"/>
            </a:pPr>
            <a:r>
              <a:rPr lang="ko-KR" altLang="en-US" sz="2000" dirty="0">
                <a:latin typeface="+mn-ea"/>
              </a:rPr>
              <a:t>확률분포</a:t>
            </a:r>
            <a:r>
              <a:rPr lang="en-US" altLang="ko-KR" sz="2000" dirty="0">
                <a:latin typeface="+mn-ea"/>
              </a:rPr>
              <a:t>?</a:t>
            </a:r>
          </a:p>
          <a:p>
            <a:pPr marL="457200" indent="-457200">
              <a:buAutoNum type="arabicParenBoth"/>
            </a:pPr>
            <a:endParaRPr lang="en-US" altLang="ko-KR" sz="2000" dirty="0">
              <a:latin typeface="+mn-ea"/>
            </a:endParaRPr>
          </a:p>
          <a:p>
            <a:pPr marL="457200" indent="-457200">
              <a:buAutoNum type="arabicParenBoth"/>
            </a:pPr>
            <a:r>
              <a:rPr lang="en-US" altLang="ko-KR" sz="2000" dirty="0">
                <a:latin typeface="+mn-ea"/>
              </a:rPr>
              <a:t>P(0&lt;X&lt;1)</a:t>
            </a:r>
          </a:p>
          <a:p>
            <a:endParaRPr lang="ko-KR" altLang="en-US" sz="2400" dirty="0">
              <a:latin typeface="+mn-ea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915160"/>
              </p:ext>
            </p:extLst>
          </p:nvPr>
        </p:nvGraphicFramePr>
        <p:xfrm>
          <a:off x="1601670" y="2573905"/>
          <a:ext cx="31115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3111480" imgH="596880" progId="Equation.DSMT4">
                  <p:embed/>
                </p:oleObj>
              </mc:Choice>
              <mc:Fallback>
                <p:oleObj name="Equation" r:id="rId3" imgW="3111480" imgH="596880" progId="Equation.DSMT4">
                  <p:embed/>
                  <p:pic>
                    <p:nvPicPr>
                      <p:cNvPr id="2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670" y="2573905"/>
                        <a:ext cx="31115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011896"/>
              </p:ext>
            </p:extLst>
          </p:nvPr>
        </p:nvGraphicFramePr>
        <p:xfrm>
          <a:off x="1646675" y="3203975"/>
          <a:ext cx="30353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3035160" imgH="596880" progId="Equation.DSMT4">
                  <p:embed/>
                </p:oleObj>
              </mc:Choice>
              <mc:Fallback>
                <p:oleObj name="Equation" r:id="rId5" imgW="3035160" imgH="596880" progId="Equation.DSMT4">
                  <p:embed/>
                  <p:pic>
                    <p:nvPicPr>
                      <p:cNvPr id="3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675" y="3203975"/>
                        <a:ext cx="30353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579950"/>
              </p:ext>
            </p:extLst>
          </p:nvPr>
        </p:nvGraphicFramePr>
        <p:xfrm>
          <a:off x="2906815" y="4149080"/>
          <a:ext cx="2832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7" imgW="2831760" imgH="406080" progId="Equation.DSMT4">
                  <p:embed/>
                </p:oleObj>
              </mc:Choice>
              <mc:Fallback>
                <p:oleObj name="Equation" r:id="rId7" imgW="2831760" imgH="406080" progId="Equation.DSMT4">
                  <p:embed/>
                  <p:pic>
                    <p:nvPicPr>
                      <p:cNvPr id="4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6815" y="4149080"/>
                        <a:ext cx="2832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860581"/>
              </p:ext>
            </p:extLst>
          </p:nvPr>
        </p:nvGraphicFramePr>
        <p:xfrm>
          <a:off x="2456765" y="4914165"/>
          <a:ext cx="1066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9" imgW="1066680" imgH="342720" progId="Equation.DSMT4">
                  <p:embed/>
                </p:oleObj>
              </mc:Choice>
              <mc:Fallback>
                <p:oleObj name="Equation" r:id="rId9" imgW="1066680" imgH="342720" progId="Equation.DSMT4">
                  <p:embed/>
                  <p:pic>
                    <p:nvPicPr>
                      <p:cNvPr id="5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6765" y="4914165"/>
                        <a:ext cx="1066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878047"/>
              </p:ext>
            </p:extLst>
          </p:nvPr>
        </p:nvGraphicFramePr>
        <p:xfrm>
          <a:off x="3983940" y="4779150"/>
          <a:ext cx="45085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11" imgW="4508280" imgH="596880" progId="Equation.DSMT4">
                  <p:embed/>
                </p:oleObj>
              </mc:Choice>
              <mc:Fallback>
                <p:oleObj name="Equation" r:id="rId11" imgW="4508280" imgH="596880" progId="Equation.DSMT4">
                  <p:embed/>
                  <p:pic>
                    <p:nvPicPr>
                      <p:cNvPr id="6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3940" y="4779150"/>
                        <a:ext cx="45085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4168224"/>
              </p:ext>
            </p:extLst>
          </p:nvPr>
        </p:nvGraphicFramePr>
        <p:xfrm>
          <a:off x="2363570" y="5532400"/>
          <a:ext cx="64389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13" imgW="6438600" imgH="596880" progId="Equation.DSMT4">
                  <p:embed/>
                </p:oleObj>
              </mc:Choice>
              <mc:Fallback>
                <p:oleObj name="Equation" r:id="rId13" imgW="6438600" imgH="596880" progId="Equation.DSMT4">
                  <p:embed/>
                  <p:pic>
                    <p:nvPicPr>
                      <p:cNvPr id="7" name="개체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3570" y="5532400"/>
                        <a:ext cx="64389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모서리가 둥근 직사각형 9"/>
          <p:cNvSpPr/>
          <p:nvPr/>
        </p:nvSpPr>
        <p:spPr>
          <a:xfrm>
            <a:off x="476545" y="1223755"/>
            <a:ext cx="8100900" cy="2700300"/>
          </a:xfrm>
          <a:prstGeom prst="roundRect">
            <a:avLst>
              <a:gd name="adj" fmla="val 8665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109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정의 </a:t>
            </a:r>
            <a:r>
              <a:rPr lang="en-US" altLang="ko-KR" sz="2400" dirty="0"/>
              <a:t>4-4] </a:t>
            </a:r>
            <a:r>
              <a:rPr lang="ko-KR" altLang="en-US" sz="2400" dirty="0"/>
              <a:t>누적분포함수</a:t>
            </a:r>
            <a:r>
              <a:rPr lang="en-US" altLang="ko-KR" sz="2400" dirty="0"/>
              <a:t>(cumulative distribution function)</a:t>
            </a:r>
          </a:p>
          <a:p>
            <a:pPr lvl="1"/>
            <a:r>
              <a:rPr lang="ko-KR" altLang="en-US" sz="2000" dirty="0"/>
              <a:t>확률변수 </a:t>
            </a:r>
            <a:r>
              <a:rPr lang="en-US" altLang="ko-KR" sz="2000" dirty="0"/>
              <a:t>X</a:t>
            </a:r>
            <a:r>
              <a:rPr lang="ko-KR" altLang="en-US" sz="2000" dirty="0"/>
              <a:t>가 특정한 값 </a:t>
            </a:r>
            <a:r>
              <a:rPr lang="en-US" altLang="ko-KR" sz="2000" dirty="0"/>
              <a:t>x </a:t>
            </a:r>
            <a:r>
              <a:rPr lang="ko-KR" altLang="en-US" sz="2000" dirty="0"/>
              <a:t>이하일 확률</a:t>
            </a:r>
            <a:endParaRPr lang="en-US" altLang="ko-KR" sz="2000" dirty="0">
              <a:latin typeface="+mn-ea"/>
            </a:endParaRPr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</a:t>
            </a:r>
            <a:r>
              <a:rPr lang="en-US" altLang="ko-KR" sz="2000" dirty="0"/>
              <a:t> 4-6] </a:t>
            </a:r>
            <a:r>
              <a:rPr lang="ko-KR" altLang="en-US" sz="2000" dirty="0"/>
              <a:t>동전을 세 번 던지는 확률실험에서 뒷면의 개수 </a:t>
            </a:r>
            <a:r>
              <a:rPr lang="en-US" altLang="ko-KR" sz="2000" dirty="0"/>
              <a:t>X</a:t>
            </a:r>
            <a:r>
              <a:rPr lang="ko-KR" altLang="en-US" sz="2000" dirty="0"/>
              <a:t>에 대한 누적분포함수</a:t>
            </a:r>
          </a:p>
          <a:p>
            <a:endParaRPr lang="ko-KR" altLang="en-US" sz="24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2294823"/>
              </p:ext>
            </p:extLst>
          </p:nvPr>
        </p:nvGraphicFramePr>
        <p:xfrm>
          <a:off x="1768475" y="2231005"/>
          <a:ext cx="2082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2082600" imgH="342720" progId="Equation.DSMT4">
                  <p:embed/>
                </p:oleObj>
              </mc:Choice>
              <mc:Fallback>
                <p:oleObj name="Equation" r:id="rId3" imgW="2082600" imgH="342720" progId="Equation.DSMT4">
                  <p:embed/>
                  <p:pic>
                    <p:nvPicPr>
                      <p:cNvPr id="2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475" y="2231005"/>
                        <a:ext cx="2082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3970909"/>
              </p:ext>
            </p:extLst>
          </p:nvPr>
        </p:nvGraphicFramePr>
        <p:xfrm>
          <a:off x="2132729" y="3323758"/>
          <a:ext cx="4194466" cy="645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4787640" imgH="736560" progId="Equation.DSMT4">
                  <p:embed/>
                </p:oleObj>
              </mc:Choice>
              <mc:Fallback>
                <p:oleObj name="Equation" r:id="rId5" imgW="4787640" imgH="736560" progId="Equation.DSMT4">
                  <p:embed/>
                  <p:pic>
                    <p:nvPicPr>
                      <p:cNvPr id="5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2729" y="3323758"/>
                        <a:ext cx="4194466" cy="6453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319972" y="4011559"/>
            <a:ext cx="3852428" cy="206210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  <a:ea typeface="+mn-ea"/>
              </a:rPr>
              <a:t># </a:t>
            </a:r>
            <a:r>
              <a:rPr lang="ko-KR" altLang="en-US" sz="1600" dirty="0">
                <a:latin typeface="+mn-ea"/>
                <a:ea typeface="+mn-ea"/>
              </a:rPr>
              <a:t>누적분포함수 </a:t>
            </a:r>
            <a:r>
              <a:rPr lang="en-US" altLang="ko-KR" sz="1600" dirty="0">
                <a:latin typeface="+mn-ea"/>
                <a:ea typeface="+mn-ea"/>
              </a:rPr>
              <a:t>F(x) </a:t>
            </a:r>
            <a:r>
              <a:rPr lang="ko-KR" altLang="en-US" sz="1600" dirty="0">
                <a:latin typeface="+mn-ea"/>
                <a:ea typeface="+mn-ea"/>
              </a:rPr>
              <a:t>정의</a:t>
            </a:r>
          </a:p>
          <a:p>
            <a:r>
              <a:rPr lang="en-US" altLang="ko-KR" sz="1600" dirty="0" err="1">
                <a:solidFill>
                  <a:srgbClr val="FF0000"/>
                </a:solidFill>
                <a:latin typeface="+mn-ea"/>
                <a:ea typeface="+mn-ea"/>
              </a:rPr>
              <a:t>Fx</a:t>
            </a:r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 &lt;- function(x) {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	if (x&lt;0) {y &lt;-0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	} else if (x&lt;1) {y &lt;- 1/8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	} else if (x&lt;2) {y &lt;- 1/2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	} else if (x&lt;3) {y &lt;- 7/8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	} else y &lt;- 1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	return(y) 	}</a:t>
            </a:r>
            <a:endParaRPr lang="ko-KR" altLang="en-US" sz="16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6140223"/>
            <a:ext cx="5544616" cy="58477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  <a:ea typeface="+mn-ea"/>
              </a:rPr>
              <a:t># </a:t>
            </a:r>
            <a:r>
              <a:rPr lang="ko-KR" altLang="en-US" sz="1600" dirty="0">
                <a:latin typeface="+mn-ea"/>
                <a:ea typeface="+mn-ea"/>
              </a:rPr>
              <a:t>누적분포함수 벡터화 ⇒ </a:t>
            </a:r>
            <a:r>
              <a:rPr lang="en-US" altLang="ko-KR" sz="1600" dirty="0" err="1">
                <a:latin typeface="+mn-ea"/>
                <a:ea typeface="+mn-ea"/>
              </a:rPr>
              <a:t>Vectorize</a:t>
            </a:r>
            <a:r>
              <a:rPr lang="en-US" altLang="ko-KR" sz="1600" dirty="0">
                <a:latin typeface="+mn-ea"/>
                <a:ea typeface="+mn-ea"/>
              </a:rPr>
              <a:t>( ) </a:t>
            </a:r>
            <a:r>
              <a:rPr lang="ko-KR" altLang="en-US" sz="1600" dirty="0">
                <a:latin typeface="+mn-ea"/>
                <a:ea typeface="+mn-ea"/>
              </a:rPr>
              <a:t>함수</a:t>
            </a:r>
          </a:p>
          <a:p>
            <a:r>
              <a:rPr lang="en-US" altLang="ko-KR" sz="1600" dirty="0" err="1">
                <a:solidFill>
                  <a:srgbClr val="FF0000"/>
                </a:solidFill>
                <a:latin typeface="+mn-ea"/>
                <a:ea typeface="+mn-ea"/>
              </a:rPr>
              <a:t>VFx</a:t>
            </a:r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 &lt;- </a:t>
            </a:r>
            <a:r>
              <a:rPr lang="en-US" altLang="ko-KR" sz="1600" dirty="0" err="1">
                <a:solidFill>
                  <a:srgbClr val="FF0000"/>
                </a:solidFill>
                <a:latin typeface="+mn-ea"/>
                <a:ea typeface="+mn-ea"/>
              </a:rPr>
              <a:t>Vectorize</a:t>
            </a:r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en-US" altLang="ko-KR" sz="1600" dirty="0" err="1">
                <a:solidFill>
                  <a:srgbClr val="FF0000"/>
                </a:solidFill>
                <a:latin typeface="+mn-ea"/>
                <a:ea typeface="+mn-ea"/>
              </a:rPr>
              <a:t>Fx</a:t>
            </a:r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, "x")</a:t>
            </a:r>
            <a:endParaRPr lang="ko-KR" altLang="en-US" sz="1600" dirty="0">
              <a:latin typeface="+mn-ea"/>
              <a:ea typeface="+mn-ea"/>
            </a:endParaRPr>
          </a:p>
        </p:txBody>
      </p:sp>
      <p:pic>
        <p:nvPicPr>
          <p:cNvPr id="8" name="Picture 92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95" y="4242395"/>
            <a:ext cx="2970947" cy="1751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모서리가 둥근 직사각형 8"/>
          <p:cNvSpPr/>
          <p:nvPr/>
        </p:nvSpPr>
        <p:spPr>
          <a:xfrm>
            <a:off x="476545" y="1223755"/>
            <a:ext cx="8100900" cy="1485165"/>
          </a:xfrm>
          <a:prstGeom prst="roundRect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109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# </a:t>
            </a:r>
            <a:r>
              <a:rPr lang="ko-KR" altLang="en-US" sz="2000" dirty="0">
                <a:latin typeface="+mn-ea"/>
              </a:rPr>
              <a:t>누적분포함수 </a:t>
            </a:r>
            <a:r>
              <a:rPr lang="en-US" altLang="ko-KR" sz="2000" dirty="0">
                <a:latin typeface="+mn-ea"/>
              </a:rPr>
              <a:t>F(x) </a:t>
            </a:r>
            <a:r>
              <a:rPr lang="ko-KR" altLang="en-US" sz="2000" dirty="0">
                <a:latin typeface="+mn-ea"/>
              </a:rPr>
              <a:t>플롯</a:t>
            </a:r>
          </a:p>
          <a:p>
            <a:pPr marL="342900" lvl="1" indent="-342900"/>
            <a:endParaRPr lang="en-US" altLang="ko-KR" sz="2000" dirty="0">
              <a:latin typeface="+mn-ea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064" y="1792559"/>
            <a:ext cx="6834316" cy="487680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8691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4-7] </a:t>
            </a:r>
            <a:r>
              <a:rPr lang="ko-KR" altLang="en-US" sz="2000" dirty="0"/>
              <a:t>연속확률분포의 </a:t>
            </a:r>
            <a:r>
              <a:rPr lang="en-US" altLang="ko-KR" sz="2000" dirty="0"/>
              <a:t>CDF</a:t>
            </a:r>
            <a:endParaRPr lang="ko-KR" altLang="en-US" sz="2000" dirty="0"/>
          </a:p>
          <a:p>
            <a:pPr marL="0" lvl="1" indent="0">
              <a:buNone/>
            </a:pPr>
            <a:endParaRPr lang="en-US" altLang="ko-KR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670" y="2438891"/>
            <a:ext cx="5928552" cy="423047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1567914"/>
              </p:ext>
            </p:extLst>
          </p:nvPr>
        </p:nvGraphicFramePr>
        <p:xfrm>
          <a:off x="4121950" y="1268760"/>
          <a:ext cx="2832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4" imgW="2831760" imgH="406080" progId="Equation.DSMT4">
                  <p:embed/>
                </p:oleObj>
              </mc:Choice>
              <mc:Fallback>
                <p:oleObj name="Equation" r:id="rId4" imgW="2831760" imgH="406080" progId="Equation.DSMT4">
                  <p:embed/>
                  <p:pic>
                    <p:nvPicPr>
                      <p:cNvPr id="5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1950" y="1268760"/>
                        <a:ext cx="2832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68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40" y="1857865"/>
            <a:ext cx="72294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7629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685800" y="642918"/>
            <a:ext cx="7772400" cy="147002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dirty="0"/>
              <a:t>제</a:t>
            </a:r>
            <a:r>
              <a:rPr kumimoji="0" lang="en-US" altLang="ko-KR" dirty="0"/>
              <a:t>4</a:t>
            </a:r>
            <a:r>
              <a:rPr kumimoji="0" lang="ko-KR" altLang="en-US" dirty="0"/>
              <a:t>장</a:t>
            </a:r>
            <a:br>
              <a:rPr kumimoji="0" lang="en-US" altLang="ko-KR" dirty="0"/>
            </a:br>
            <a:r>
              <a:rPr kumimoji="0" lang="ko-KR" altLang="en-US" dirty="0"/>
              <a:t>확률변수와 확률분포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91680" y="2472280"/>
            <a:ext cx="612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  <a:ea typeface="+mn-ea"/>
              </a:rPr>
              <a:t>4.1	</a:t>
            </a:r>
            <a:r>
              <a:rPr lang="ko-KR" altLang="en-US" sz="2400" b="1" dirty="0">
                <a:latin typeface="+mn-ea"/>
                <a:ea typeface="+mn-ea"/>
              </a:rPr>
              <a:t>확률변수와 확률분포의 개념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91680" y="3048344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  <a:ea typeface="+mn-ea"/>
              </a:rPr>
              <a:t>4.2	</a:t>
            </a:r>
            <a:r>
              <a:rPr lang="ko-KR" altLang="en-US" sz="2400" b="1" dirty="0">
                <a:latin typeface="+mn-ea"/>
                <a:ea typeface="+mn-ea"/>
              </a:rPr>
              <a:t>결합확률분포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91680" y="3624408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  <a:ea typeface="+mn-ea"/>
              </a:rPr>
              <a:t>4.3	</a:t>
            </a:r>
            <a:r>
              <a:rPr lang="ko-KR" altLang="en-US" sz="2400" b="1" dirty="0">
                <a:latin typeface="+mn-ea"/>
                <a:ea typeface="+mn-ea"/>
              </a:rPr>
              <a:t>주변확률분포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91680" y="4181308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  <a:ea typeface="+mn-ea"/>
              </a:rPr>
              <a:t>4.4	</a:t>
            </a:r>
            <a:r>
              <a:rPr lang="ko-KR" altLang="en-US" sz="2400" b="1" dirty="0">
                <a:latin typeface="+mn-ea"/>
                <a:ea typeface="+mn-ea"/>
              </a:rPr>
              <a:t>조건부확률분포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91680" y="4757372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  <a:ea typeface="+mn-ea"/>
              </a:rPr>
              <a:t>4.5	</a:t>
            </a:r>
            <a:r>
              <a:rPr lang="ko-KR" altLang="en-US" sz="2400" b="1" dirty="0">
                <a:latin typeface="+mn-ea"/>
                <a:ea typeface="+mn-ea"/>
              </a:rPr>
              <a:t>확률변수의 독립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91680" y="5352600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  <a:ea typeface="+mn-ea"/>
              </a:rPr>
              <a:t>4.6	</a:t>
            </a:r>
            <a:r>
              <a:rPr lang="ko-KR" altLang="en-US" sz="2400" b="1" dirty="0">
                <a:latin typeface="+mn-ea"/>
                <a:ea typeface="+mn-ea"/>
              </a:rPr>
              <a:t>확률변수의 변환*</a:t>
            </a:r>
          </a:p>
        </p:txBody>
      </p:sp>
    </p:spTree>
    <p:extLst>
      <p:ext uri="{BB962C8B-B14F-4D97-AF65-F5344CB8AC3E}">
        <p14:creationId xmlns:p14="http://schemas.microsoft.com/office/powerpoint/2010/main" val="919219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정의 </a:t>
            </a:r>
            <a:r>
              <a:rPr lang="en-US" altLang="ko-KR" sz="2400" dirty="0"/>
              <a:t>4-1] </a:t>
            </a:r>
            <a:r>
              <a:rPr lang="ko-KR" altLang="en-US" sz="2400" dirty="0"/>
              <a:t>확률변수</a:t>
            </a:r>
            <a:r>
              <a:rPr lang="en-US" altLang="ko-KR" sz="2400" dirty="0"/>
              <a:t>(random variable)</a:t>
            </a:r>
          </a:p>
          <a:p>
            <a:pPr lvl="1"/>
            <a:r>
              <a:rPr lang="ko-KR" altLang="en-US" sz="2000" dirty="0">
                <a:latin typeface="+mn-ea"/>
              </a:rPr>
              <a:t>표본공간의 각 원소를 실수 값으로 바꾸는 함수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ko-KR" altLang="en-US" sz="2000" dirty="0"/>
              <a:t>확률분포를 가짐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동전을 세 번 던지는 실험에서의 표본공간</a:t>
            </a: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lvl="1"/>
            <a:r>
              <a:rPr lang="ko-KR" altLang="en-US" sz="2000" dirty="0"/>
              <a:t>동전의 뒷면이 나오는 횟수 </a:t>
            </a:r>
            <a:r>
              <a:rPr lang="ko-KR" altLang="en-US" sz="2000" dirty="0">
                <a:latin typeface="Arial"/>
                <a:cs typeface="Arial"/>
              </a:rPr>
              <a:t>→ </a:t>
            </a:r>
            <a:r>
              <a:rPr lang="ko-KR" altLang="en-US" sz="2000" dirty="0"/>
              <a:t>확률변수</a:t>
            </a:r>
            <a:endParaRPr lang="en-US" altLang="ko-KR" sz="2000" dirty="0"/>
          </a:p>
          <a:p>
            <a:endParaRPr lang="ko-KR" altLang="en-US" sz="24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4.1 </a:t>
            </a:r>
            <a:r>
              <a:rPr lang="ko-KR" altLang="en-US" dirty="0"/>
              <a:t>확률변수와 확률분포의 개념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41630" y="3208910"/>
            <a:ext cx="604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00FF"/>
                </a:solidFill>
                <a:latin typeface="+mn-ea"/>
                <a:ea typeface="+mn-ea"/>
              </a:rPr>
              <a:t>S={HHH, HHT, HTH, HTT, THH, THT, TTH, TTT}</a:t>
            </a:r>
            <a:endParaRPr lang="ko-KR" altLang="en-US" sz="20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pic>
        <p:nvPicPr>
          <p:cNvPr id="5" name="Picture 1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675" y="4045700"/>
            <a:ext cx="5800725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476545" y="1223755"/>
            <a:ext cx="7155795" cy="1349465"/>
          </a:xfrm>
          <a:prstGeom prst="roundRect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679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4-1] </a:t>
            </a:r>
            <a:r>
              <a:rPr lang="ko-KR" altLang="en-US" sz="2000" dirty="0"/>
              <a:t>동전을 세 번 던져 나온 </a:t>
            </a:r>
            <a:r>
              <a:rPr lang="en-US" altLang="ko-KR" sz="2000" dirty="0"/>
              <a:t>(</a:t>
            </a:r>
            <a:r>
              <a:rPr lang="ko-KR" altLang="en-US" sz="2000" dirty="0"/>
              <a:t>앞면의 개수 </a:t>
            </a:r>
            <a:r>
              <a:rPr lang="en-US" altLang="ko-KR" sz="2000" dirty="0"/>
              <a:t>- </a:t>
            </a:r>
            <a:r>
              <a:rPr lang="ko-KR" altLang="en-US" sz="2000" dirty="0"/>
              <a:t>뒷면의 개수</a:t>
            </a:r>
            <a:r>
              <a:rPr lang="en-US" altLang="ko-KR" sz="2000" dirty="0"/>
              <a:t>)</a:t>
            </a:r>
            <a:r>
              <a:rPr lang="ko-KR" altLang="en-US" sz="2000" dirty="0"/>
              <a:t>만큼 </a:t>
            </a:r>
            <a:r>
              <a:rPr lang="en-US" altLang="ko-KR" sz="2000" dirty="0"/>
              <a:t>100</a:t>
            </a:r>
            <a:r>
              <a:rPr lang="ko-KR" altLang="en-US" sz="2000" dirty="0"/>
              <a:t>원씩 주고받는 게임에서 수익 </a:t>
            </a:r>
            <a:r>
              <a:rPr lang="en-US" altLang="ko-KR" sz="2000" dirty="0">
                <a:sym typeface="Wingdings" panose="05000000000000000000" pitchFamily="2" charset="2"/>
              </a:rPr>
              <a:t></a:t>
            </a:r>
            <a:r>
              <a:rPr lang="ko-KR" altLang="en-US" sz="2000" dirty="0"/>
              <a:t> 확률변수 </a:t>
            </a:r>
            <a:r>
              <a:rPr lang="en-US" altLang="ko-KR" sz="2000" dirty="0"/>
              <a:t>X</a:t>
            </a:r>
            <a:endParaRPr lang="ko-KR" altLang="en-US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1550" y="4026259"/>
            <a:ext cx="8028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+mn-ea"/>
                <a:ea typeface="+mn-ea"/>
              </a:rPr>
              <a:t>첫 번째 앞면 </a:t>
            </a:r>
            <a:r>
              <a:rPr lang="en-US" altLang="ko-KR" sz="2000" dirty="0">
                <a:latin typeface="+mn-ea"/>
                <a:ea typeface="+mn-ea"/>
                <a:sym typeface="Wingdings" panose="05000000000000000000" pitchFamily="2" charset="2"/>
              </a:rPr>
              <a:t> 100, </a:t>
            </a:r>
            <a:r>
              <a:rPr lang="ko-KR" altLang="en-US" sz="2000" dirty="0">
                <a:latin typeface="+mn-ea"/>
                <a:ea typeface="+mn-ea"/>
                <a:sym typeface="Wingdings" panose="05000000000000000000" pitchFamily="2" charset="2"/>
              </a:rPr>
              <a:t>두 번째 앞면 </a:t>
            </a:r>
            <a:r>
              <a:rPr lang="en-US" altLang="ko-KR" sz="2000" dirty="0">
                <a:latin typeface="+mn-ea"/>
                <a:ea typeface="+mn-ea"/>
                <a:sym typeface="Wingdings" panose="05000000000000000000" pitchFamily="2" charset="2"/>
              </a:rPr>
              <a:t> 200, </a:t>
            </a:r>
            <a:r>
              <a:rPr lang="ko-KR" altLang="en-US" sz="2000" dirty="0">
                <a:latin typeface="+mn-ea"/>
                <a:ea typeface="+mn-ea"/>
                <a:sym typeface="Wingdings" panose="05000000000000000000" pitchFamily="2" charset="2"/>
              </a:rPr>
              <a:t>세 번째 앞면 </a:t>
            </a:r>
            <a:r>
              <a:rPr lang="en-US" altLang="ko-KR" sz="2000" dirty="0">
                <a:latin typeface="+mn-ea"/>
                <a:ea typeface="+mn-ea"/>
                <a:sym typeface="Wingdings" panose="05000000000000000000" pitchFamily="2" charset="2"/>
              </a:rPr>
              <a:t> 300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+mn-ea"/>
                <a:ea typeface="+mn-ea"/>
                <a:sym typeface="Wingdings" panose="05000000000000000000" pitchFamily="2" charset="2"/>
              </a:rPr>
              <a:t>뒷면이 나오면 </a:t>
            </a:r>
            <a:r>
              <a:rPr lang="en-US" altLang="ko-KR" sz="2000" dirty="0">
                <a:latin typeface="+mn-ea"/>
                <a:ea typeface="+mn-ea"/>
                <a:sym typeface="Wingdings" panose="05000000000000000000" pitchFamily="2" charset="2"/>
              </a:rPr>
              <a:t> 0</a:t>
            </a:r>
            <a:r>
              <a:rPr lang="ko-KR" altLang="en-US" sz="2000" dirty="0">
                <a:latin typeface="+mn-ea"/>
                <a:ea typeface="+mn-ea"/>
                <a:sym typeface="Wingdings" panose="05000000000000000000" pitchFamily="2" charset="2"/>
              </a:rPr>
              <a:t>으로 초기화</a:t>
            </a:r>
            <a:r>
              <a:rPr lang="en-US" altLang="ko-KR" sz="2000" dirty="0">
                <a:latin typeface="+mn-ea"/>
                <a:ea typeface="+mn-ea"/>
                <a:sym typeface="Wingdings" panose="05000000000000000000" pitchFamily="2" charset="2"/>
              </a:rPr>
              <a:t> </a:t>
            </a:r>
            <a:endParaRPr lang="ko-KR" altLang="en-US" sz="2000" dirty="0">
              <a:latin typeface="+mn-ea"/>
              <a:ea typeface="+mn-ea"/>
            </a:endParaRPr>
          </a:p>
        </p:txBody>
      </p:sp>
      <p:pic>
        <p:nvPicPr>
          <p:cNvPr id="5" name="Picture 6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700" y="2033845"/>
            <a:ext cx="4602519" cy="188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5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639" y="4734145"/>
            <a:ext cx="4513581" cy="1934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/>
          <a:lstStyle/>
          <a:p>
            <a:r>
              <a:rPr lang="ko-KR" altLang="en-US" sz="2400" dirty="0"/>
              <a:t>이산표본공간</a:t>
            </a:r>
            <a:r>
              <a:rPr lang="en-US" altLang="ko-KR" sz="2400" dirty="0"/>
              <a:t>(discrete sample space)</a:t>
            </a:r>
          </a:p>
          <a:p>
            <a:pPr lvl="1"/>
            <a:r>
              <a:rPr lang="ko-KR" altLang="en-US" sz="2000" dirty="0" err="1"/>
              <a:t>유한개</a:t>
            </a:r>
            <a:r>
              <a:rPr lang="ko-KR" altLang="en-US" sz="2000" dirty="0"/>
              <a:t> 또는 셀 수 있는 무한개의 원소로 구성된 표본공간</a:t>
            </a:r>
          </a:p>
          <a:p>
            <a:pPr marL="457200" lvl="1" indent="0">
              <a:buNone/>
            </a:pPr>
            <a:endParaRPr lang="en-US" altLang="ko-KR" sz="2000" dirty="0">
              <a:latin typeface="+mn-ea"/>
            </a:endParaRPr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ko-KR" altLang="en-US" sz="2400" dirty="0"/>
              <a:t>연속표본공간</a:t>
            </a:r>
            <a:r>
              <a:rPr lang="en-US" altLang="ko-KR" sz="2400" dirty="0"/>
              <a:t>(continuous sample space)</a:t>
            </a:r>
          </a:p>
          <a:p>
            <a:pPr lvl="1"/>
            <a:r>
              <a:rPr lang="ko-KR" altLang="en-US" sz="2000" dirty="0"/>
              <a:t>실직선 상의 임의의 구간으로 나타낼 수 있는 표본공간</a:t>
            </a:r>
            <a:endParaRPr lang="en-US" altLang="ko-KR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1670" y="2573905"/>
            <a:ext cx="619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+mn-ea"/>
                <a:ea typeface="+mn-ea"/>
              </a:rPr>
              <a:t>동전의 앞면이 나올 때까지의 시행 횟수</a:t>
            </a:r>
            <a:endParaRPr lang="en-US" altLang="ko-KR" sz="2000" dirty="0"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+mn-ea"/>
                <a:ea typeface="+mn-ea"/>
              </a:rPr>
              <a:t>100</a:t>
            </a:r>
            <a:r>
              <a:rPr lang="ko-KR" altLang="en-US" sz="2000" dirty="0">
                <a:latin typeface="+mn-ea"/>
                <a:ea typeface="+mn-ea"/>
              </a:rPr>
              <a:t>개의 제품 중 불량품의 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32629" y="2168860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+mn-ea"/>
                <a:ea typeface="+mn-ea"/>
              </a:rPr>
              <a:t>이산확률변수</a:t>
            </a:r>
            <a:r>
              <a:rPr lang="en-US" altLang="ko-KR" sz="2000" dirty="0">
                <a:latin typeface="+mn-ea"/>
                <a:ea typeface="+mn-ea"/>
              </a:rPr>
              <a:t>(discrete random variable)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92669" y="4779150"/>
            <a:ext cx="4104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+mn-ea"/>
                <a:ea typeface="+mn-ea"/>
              </a:rPr>
              <a:t>사람의 키와 몸무게</a:t>
            </a:r>
            <a:endParaRPr lang="en-US" altLang="ko-KR" sz="2000" dirty="0"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+mn-ea"/>
                <a:ea typeface="+mn-ea"/>
              </a:rPr>
              <a:t>제품의 수명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32629" y="4374105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+mn-ea"/>
                <a:ea typeface="+mn-ea"/>
              </a:rPr>
              <a:t>연속확률변수</a:t>
            </a:r>
            <a:r>
              <a:rPr lang="en-US" altLang="ko-KR" sz="2000" dirty="0">
                <a:latin typeface="+mn-ea"/>
                <a:ea typeface="+mn-ea"/>
              </a:rPr>
              <a:t>(continuous random variable)</a:t>
            </a:r>
            <a:endParaRPr lang="ko-KR" altLang="en-US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574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정의 </a:t>
            </a:r>
            <a:r>
              <a:rPr lang="en-US" altLang="ko-KR" sz="2400" dirty="0"/>
              <a:t>4-2] </a:t>
            </a:r>
            <a:r>
              <a:rPr lang="ko-KR" altLang="en-US" sz="2400" dirty="0"/>
              <a:t>이산확률분포</a:t>
            </a:r>
            <a:r>
              <a:rPr lang="en-US" altLang="ko-KR" sz="2400" dirty="0"/>
              <a:t>(discrete probability distribution)</a:t>
            </a:r>
          </a:p>
          <a:p>
            <a:pPr lvl="1"/>
            <a:r>
              <a:rPr lang="ko-KR" altLang="en-US" sz="2000" dirty="0"/>
              <a:t>이산표본공간의 확률변수로부터 생성된 확률분포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marL="0" indent="0">
              <a:buNone/>
            </a:pPr>
            <a:endParaRPr lang="ko-KR" altLang="en-US" sz="24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4.1.2  </a:t>
            </a:r>
            <a:r>
              <a:rPr lang="ko-KR" altLang="en-US" dirty="0"/>
              <a:t>확률분포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0631" y="2123855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+mn-ea"/>
                <a:ea typeface="+mn-ea"/>
              </a:rPr>
              <a:t>확률질량함수</a:t>
            </a:r>
            <a:r>
              <a:rPr lang="en-US" altLang="ko-KR" sz="2000" dirty="0">
                <a:latin typeface="+mn-ea"/>
                <a:ea typeface="+mn-ea"/>
              </a:rPr>
              <a:t>(probability mass function)</a:t>
            </a:r>
            <a:endParaRPr lang="ko-KR" altLang="en-US" sz="2000" dirty="0">
              <a:latin typeface="+mn-ea"/>
              <a:ea typeface="+mn-ea"/>
            </a:endParaRP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1868833"/>
              </p:ext>
            </p:extLst>
          </p:nvPr>
        </p:nvGraphicFramePr>
        <p:xfrm>
          <a:off x="2276875" y="2816070"/>
          <a:ext cx="2070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2070000" imgH="342720" progId="Equation.DSMT4">
                  <p:embed/>
                </p:oleObj>
              </mc:Choice>
              <mc:Fallback>
                <p:oleObj name="Equation" r:id="rId3" imgW="2070000" imgH="342720" progId="Equation.DSMT4">
                  <p:embed/>
                  <p:pic>
                    <p:nvPicPr>
                      <p:cNvPr id="5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6875" y="2816070"/>
                        <a:ext cx="20701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7055549"/>
              </p:ext>
            </p:extLst>
          </p:nvPr>
        </p:nvGraphicFramePr>
        <p:xfrm>
          <a:off x="2290195" y="3377608"/>
          <a:ext cx="3136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3136680" imgH="457200" progId="Equation.DSMT4">
                  <p:embed/>
                </p:oleObj>
              </mc:Choice>
              <mc:Fallback>
                <p:oleObj name="Equation" r:id="rId5" imgW="3136680" imgH="457200" progId="Equation.DSMT4">
                  <p:embed/>
                  <p:pic>
                    <p:nvPicPr>
                      <p:cNvPr id="6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0195" y="3377608"/>
                        <a:ext cx="3136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모서리가 둥근 직사각형 6"/>
          <p:cNvSpPr/>
          <p:nvPr/>
        </p:nvSpPr>
        <p:spPr>
          <a:xfrm>
            <a:off x="476545" y="1223755"/>
            <a:ext cx="8100900" cy="2700300"/>
          </a:xfrm>
          <a:prstGeom prst="roundRect">
            <a:avLst>
              <a:gd name="adj" fmla="val 8665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74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[</a:t>
            </a:r>
            <a:r>
              <a:rPr lang="ko-KR" altLang="en-US" sz="2000" dirty="0">
                <a:latin typeface="+mn-ea"/>
              </a:rPr>
              <a:t>예 </a:t>
            </a:r>
            <a:r>
              <a:rPr lang="en-US" altLang="ko-KR" sz="2000" dirty="0">
                <a:latin typeface="+mn-ea"/>
              </a:rPr>
              <a:t>4-2] </a:t>
            </a:r>
            <a:r>
              <a:rPr lang="ko-KR" altLang="en-US" sz="2000" dirty="0">
                <a:latin typeface="+mn-ea"/>
              </a:rPr>
              <a:t>동전을 세 번 던지는 시행에서의 뒷면의 개수 </a:t>
            </a:r>
            <a:r>
              <a:rPr lang="en-US" altLang="ko-KR" sz="2000" dirty="0">
                <a:latin typeface="+mn-ea"/>
              </a:rPr>
              <a:t>X</a:t>
            </a:r>
            <a:r>
              <a:rPr lang="ko-KR" altLang="en-US" sz="2000" dirty="0">
                <a:latin typeface="+mn-ea"/>
              </a:rPr>
              <a:t>의 확률분포</a:t>
            </a:r>
          </a:p>
          <a:p>
            <a:endParaRPr lang="ko-KR" altLang="en-US" sz="24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pic>
        <p:nvPicPr>
          <p:cNvPr id="4" name="Picture 6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3" y="1820205"/>
            <a:ext cx="7077075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380703"/>
              </p:ext>
            </p:extLst>
          </p:nvPr>
        </p:nvGraphicFramePr>
        <p:xfrm>
          <a:off x="1287463" y="5148457"/>
          <a:ext cx="5156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5155920" imgH="736560" progId="Equation.DSMT4">
                  <p:embed/>
                </p:oleObj>
              </mc:Choice>
              <mc:Fallback>
                <p:oleObj name="Equation" r:id="rId4" imgW="5155920" imgH="736560" progId="Equation.DSMT4">
                  <p:embed/>
                  <p:pic>
                    <p:nvPicPr>
                      <p:cNvPr id="2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463" y="5148457"/>
                        <a:ext cx="51562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3258697"/>
              </p:ext>
            </p:extLst>
          </p:nvPr>
        </p:nvGraphicFramePr>
        <p:xfrm>
          <a:off x="1258888" y="6077145"/>
          <a:ext cx="1879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6" imgW="1879560" imgH="457200" progId="Equation.DSMT4">
                  <p:embed/>
                </p:oleObj>
              </mc:Choice>
              <mc:Fallback>
                <p:oleObj name="Equation" r:id="rId6" imgW="1879560" imgH="457200" progId="Equation.DSMT4">
                  <p:embed/>
                  <p:pic>
                    <p:nvPicPr>
                      <p:cNvPr id="3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6077145"/>
                        <a:ext cx="1879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574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[</a:t>
            </a:r>
            <a:r>
              <a:rPr lang="ko-KR" altLang="en-US" sz="2000" dirty="0">
                <a:latin typeface="+mn-ea"/>
              </a:rPr>
              <a:t>예 </a:t>
            </a:r>
            <a:r>
              <a:rPr lang="en-US" altLang="ko-KR" sz="2000" dirty="0">
                <a:latin typeface="+mn-ea"/>
              </a:rPr>
              <a:t>4-3] </a:t>
            </a:r>
            <a:r>
              <a:rPr lang="ko-KR" altLang="en-US" sz="2000" dirty="0">
                <a:latin typeface="+mn-ea"/>
              </a:rPr>
              <a:t>주사위를 네 번 던지는 실험에서 나오는 숫자 합 </a:t>
            </a:r>
            <a:r>
              <a:rPr lang="en-US" altLang="ko-KR" sz="2000" dirty="0">
                <a:latin typeface="+mn-ea"/>
              </a:rPr>
              <a:t>X</a:t>
            </a:r>
            <a:r>
              <a:rPr lang="ko-KR" altLang="en-US" sz="2000" dirty="0">
                <a:latin typeface="+mn-ea"/>
              </a:rPr>
              <a:t>의 확률분포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   # </a:t>
            </a:r>
            <a:r>
              <a:rPr lang="ko-KR" altLang="en-US" sz="2000" dirty="0">
                <a:latin typeface="+mn-ea"/>
              </a:rPr>
              <a:t>확률변수 </a:t>
            </a:r>
            <a:r>
              <a:rPr lang="en-US" altLang="ko-KR" sz="2000" dirty="0">
                <a:latin typeface="+mn-ea"/>
              </a:rPr>
              <a:t>X</a:t>
            </a:r>
            <a:r>
              <a:rPr lang="ko-KR" altLang="en-US" sz="2000" dirty="0">
                <a:latin typeface="+mn-ea"/>
              </a:rPr>
              <a:t>의 분포 그래프 </a:t>
            </a:r>
            <a:r>
              <a:rPr lang="en-US" altLang="ko-KR" sz="2000" dirty="0">
                <a:latin typeface="+mn-ea"/>
              </a:rPr>
              <a:t>[</a:t>
            </a:r>
            <a:r>
              <a:rPr lang="ko-KR" altLang="en-US" sz="2000" dirty="0">
                <a:latin typeface="+mn-ea"/>
              </a:rPr>
              <a:t>그림 </a:t>
            </a:r>
            <a:r>
              <a:rPr lang="en-US" altLang="ko-KR" sz="2000" dirty="0">
                <a:latin typeface="+mn-ea"/>
              </a:rPr>
              <a:t>4-3]</a:t>
            </a:r>
          </a:p>
          <a:p>
            <a:pPr marL="0" indent="0">
              <a:buNone/>
            </a:pPr>
            <a:endParaRPr lang="ko-KR" altLang="en-US" sz="2000" dirty="0">
              <a:latin typeface="+mn-ea"/>
            </a:endParaRPr>
          </a:p>
          <a:p>
            <a:endParaRPr lang="ko-KR" altLang="en-US" sz="2000" dirty="0">
              <a:latin typeface="+mn-ea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0" b="3378"/>
          <a:stretch/>
        </p:blipFill>
        <p:spPr>
          <a:xfrm>
            <a:off x="1151620" y="2161154"/>
            <a:ext cx="6834316" cy="450820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0109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[</a:t>
            </a:r>
            <a:r>
              <a:rPr lang="ko-KR" altLang="en-US" sz="2000" dirty="0">
                <a:latin typeface="+mn-ea"/>
              </a:rPr>
              <a:t>예 </a:t>
            </a:r>
            <a:r>
              <a:rPr lang="en-US" altLang="ko-KR" sz="2000" dirty="0">
                <a:latin typeface="+mn-ea"/>
              </a:rPr>
              <a:t>4-4] 50</a:t>
            </a:r>
            <a:r>
              <a:rPr lang="ko-KR" altLang="en-US" sz="2000" dirty="0">
                <a:latin typeface="+mn-ea"/>
              </a:rPr>
              <a:t>개의 제품 중 </a:t>
            </a:r>
            <a:r>
              <a:rPr lang="en-US" altLang="ko-KR" sz="2000" dirty="0">
                <a:latin typeface="+mn-ea"/>
              </a:rPr>
              <a:t>8</a:t>
            </a:r>
            <a:r>
              <a:rPr lang="ko-KR" altLang="en-US" sz="2000" dirty="0">
                <a:latin typeface="+mn-ea"/>
              </a:rPr>
              <a:t>개의 불량품이 있는 상자로부터 </a:t>
            </a:r>
            <a:r>
              <a:rPr lang="en-US" altLang="ko-KR" sz="2000" dirty="0">
                <a:latin typeface="+mn-ea"/>
              </a:rPr>
              <a:t>10</a:t>
            </a:r>
            <a:r>
              <a:rPr lang="ko-KR" altLang="en-US" sz="2000" dirty="0">
                <a:latin typeface="+mn-ea"/>
              </a:rPr>
              <a:t>개의 제품을 랜덤 </a:t>
            </a:r>
            <a:r>
              <a:rPr lang="ko-KR" altLang="en-US" sz="2000" dirty="0" err="1">
                <a:latin typeface="+mn-ea"/>
              </a:rPr>
              <a:t>샘플링했을</a:t>
            </a:r>
            <a:r>
              <a:rPr lang="ko-KR" altLang="en-US" sz="2000" dirty="0">
                <a:latin typeface="+mn-ea"/>
              </a:rPr>
              <a:t> 때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발견되는 불량품 개수 </a:t>
            </a:r>
            <a:r>
              <a:rPr lang="en-US" altLang="ko-KR" sz="2000" dirty="0">
                <a:latin typeface="+mn-ea"/>
              </a:rPr>
              <a:t>X</a:t>
            </a:r>
            <a:r>
              <a:rPr lang="ko-KR" altLang="en-US" sz="2000" dirty="0">
                <a:latin typeface="+mn-ea"/>
              </a:rPr>
              <a:t>에 대한 확률분포</a:t>
            </a:r>
          </a:p>
          <a:p>
            <a:endParaRPr lang="ko-KR" altLang="en-US" sz="2000" dirty="0">
              <a:latin typeface="+mn-ea"/>
            </a:endParaRP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3" b="2691"/>
          <a:stretch/>
        </p:blipFill>
        <p:spPr>
          <a:xfrm>
            <a:off x="1812178" y="2913592"/>
            <a:ext cx="5550132" cy="3710763"/>
          </a:xfrm>
          <a:prstGeom prst="rect">
            <a:avLst/>
          </a:prstGeom>
          <a:ln>
            <a:noFill/>
          </a:ln>
        </p:spPr>
      </p:pic>
      <p:pic>
        <p:nvPicPr>
          <p:cNvPr id="6" name="Picture 5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730" y="2137152"/>
            <a:ext cx="4812711" cy="68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0109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15132</TotalTime>
  <Words>476</Words>
  <Application>Microsoft Office PowerPoint</Application>
  <PresentationFormat>화면 슬라이드 쇼(4:3)</PresentationFormat>
  <Paragraphs>75</Paragraphs>
  <Slides>13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한양해서</vt:lpstr>
      <vt:lpstr>Arial</vt:lpstr>
      <vt:lpstr>Wingdings</vt:lpstr>
      <vt:lpstr>Office 테마</vt:lpstr>
      <vt:lpstr>Equation</vt:lpstr>
      <vt:lpstr>확률변수와 확률분포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최영규</Manager>
  <Company>한국기술교육대학교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01장.자료구조와 알고리즘</dc:title>
  <dc:creator>최영규</dc:creator>
  <cp:lastModifiedBy>Kim Dae Ho</cp:lastModifiedBy>
  <cp:revision>246</cp:revision>
  <cp:lastPrinted>2016-03-01T13:56:08Z</cp:lastPrinted>
  <dcterms:created xsi:type="dcterms:W3CDTF">2004-02-19T02:52:38Z</dcterms:created>
  <dcterms:modified xsi:type="dcterms:W3CDTF">2020-01-07T23:32:50Z</dcterms:modified>
</cp:coreProperties>
</file>