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5"/>
  </p:notesMasterIdLst>
  <p:handoutMasterIdLst>
    <p:handoutMasterId r:id="rId16"/>
  </p:handoutMasterIdLst>
  <p:sldIdLst>
    <p:sldId id="345" r:id="rId2"/>
    <p:sldId id="353" r:id="rId3"/>
    <p:sldId id="352" r:id="rId4"/>
    <p:sldId id="33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46" r:id="rId13"/>
    <p:sldId id="361" r:id="rId1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89" d="100"/>
          <a:sy n="89" d="100"/>
        </p:scale>
        <p:origin x="2006" y="55"/>
      </p:cViewPr>
      <p:guideLst>
        <p:guide orient="horz" pos="2160"/>
        <p:guide pos="2880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97BB3BE1-445F-4BF3-809C-1C03F049852F}"/>
    <pc:docChg chg="delSld">
      <pc:chgData name=" " userId="1decf387-3a62-48e1-8264-95221a86067c" providerId="ADAL" clId="{97BB3BE1-445F-4BF3-809C-1C03F049852F}" dt="2020-01-07T23:32:39.398" v="0" actId="47"/>
      <pc:docMkLst>
        <pc:docMk/>
      </pc:docMkLst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2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3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4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5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6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7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8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9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70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1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2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3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4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5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6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7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775656054" sldId="378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79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80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8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Saturday, January 11,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Saturday, January 11,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3" y="6489340"/>
            <a:ext cx="57579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/13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확률변수와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508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4-3] </a:t>
            </a:r>
            <a:r>
              <a:rPr lang="ko-KR" altLang="en-US" sz="2400" dirty="0">
                <a:latin typeface="+mn-ea"/>
              </a:rPr>
              <a:t>연속확률분포</a:t>
            </a:r>
            <a:r>
              <a:rPr lang="en-US" altLang="ko-KR" sz="2400" spc="-100" dirty="0">
                <a:latin typeface="+mn-ea"/>
              </a:rPr>
              <a:t>(continuous probability distribution)</a:t>
            </a:r>
          </a:p>
          <a:p>
            <a:pPr lvl="1"/>
            <a:r>
              <a:rPr lang="ko-KR" altLang="en-US" sz="2000" dirty="0">
                <a:latin typeface="+mn-ea"/>
              </a:rPr>
              <a:t>연속적인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셀 수 없는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값을 갖는 확률변수의 확률분포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확률분포함수 </a:t>
            </a:r>
            <a:r>
              <a:rPr lang="en-US" altLang="ko-KR" sz="2000" dirty="0">
                <a:latin typeface="+mn-ea"/>
              </a:rPr>
              <a:t>f(x)</a:t>
            </a:r>
            <a:r>
              <a:rPr lang="ko-KR" altLang="en-US" sz="2000" dirty="0">
                <a:latin typeface="+mn-ea"/>
              </a:rPr>
              <a:t>는 확률 </a:t>
            </a:r>
            <a:r>
              <a:rPr lang="en-US" altLang="ko-KR" sz="2000" dirty="0">
                <a:latin typeface="+mn-ea"/>
              </a:rPr>
              <a:t>P(a&lt;X&lt;b)</a:t>
            </a:r>
            <a:r>
              <a:rPr lang="ko-KR" altLang="en-US" sz="2000" dirty="0">
                <a:latin typeface="+mn-ea"/>
              </a:rPr>
              <a:t>를 구하기 위한 확률밀도함수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4-5] </a:t>
            </a:r>
            <a:r>
              <a:rPr lang="ko-KR" altLang="en-US" sz="2000" dirty="0">
                <a:latin typeface="+mn-ea"/>
              </a:rPr>
              <a:t>밀도함수 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</a:p>
          <a:p>
            <a:pPr marL="457200" indent="-457200">
              <a:buAutoNum type="arabicParenBoth"/>
            </a:pPr>
            <a:r>
              <a:rPr lang="ko-KR" altLang="en-US" sz="2000" dirty="0">
                <a:latin typeface="+mn-ea"/>
              </a:rPr>
              <a:t>확률분포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</a:rPr>
              <a:t>P(0&lt;X&lt;1)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5160"/>
              </p:ext>
            </p:extLst>
          </p:nvPr>
        </p:nvGraphicFramePr>
        <p:xfrm>
          <a:off x="1601670" y="2573905"/>
          <a:ext cx="3111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111480" imgH="596880" progId="Equation.DSMT4">
                  <p:embed/>
                </p:oleObj>
              </mc:Choice>
              <mc:Fallback>
                <p:oleObj name="Equation" r:id="rId3" imgW="3111480" imgH="596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2573905"/>
                        <a:ext cx="3111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11896"/>
              </p:ext>
            </p:extLst>
          </p:nvPr>
        </p:nvGraphicFramePr>
        <p:xfrm>
          <a:off x="1646675" y="3203975"/>
          <a:ext cx="303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3035160" imgH="596880" progId="Equation.DSMT4">
                  <p:embed/>
                </p:oleObj>
              </mc:Choice>
              <mc:Fallback>
                <p:oleObj name="Equation" r:id="rId5" imgW="3035160" imgH="596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75" y="3203975"/>
                        <a:ext cx="3035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79950"/>
              </p:ext>
            </p:extLst>
          </p:nvPr>
        </p:nvGraphicFramePr>
        <p:xfrm>
          <a:off x="2906815" y="4149080"/>
          <a:ext cx="283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2831760" imgH="406080" progId="Equation.DSMT4">
                  <p:embed/>
                </p:oleObj>
              </mc:Choice>
              <mc:Fallback>
                <p:oleObj name="Equation" r:id="rId7" imgW="2831760" imgH="406080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815" y="4149080"/>
                        <a:ext cx="283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60581"/>
              </p:ext>
            </p:extLst>
          </p:nvPr>
        </p:nvGraphicFramePr>
        <p:xfrm>
          <a:off x="2456765" y="4914165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1066680" imgH="342720" progId="Equation.DSMT4">
                  <p:embed/>
                </p:oleObj>
              </mc:Choice>
              <mc:Fallback>
                <p:oleObj name="Equation" r:id="rId9" imgW="1066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765" y="4914165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8047"/>
              </p:ext>
            </p:extLst>
          </p:nvPr>
        </p:nvGraphicFramePr>
        <p:xfrm>
          <a:off x="3983940" y="4779150"/>
          <a:ext cx="450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4508280" imgH="596880" progId="Equation.DSMT4">
                  <p:embed/>
                </p:oleObj>
              </mc:Choice>
              <mc:Fallback>
                <p:oleObj name="Equation" r:id="rId11" imgW="4508280" imgH="59688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40" y="4779150"/>
                        <a:ext cx="450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8224"/>
              </p:ext>
            </p:extLst>
          </p:nvPr>
        </p:nvGraphicFramePr>
        <p:xfrm>
          <a:off x="2363570" y="5532400"/>
          <a:ext cx="643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6438600" imgH="596880" progId="Equation.DSMT4">
                  <p:embed/>
                </p:oleObj>
              </mc:Choice>
              <mc:Fallback>
                <p:oleObj name="Equation" r:id="rId13" imgW="6438600" imgH="59688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570" y="5532400"/>
                        <a:ext cx="643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76545" y="1223755"/>
            <a:ext cx="8100900" cy="2700300"/>
          </a:xfrm>
          <a:prstGeom prst="roundRect">
            <a:avLst>
              <a:gd name="adj" fmla="val 866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4-4] </a:t>
            </a:r>
            <a:r>
              <a:rPr lang="ko-KR" altLang="en-US" sz="2400" dirty="0"/>
              <a:t>누적분포함수</a:t>
            </a:r>
            <a:r>
              <a:rPr lang="en-US" altLang="ko-KR" sz="2400" dirty="0"/>
              <a:t>(cumulative distribution function)</a:t>
            </a:r>
          </a:p>
          <a:p>
            <a:pPr lvl="1"/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가 특정한 값 </a:t>
            </a:r>
            <a:r>
              <a:rPr lang="en-US" altLang="ko-KR" sz="2000" dirty="0"/>
              <a:t>x </a:t>
            </a:r>
            <a:r>
              <a:rPr lang="ko-KR" altLang="en-US" sz="2000" dirty="0"/>
              <a:t>이하일 확률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</a:t>
            </a:r>
            <a:r>
              <a:rPr lang="en-US" altLang="ko-KR" sz="2000" dirty="0"/>
              <a:t> 4-6] </a:t>
            </a:r>
            <a:r>
              <a:rPr lang="ko-KR" altLang="en-US" sz="2000" dirty="0"/>
              <a:t>동전을 세 번 던지는 확률실험에서 뒷면의 개수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대한 누적분포함수</a:t>
            </a:r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94823"/>
              </p:ext>
            </p:extLst>
          </p:nvPr>
        </p:nvGraphicFramePr>
        <p:xfrm>
          <a:off x="1768475" y="2231005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082600" imgH="342720" progId="Equation.DSMT4">
                  <p:embed/>
                </p:oleObj>
              </mc:Choice>
              <mc:Fallback>
                <p:oleObj name="Equation" r:id="rId3" imgW="20826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231005"/>
                        <a:ext cx="208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70909"/>
              </p:ext>
            </p:extLst>
          </p:nvPr>
        </p:nvGraphicFramePr>
        <p:xfrm>
          <a:off x="2132729" y="3323758"/>
          <a:ext cx="4194466" cy="64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4787640" imgH="736560" progId="Equation.DSMT4">
                  <p:embed/>
                </p:oleObj>
              </mc:Choice>
              <mc:Fallback>
                <p:oleObj name="Equation" r:id="rId5" imgW="4787640" imgH="73656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29" y="3323758"/>
                        <a:ext cx="4194466" cy="64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19972" y="4011559"/>
            <a:ext cx="3852428" cy="20621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누적분포함수 </a:t>
            </a:r>
            <a:r>
              <a:rPr lang="en-US" altLang="ko-KR" sz="1600" dirty="0">
                <a:latin typeface="+mn-ea"/>
                <a:ea typeface="+mn-ea"/>
              </a:rPr>
              <a:t>F(x) </a:t>
            </a:r>
            <a:r>
              <a:rPr lang="ko-KR" altLang="en-US" sz="1600" dirty="0">
                <a:latin typeface="+mn-ea"/>
                <a:ea typeface="+mn-ea"/>
              </a:rPr>
              <a:t>정의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&lt;- function(x)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if (x&lt;0) {y &lt;-0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(x&lt;1) {y &lt;- 1/8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(x&lt;2) {y &lt;- 1/2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(x&lt;3) {y &lt;- 7/8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y &lt;- 1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return(y) 	}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6140223"/>
            <a:ext cx="554461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누적분포함수 벡터화 ⇒ </a:t>
            </a:r>
            <a:r>
              <a:rPr lang="en-US" altLang="ko-KR" sz="1600" dirty="0" err="1">
                <a:latin typeface="+mn-ea"/>
                <a:ea typeface="+mn-ea"/>
              </a:rPr>
              <a:t>Vectorize</a:t>
            </a:r>
            <a:r>
              <a:rPr lang="en-US" altLang="ko-KR" sz="1600" dirty="0">
                <a:latin typeface="+mn-ea"/>
                <a:ea typeface="+mn-ea"/>
              </a:rPr>
              <a:t>( ) </a:t>
            </a:r>
            <a:r>
              <a:rPr lang="ko-KR" altLang="en-US" sz="1600" dirty="0">
                <a:latin typeface="+mn-ea"/>
                <a:ea typeface="+mn-ea"/>
              </a:rPr>
              <a:t>함수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VFx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&lt;-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Vectorize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 "x")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8" name="Picture 9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4242395"/>
            <a:ext cx="2970947" cy="17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76545" y="1223755"/>
            <a:ext cx="8100900" cy="14851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F(x) </a:t>
            </a:r>
            <a:r>
              <a:rPr lang="ko-KR" altLang="en-US" sz="2000" dirty="0">
                <a:latin typeface="+mn-ea"/>
              </a:rPr>
              <a:t>플롯</a:t>
            </a: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64" y="1792559"/>
            <a:ext cx="6834316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4-7] </a:t>
            </a:r>
            <a:r>
              <a:rPr lang="ko-KR" altLang="en-US" sz="2000" dirty="0"/>
              <a:t>연속확률분포의 </a:t>
            </a:r>
            <a:r>
              <a:rPr lang="en-US" altLang="ko-KR" sz="2000" dirty="0"/>
              <a:t>CDF</a:t>
            </a:r>
            <a:endParaRPr lang="ko-KR" altLang="en-US" sz="2000" dirty="0"/>
          </a:p>
          <a:p>
            <a:pPr marL="0" lvl="1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2438891"/>
            <a:ext cx="5928552" cy="42304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67914"/>
              </p:ext>
            </p:extLst>
          </p:nvPr>
        </p:nvGraphicFramePr>
        <p:xfrm>
          <a:off x="4121950" y="1268760"/>
          <a:ext cx="283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2831760" imgH="406080" progId="Equation.DSMT4">
                  <p:embed/>
                </p:oleObj>
              </mc:Choice>
              <mc:Fallback>
                <p:oleObj name="Equation" r:id="rId4" imgW="2831760" imgH="40608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50" y="1268760"/>
                        <a:ext cx="283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8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0" y="1857865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6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확률변수와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4722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4.1	</a:t>
            </a:r>
            <a:r>
              <a:rPr lang="ko-KR" altLang="en-US" sz="2400" b="1" dirty="0">
                <a:latin typeface="+mn-ea"/>
                <a:ea typeface="+mn-ea"/>
              </a:rPr>
              <a:t>확률변수와 확률분포의 개념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04834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4.2	</a:t>
            </a:r>
            <a:r>
              <a:rPr lang="ko-KR" altLang="en-US" sz="2400" b="1" dirty="0">
                <a:latin typeface="+mn-ea"/>
                <a:ea typeface="+mn-ea"/>
              </a:rPr>
              <a:t>결합확률분포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62440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4.3	</a:t>
            </a:r>
            <a:r>
              <a:rPr lang="ko-KR" altLang="en-US" sz="2400" b="1" dirty="0">
                <a:latin typeface="+mn-ea"/>
                <a:ea typeface="+mn-ea"/>
              </a:rPr>
              <a:t>주변확률분포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418130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4.4	</a:t>
            </a:r>
            <a:r>
              <a:rPr lang="ko-KR" altLang="en-US" sz="2400" b="1" dirty="0">
                <a:latin typeface="+mn-ea"/>
                <a:ea typeface="+mn-ea"/>
              </a:rPr>
              <a:t>조건부확률분포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475737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4.5	</a:t>
            </a:r>
            <a:r>
              <a:rPr lang="ko-KR" altLang="en-US" sz="2400" b="1" dirty="0">
                <a:latin typeface="+mn-ea"/>
                <a:ea typeface="+mn-ea"/>
              </a:rPr>
              <a:t>확률변수의 독립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35260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4.6	</a:t>
            </a:r>
            <a:r>
              <a:rPr lang="ko-KR" altLang="en-US" sz="2400" b="1" dirty="0">
                <a:latin typeface="+mn-ea"/>
                <a:ea typeface="+mn-ea"/>
              </a:rPr>
              <a:t>확률변수의 변환*</a:t>
            </a:r>
          </a:p>
        </p:txBody>
      </p:sp>
    </p:spTree>
    <p:extLst>
      <p:ext uri="{BB962C8B-B14F-4D97-AF65-F5344CB8AC3E}">
        <p14:creationId xmlns:p14="http://schemas.microsoft.com/office/powerpoint/2010/main" val="91921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4-1] </a:t>
            </a:r>
            <a:r>
              <a:rPr lang="ko-KR" altLang="en-US" sz="2400" dirty="0"/>
              <a:t>확률변수</a:t>
            </a:r>
            <a:r>
              <a:rPr lang="en-US" altLang="ko-KR" sz="2400" dirty="0"/>
              <a:t>(random variable)</a:t>
            </a:r>
          </a:p>
          <a:p>
            <a:pPr lvl="1"/>
            <a:r>
              <a:rPr lang="ko-KR" altLang="en-US" sz="2000" dirty="0">
                <a:latin typeface="+mn-ea"/>
              </a:rPr>
              <a:t>표본공간의 각 원소를 실수 값으로 바꾸는 함수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/>
              <a:t>확률분포를 가짐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동전을 세 번 던지는 실험에서의 표본공간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동전의 뒷면이 나오는 횟수 </a:t>
            </a:r>
            <a:r>
              <a:rPr lang="ko-KR" altLang="en-US" sz="2000" dirty="0">
                <a:latin typeface="Arial"/>
                <a:cs typeface="Arial"/>
              </a:rPr>
              <a:t>→ </a:t>
            </a:r>
            <a:r>
              <a:rPr lang="ko-KR" altLang="en-US" sz="2000" dirty="0"/>
              <a:t>확률변수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 </a:t>
            </a:r>
            <a:r>
              <a:rPr lang="ko-KR" altLang="en-US" dirty="0"/>
              <a:t>확률변수와 확률분포의 개념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1630" y="320891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S={HHH, HHT, HTH, HTT, THH, THT, TTH, TTT}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Picture 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4045700"/>
            <a:ext cx="58007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76545" y="1223755"/>
            <a:ext cx="7155795" cy="13494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4-1] </a:t>
            </a:r>
            <a:r>
              <a:rPr lang="ko-KR" altLang="en-US" sz="2000" dirty="0"/>
              <a:t>동전을 세 번 던져 나온 </a:t>
            </a:r>
            <a:r>
              <a:rPr lang="en-US" altLang="ko-KR" sz="2000" dirty="0"/>
              <a:t>(</a:t>
            </a:r>
            <a:r>
              <a:rPr lang="ko-KR" altLang="en-US" sz="2000" dirty="0"/>
              <a:t>앞면의 개수 </a:t>
            </a:r>
            <a:r>
              <a:rPr lang="en-US" altLang="ko-KR" sz="2000" dirty="0"/>
              <a:t>- </a:t>
            </a:r>
            <a:r>
              <a:rPr lang="ko-KR" altLang="en-US" sz="2000" dirty="0"/>
              <a:t>뒷면의 개수</a:t>
            </a:r>
            <a:r>
              <a:rPr lang="en-US" altLang="ko-KR" sz="2000" dirty="0"/>
              <a:t>)</a:t>
            </a:r>
            <a:r>
              <a:rPr lang="ko-KR" altLang="en-US" sz="2000" dirty="0"/>
              <a:t>만큼 </a:t>
            </a:r>
            <a:r>
              <a:rPr lang="en-US" altLang="ko-KR" sz="2000" dirty="0"/>
              <a:t>100</a:t>
            </a:r>
            <a:r>
              <a:rPr lang="ko-KR" altLang="en-US" sz="2000" dirty="0"/>
              <a:t>원씩 주고받는 게임에서 수익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확률변수 </a:t>
            </a:r>
            <a:r>
              <a:rPr lang="en-US" altLang="ko-KR" sz="2000" dirty="0"/>
              <a:t>X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0" y="4026259"/>
            <a:ext cx="80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첫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100,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두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200,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세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300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뒷면이 나오면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0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으로 초기화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" name="Picture 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00" y="2033845"/>
            <a:ext cx="4602519" cy="188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39" y="4734145"/>
            <a:ext cx="4513581" cy="193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이산표본공간</a:t>
            </a:r>
            <a:r>
              <a:rPr lang="en-US" altLang="ko-KR" sz="2400" dirty="0"/>
              <a:t>(discrete sample space)</a:t>
            </a:r>
          </a:p>
          <a:p>
            <a:pPr lvl="1"/>
            <a:r>
              <a:rPr lang="ko-KR" altLang="en-US" sz="2000" dirty="0" err="1"/>
              <a:t>유한개</a:t>
            </a:r>
            <a:r>
              <a:rPr lang="ko-KR" altLang="en-US" sz="2000" dirty="0"/>
              <a:t> 또는 셀 수 있는 무한개의 원소로 구성된 표본공간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연속표본공간</a:t>
            </a:r>
            <a:r>
              <a:rPr lang="en-US" altLang="ko-KR" sz="2400" dirty="0"/>
              <a:t>(continuous sample space)</a:t>
            </a:r>
          </a:p>
          <a:p>
            <a:pPr lvl="1"/>
            <a:r>
              <a:rPr lang="ko-KR" altLang="en-US" sz="2000" dirty="0"/>
              <a:t>실직선 상의 임의의 구간으로 나타낼 수 있는 표본공간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1670" y="257390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동전의 앞면이 나올 때까지의 시행 횟수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+mn-ea"/>
                <a:ea typeface="+mn-ea"/>
              </a:rPr>
              <a:t>100</a:t>
            </a:r>
            <a:r>
              <a:rPr lang="ko-KR" altLang="en-US" sz="2000" dirty="0">
                <a:latin typeface="+mn-ea"/>
                <a:ea typeface="+mn-ea"/>
              </a:rPr>
              <a:t>개의 제품 중 불량품의 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2629" y="21688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이산확률변수</a:t>
            </a:r>
            <a:r>
              <a:rPr lang="en-US" altLang="ko-KR" sz="2000" dirty="0">
                <a:latin typeface="+mn-ea"/>
                <a:ea typeface="+mn-ea"/>
              </a:rPr>
              <a:t>(discrete random variable)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669" y="477915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사람의 키와 몸무게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제품의 수명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2629" y="437410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연속확률변수</a:t>
            </a:r>
            <a:r>
              <a:rPr lang="en-US" altLang="ko-KR" sz="2000" dirty="0">
                <a:latin typeface="+mn-ea"/>
                <a:ea typeface="+mn-ea"/>
              </a:rPr>
              <a:t>(continuous random variable)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4-2] </a:t>
            </a:r>
            <a:r>
              <a:rPr lang="ko-KR" altLang="en-US" sz="2400" dirty="0"/>
              <a:t>이산확률분포</a:t>
            </a:r>
            <a:r>
              <a:rPr lang="en-US" altLang="ko-KR" sz="2400" dirty="0"/>
              <a:t>(discrete probability distribution)</a:t>
            </a:r>
          </a:p>
          <a:p>
            <a:pPr lvl="1"/>
            <a:r>
              <a:rPr lang="ko-KR" altLang="en-US" sz="2000" dirty="0"/>
              <a:t>이산표본공간의 확률변수로부터 생성된 확률분포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4.1.2  </a:t>
            </a:r>
            <a:r>
              <a:rPr lang="ko-KR" altLang="en-US" dirty="0"/>
              <a:t>확률분포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631" y="2123855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확률질량함수</a:t>
            </a:r>
            <a:r>
              <a:rPr lang="en-US" altLang="ko-KR" sz="2000" dirty="0">
                <a:latin typeface="+mn-ea"/>
                <a:ea typeface="+mn-ea"/>
              </a:rPr>
              <a:t>(probability mass function)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68833"/>
              </p:ext>
            </p:extLst>
          </p:nvPr>
        </p:nvGraphicFramePr>
        <p:xfrm>
          <a:off x="2276875" y="281607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070000" imgH="342720" progId="Equation.DSMT4">
                  <p:embed/>
                </p:oleObj>
              </mc:Choice>
              <mc:Fallback>
                <p:oleObj name="Equation" r:id="rId3" imgW="207000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875" y="281607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55549"/>
              </p:ext>
            </p:extLst>
          </p:nvPr>
        </p:nvGraphicFramePr>
        <p:xfrm>
          <a:off x="2290195" y="3377608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3136680" imgH="457200" progId="Equation.DSMT4">
                  <p:embed/>
                </p:oleObj>
              </mc:Choice>
              <mc:Fallback>
                <p:oleObj name="Equation" r:id="rId5" imgW="3136680" imgH="45720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95" y="3377608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76545" y="1223755"/>
            <a:ext cx="8100900" cy="2700300"/>
          </a:xfrm>
          <a:prstGeom prst="roundRect">
            <a:avLst>
              <a:gd name="adj" fmla="val 866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4-2] </a:t>
            </a:r>
            <a:r>
              <a:rPr lang="ko-KR" altLang="en-US" sz="2000" dirty="0">
                <a:latin typeface="+mn-ea"/>
              </a:rPr>
              <a:t>동전을 세 번 던지는 시행에서의 뒷면의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확률분포</a:t>
            </a:r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820205"/>
            <a:ext cx="70770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80703"/>
              </p:ext>
            </p:extLst>
          </p:nvPr>
        </p:nvGraphicFramePr>
        <p:xfrm>
          <a:off x="1287463" y="5148457"/>
          <a:ext cx="515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5155920" imgH="736560" progId="Equation.DSMT4">
                  <p:embed/>
                </p:oleObj>
              </mc:Choice>
              <mc:Fallback>
                <p:oleObj name="Equation" r:id="rId4" imgW="5155920" imgH="73656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148457"/>
                        <a:ext cx="5156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58697"/>
              </p:ext>
            </p:extLst>
          </p:nvPr>
        </p:nvGraphicFramePr>
        <p:xfrm>
          <a:off x="1258888" y="6077145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879560" imgH="457200" progId="Equation.DSMT4">
                  <p:embed/>
                </p:oleObj>
              </mc:Choice>
              <mc:Fallback>
                <p:oleObj name="Equation" r:id="rId6" imgW="1879560" imgH="45720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77145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4-3] </a:t>
            </a:r>
            <a:r>
              <a:rPr lang="ko-KR" altLang="en-US" sz="2000" dirty="0">
                <a:latin typeface="+mn-ea"/>
              </a:rPr>
              <a:t>주사위를 네 번 던지는 실험에서 나오는 숫자 합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확률분포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# </a:t>
            </a:r>
            <a:r>
              <a:rPr lang="ko-KR" altLang="en-US" sz="2000" dirty="0">
                <a:latin typeface="+mn-ea"/>
              </a:rPr>
              <a:t>확률변수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분포 그래프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그림 </a:t>
            </a:r>
            <a:r>
              <a:rPr lang="en-US" altLang="ko-KR" sz="2000" dirty="0">
                <a:latin typeface="+mn-ea"/>
              </a:rPr>
              <a:t>4-3]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" b="3378"/>
          <a:stretch/>
        </p:blipFill>
        <p:spPr>
          <a:xfrm>
            <a:off x="1151620" y="2161154"/>
            <a:ext cx="6834316" cy="4508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4-4] 50</a:t>
            </a:r>
            <a:r>
              <a:rPr lang="ko-KR" altLang="en-US" sz="2000" dirty="0">
                <a:latin typeface="+mn-ea"/>
              </a:rPr>
              <a:t>개의 제품 중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개의 불량품이 있는 상자로부터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개의 제품을 랜덤 </a:t>
            </a:r>
            <a:r>
              <a:rPr lang="ko-KR" altLang="en-US" sz="2000" dirty="0" err="1">
                <a:latin typeface="+mn-ea"/>
              </a:rPr>
              <a:t>샘플링했을</a:t>
            </a:r>
            <a:r>
              <a:rPr lang="ko-KR" altLang="en-US" sz="2000" dirty="0">
                <a:latin typeface="+mn-ea"/>
              </a:rPr>
              <a:t>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발견되는 불량품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에 대한 확률분포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2691"/>
          <a:stretch/>
        </p:blipFill>
        <p:spPr>
          <a:xfrm>
            <a:off x="1812178" y="2913592"/>
            <a:ext cx="5550132" cy="3710763"/>
          </a:xfrm>
          <a:prstGeom prst="rect">
            <a:avLst/>
          </a:prstGeom>
          <a:ln>
            <a:noFill/>
          </a:ln>
        </p:spPr>
      </p:pic>
      <p:pic>
        <p:nvPicPr>
          <p:cNvPr id="6" name="Picture 5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137152"/>
            <a:ext cx="4812711" cy="68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15132</TotalTime>
  <Words>371</Words>
  <Application>Microsoft Office PowerPoint</Application>
  <PresentationFormat>화면 슬라이드 쇼(4:3)</PresentationFormat>
  <Paragraphs>75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한양해서</vt:lpstr>
      <vt:lpstr>Arial</vt:lpstr>
      <vt:lpstr>Wingdings</vt:lpstr>
      <vt:lpstr>Office 테마</vt:lpstr>
      <vt:lpstr>Equation</vt:lpstr>
      <vt:lpstr>확률변수와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248</cp:revision>
  <cp:lastPrinted>2016-03-01T13:56:08Z</cp:lastPrinted>
  <dcterms:created xsi:type="dcterms:W3CDTF">2004-02-19T02:52:38Z</dcterms:created>
  <dcterms:modified xsi:type="dcterms:W3CDTF">2020-01-11T13:08:17Z</dcterms:modified>
</cp:coreProperties>
</file>