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18"/>
  </p:notesMasterIdLst>
  <p:handoutMasterIdLst>
    <p:handoutMasterId r:id="rId19"/>
  </p:handoutMasterIdLst>
  <p:sldIdLst>
    <p:sldId id="345" r:id="rId2"/>
    <p:sldId id="344" r:id="rId3"/>
    <p:sldId id="352" r:id="rId4"/>
    <p:sldId id="330" r:id="rId5"/>
    <p:sldId id="357" r:id="rId6"/>
    <p:sldId id="353" r:id="rId7"/>
    <p:sldId id="355" r:id="rId8"/>
    <p:sldId id="360" r:id="rId9"/>
    <p:sldId id="359" r:id="rId10"/>
    <p:sldId id="362" r:id="rId11"/>
    <p:sldId id="361" r:id="rId12"/>
    <p:sldId id="363" r:id="rId13"/>
    <p:sldId id="364" r:id="rId14"/>
    <p:sldId id="367" r:id="rId15"/>
    <p:sldId id="365" r:id="rId16"/>
    <p:sldId id="368" r:id="rId17"/>
  </p:sldIdLst>
  <p:sldSz cx="9144000" cy="6858000" type="screen4x3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28">
          <p15:clr>
            <a:srgbClr val="A4A3A4"/>
          </p15:clr>
        </p15:guide>
        <p15:guide id="4" pos="4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AEEF"/>
    <a:srgbClr val="0000FF"/>
    <a:srgbClr val="000000"/>
    <a:srgbClr val="E1C48F"/>
    <a:srgbClr val="3366FF"/>
    <a:srgbClr val="FF9999"/>
    <a:srgbClr val="FF3300"/>
    <a:srgbClr val="33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697AF9-8C7E-4236-AC0B-2F4D83F09BA5}" v="9" dt="2020-01-07T23:46:01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6" autoAdjust="0"/>
    <p:restoredTop sz="95775" autoAdjust="0"/>
  </p:normalViewPr>
  <p:slideViewPr>
    <p:cSldViewPr>
      <p:cViewPr varScale="1">
        <p:scale>
          <a:sx n="91" d="100"/>
          <a:sy n="91" d="100"/>
        </p:scale>
        <p:origin x="1138" y="65"/>
      </p:cViewPr>
      <p:guideLst>
        <p:guide orient="horz" pos="2160"/>
        <p:guide pos="2880"/>
        <p:guide orient="horz" pos="828"/>
        <p:guide pos="4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700"/>
    </p:cViewPr>
  </p:sorterViewPr>
  <p:notesViewPr>
    <p:cSldViewPr>
      <p:cViewPr varScale="1">
        <p:scale>
          <a:sx n="103" d="100"/>
          <a:sy n="103" d="100"/>
        </p:scale>
        <p:origin x="-2472" y="-84"/>
      </p:cViewPr>
      <p:guideLst>
        <p:guide orient="horz" pos="2238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decf387-3a62-48e1-8264-95221a86067c" providerId="ADAL" clId="{DE697AF9-8C7E-4236-AC0B-2F4D83F09BA5}"/>
    <pc:docChg chg="delSld modSld">
      <pc:chgData name=" " userId="1decf387-3a62-48e1-8264-95221a86067c" providerId="ADAL" clId="{DE697AF9-8C7E-4236-AC0B-2F4D83F09BA5}" dt="2020-01-07T23:47:41.396" v="87" actId="20577"/>
      <pc:docMkLst>
        <pc:docMk/>
      </pc:docMkLst>
      <pc:sldChg chg="modSp">
        <pc:chgData name=" " userId="1decf387-3a62-48e1-8264-95221a86067c" providerId="ADAL" clId="{DE697AF9-8C7E-4236-AC0B-2F4D83F09BA5}" dt="2020-01-07T23:47:05.356" v="63" actId="20577"/>
        <pc:sldMkLst>
          <pc:docMk/>
          <pc:sldMk cId="0" sldId="330"/>
        </pc:sldMkLst>
        <pc:spChg chg="mod">
          <ac:chgData name=" " userId="1decf387-3a62-48e1-8264-95221a86067c" providerId="ADAL" clId="{DE697AF9-8C7E-4236-AC0B-2F4D83F09BA5}" dt="2020-01-07T23:47:05.356" v="63" actId="20577"/>
          <ac:spMkLst>
            <pc:docMk/>
            <pc:sldMk cId="0" sldId="330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4:32.651" v="20" actId="20577"/>
        <pc:sldMkLst>
          <pc:docMk/>
          <pc:sldMk cId="548207019" sldId="344"/>
        </pc:sldMkLst>
        <pc:spChg chg="mod">
          <ac:chgData name=" " userId="1decf387-3a62-48e1-8264-95221a86067c" providerId="ADAL" clId="{DE697AF9-8C7E-4236-AC0B-2F4D83F09BA5}" dt="2020-01-07T23:44:10.780" v="5" actId="20577"/>
          <ac:spMkLst>
            <pc:docMk/>
            <pc:sldMk cId="548207019" sldId="344"/>
            <ac:spMk id="3" creationId="{00000000-0000-0000-0000-000000000000}"/>
          </ac:spMkLst>
        </pc:spChg>
        <pc:spChg chg="mod">
          <ac:chgData name=" " userId="1decf387-3a62-48e1-8264-95221a86067c" providerId="ADAL" clId="{DE697AF9-8C7E-4236-AC0B-2F4D83F09BA5}" dt="2020-01-07T23:44:17.996" v="8" actId="20577"/>
          <ac:spMkLst>
            <pc:docMk/>
            <pc:sldMk cId="548207019" sldId="344"/>
            <ac:spMk id="10" creationId="{00000000-0000-0000-0000-000000000000}"/>
          </ac:spMkLst>
        </pc:spChg>
        <pc:spChg chg="mod">
          <ac:chgData name=" " userId="1decf387-3a62-48e1-8264-95221a86067c" providerId="ADAL" clId="{DE697AF9-8C7E-4236-AC0B-2F4D83F09BA5}" dt="2020-01-07T23:44:22.339" v="11" actId="20577"/>
          <ac:spMkLst>
            <pc:docMk/>
            <pc:sldMk cId="548207019" sldId="344"/>
            <ac:spMk id="11" creationId="{00000000-0000-0000-0000-000000000000}"/>
          </ac:spMkLst>
        </pc:spChg>
        <pc:spChg chg="mod">
          <ac:chgData name=" " userId="1decf387-3a62-48e1-8264-95221a86067c" providerId="ADAL" clId="{DE697AF9-8C7E-4236-AC0B-2F4D83F09BA5}" dt="2020-01-07T23:44:26.188" v="14" actId="20577"/>
          <ac:spMkLst>
            <pc:docMk/>
            <pc:sldMk cId="548207019" sldId="344"/>
            <ac:spMk id="12" creationId="{00000000-0000-0000-0000-000000000000}"/>
          </ac:spMkLst>
        </pc:spChg>
        <pc:spChg chg="mod">
          <ac:chgData name=" " userId="1decf387-3a62-48e1-8264-95221a86067c" providerId="ADAL" clId="{DE697AF9-8C7E-4236-AC0B-2F4D83F09BA5}" dt="2020-01-07T23:44:29.220" v="17" actId="20577"/>
          <ac:spMkLst>
            <pc:docMk/>
            <pc:sldMk cId="548207019" sldId="344"/>
            <ac:spMk id="13" creationId="{00000000-0000-0000-0000-000000000000}"/>
          </ac:spMkLst>
        </pc:spChg>
        <pc:spChg chg="mod">
          <ac:chgData name=" " userId="1decf387-3a62-48e1-8264-95221a86067c" providerId="ADAL" clId="{DE697AF9-8C7E-4236-AC0B-2F4D83F09BA5}" dt="2020-01-07T23:44:32.651" v="20" actId="20577"/>
          <ac:spMkLst>
            <pc:docMk/>
            <pc:sldMk cId="548207019" sldId="344"/>
            <ac:spMk id="14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4:05.664" v="1" actId="20577"/>
        <pc:sldMkLst>
          <pc:docMk/>
          <pc:sldMk cId="3079682105" sldId="345"/>
        </pc:sldMkLst>
        <pc:spChg chg="mod">
          <ac:chgData name=" " userId="1decf387-3a62-48e1-8264-95221a86067c" providerId="ADAL" clId="{DE697AF9-8C7E-4236-AC0B-2F4D83F09BA5}" dt="2020-01-07T23:44:05.664" v="1" actId="20577"/>
          <ac:spMkLst>
            <pc:docMk/>
            <pc:sldMk cId="3079682105" sldId="345"/>
            <ac:spMk id="4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6:59.724" v="60" actId="20577"/>
        <pc:sldMkLst>
          <pc:docMk/>
          <pc:sldMk cId="706679794" sldId="352"/>
        </pc:sldMkLst>
        <pc:spChg chg="mod">
          <ac:chgData name=" " userId="1decf387-3a62-48e1-8264-95221a86067c" providerId="ADAL" clId="{DE697AF9-8C7E-4236-AC0B-2F4D83F09BA5}" dt="2020-01-07T23:44:50.639" v="24" actId="6549"/>
          <ac:spMkLst>
            <pc:docMk/>
            <pc:sldMk cId="706679794" sldId="352"/>
            <ac:spMk id="9" creationId="{00000000-0000-0000-0000-000000000000}"/>
          </ac:spMkLst>
        </pc:spChg>
        <pc:spChg chg="mod">
          <ac:chgData name=" " userId="1decf387-3a62-48e1-8264-95221a86067c" providerId="ADAL" clId="{DE697AF9-8C7E-4236-AC0B-2F4D83F09BA5}" dt="2020-01-07T23:46:59.724" v="60" actId="20577"/>
          <ac:spMkLst>
            <pc:docMk/>
            <pc:sldMk cId="706679794" sldId="352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7:13.235" v="69" actId="20577"/>
        <pc:sldMkLst>
          <pc:docMk/>
          <pc:sldMk cId="168344992" sldId="353"/>
        </pc:sldMkLst>
        <pc:spChg chg="mod">
          <ac:chgData name=" " userId="1decf387-3a62-48e1-8264-95221a86067c" providerId="ADAL" clId="{DE697AF9-8C7E-4236-AC0B-2F4D83F09BA5}" dt="2020-01-07T23:45:17.058" v="44"/>
          <ac:spMkLst>
            <pc:docMk/>
            <pc:sldMk cId="168344992" sldId="353"/>
            <ac:spMk id="8" creationId="{00000000-0000-0000-0000-000000000000}"/>
          </ac:spMkLst>
        </pc:spChg>
        <pc:spChg chg="mod">
          <ac:chgData name=" " userId="1decf387-3a62-48e1-8264-95221a86067c" providerId="ADAL" clId="{DE697AF9-8C7E-4236-AC0B-2F4D83F09BA5}" dt="2020-01-07T23:47:13.235" v="69" actId="20577"/>
          <ac:spMkLst>
            <pc:docMk/>
            <pc:sldMk cId="168344992" sldId="353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7:18.627" v="72" actId="20577"/>
        <pc:sldMkLst>
          <pc:docMk/>
          <pc:sldMk cId="1451025718" sldId="355"/>
        </pc:sldMkLst>
        <pc:spChg chg="mod">
          <ac:chgData name=" " userId="1decf387-3a62-48e1-8264-95221a86067c" providerId="ADAL" clId="{DE697AF9-8C7E-4236-AC0B-2F4D83F09BA5}" dt="2020-01-07T23:47:18.627" v="72" actId="20577"/>
          <ac:spMkLst>
            <pc:docMk/>
            <pc:sldMk cId="1451025718" sldId="355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7:09.228" v="66" actId="20577"/>
        <pc:sldMkLst>
          <pc:docMk/>
          <pc:sldMk cId="1756213758" sldId="357"/>
        </pc:sldMkLst>
        <pc:spChg chg="mod">
          <ac:chgData name=" " userId="1decf387-3a62-48e1-8264-95221a86067c" providerId="ADAL" clId="{DE697AF9-8C7E-4236-AC0B-2F4D83F09BA5}" dt="2020-01-07T23:45:12.066" v="40"/>
          <ac:spMkLst>
            <pc:docMk/>
            <pc:sldMk cId="1756213758" sldId="357"/>
            <ac:spMk id="4" creationId="{00000000-0000-0000-0000-000000000000}"/>
          </ac:spMkLst>
        </pc:spChg>
        <pc:spChg chg="mod">
          <ac:chgData name=" " userId="1decf387-3a62-48e1-8264-95221a86067c" providerId="ADAL" clId="{DE697AF9-8C7E-4236-AC0B-2F4D83F09BA5}" dt="2020-01-07T23:47:09.228" v="66" actId="20577"/>
          <ac:spMkLst>
            <pc:docMk/>
            <pc:sldMk cId="1756213758" sldId="357"/>
            <ac:spMk id="40" creationId="{00000000-0000-0000-0000-000000000000}"/>
          </ac:spMkLst>
        </pc:spChg>
        <pc:spChg chg="mod">
          <ac:chgData name=" " userId="1decf387-3a62-48e1-8264-95221a86067c" providerId="ADAL" clId="{DE697AF9-8C7E-4236-AC0B-2F4D83F09BA5}" dt="2020-01-07T23:45:04.467" v="32"/>
          <ac:spMkLst>
            <pc:docMk/>
            <pc:sldMk cId="1756213758" sldId="357"/>
            <ac:spMk id="14339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7:22.765" v="75" actId="20577"/>
        <pc:sldMkLst>
          <pc:docMk/>
          <pc:sldMk cId="557243368" sldId="359"/>
        </pc:sldMkLst>
        <pc:spChg chg="mod">
          <ac:chgData name=" " userId="1decf387-3a62-48e1-8264-95221a86067c" providerId="ADAL" clId="{DE697AF9-8C7E-4236-AC0B-2F4D83F09BA5}" dt="2020-01-07T23:47:22.765" v="75" actId="20577"/>
          <ac:spMkLst>
            <pc:docMk/>
            <pc:sldMk cId="557243368" sldId="359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7:30.643" v="81" actId="20577"/>
        <pc:sldMkLst>
          <pc:docMk/>
          <pc:sldMk cId="1515448951" sldId="361"/>
        </pc:sldMkLst>
        <pc:spChg chg="mod">
          <ac:chgData name=" " userId="1decf387-3a62-48e1-8264-95221a86067c" providerId="ADAL" clId="{DE697AF9-8C7E-4236-AC0B-2F4D83F09BA5}" dt="2020-01-07T23:47:30.643" v="81" actId="20577"/>
          <ac:spMkLst>
            <pc:docMk/>
            <pc:sldMk cId="1515448951" sldId="361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7:27.124" v="78" actId="20577"/>
        <pc:sldMkLst>
          <pc:docMk/>
          <pc:sldMk cId="1445728107" sldId="362"/>
        </pc:sldMkLst>
        <pc:spChg chg="mod">
          <ac:chgData name=" " userId="1decf387-3a62-48e1-8264-95221a86067c" providerId="ADAL" clId="{DE697AF9-8C7E-4236-AC0B-2F4D83F09BA5}" dt="2020-01-07T23:47:27.124" v="78" actId="20577"/>
          <ac:spMkLst>
            <pc:docMk/>
            <pc:sldMk cId="1445728107" sldId="362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7:35.667" v="84" actId="20577"/>
        <pc:sldMkLst>
          <pc:docMk/>
          <pc:sldMk cId="3187478321" sldId="363"/>
        </pc:sldMkLst>
        <pc:spChg chg="mod">
          <ac:chgData name=" " userId="1decf387-3a62-48e1-8264-95221a86067c" providerId="ADAL" clId="{DE697AF9-8C7E-4236-AC0B-2F4D83F09BA5}" dt="2020-01-07T23:45:37.147" v="48"/>
          <ac:spMkLst>
            <pc:docMk/>
            <pc:sldMk cId="3187478321" sldId="363"/>
            <ac:spMk id="11" creationId="{00000000-0000-0000-0000-000000000000}"/>
          </ac:spMkLst>
        </pc:spChg>
        <pc:spChg chg="mod">
          <ac:chgData name=" " userId="1decf387-3a62-48e1-8264-95221a86067c" providerId="ADAL" clId="{DE697AF9-8C7E-4236-AC0B-2F4D83F09BA5}" dt="2020-01-07T23:47:35.667" v="84" actId="20577"/>
          <ac:spMkLst>
            <pc:docMk/>
            <pc:sldMk cId="3187478321" sldId="363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DE697AF9-8C7E-4236-AC0B-2F4D83F09BA5}" dt="2020-01-07T23:47:41.396" v="87" actId="20577"/>
        <pc:sldMkLst>
          <pc:docMk/>
          <pc:sldMk cId="1136927052" sldId="365"/>
        </pc:sldMkLst>
        <pc:spChg chg="mod">
          <ac:chgData name=" " userId="1decf387-3a62-48e1-8264-95221a86067c" providerId="ADAL" clId="{DE697AF9-8C7E-4236-AC0B-2F4D83F09BA5}" dt="2020-01-07T23:47:41.396" v="87" actId="20577"/>
          <ac:spMkLst>
            <pc:docMk/>
            <pc:sldMk cId="1136927052" sldId="365"/>
            <ac:spMk id="40" creationId="{00000000-0000-0000-0000-000000000000}"/>
          </ac:spMkLst>
        </pc:spChg>
      </pc:sldChg>
      <pc:sldChg chg="modSp del">
        <pc:chgData name=" " userId="1decf387-3a62-48e1-8264-95221a86067c" providerId="ADAL" clId="{DE697AF9-8C7E-4236-AC0B-2F4D83F09BA5}" dt="2020-01-07T23:46:50.147" v="57" actId="47"/>
        <pc:sldMkLst>
          <pc:docMk/>
          <pc:sldMk cId="944036022" sldId="366"/>
        </pc:sldMkLst>
        <pc:spChg chg="mod">
          <ac:chgData name=" " userId="1decf387-3a62-48e1-8264-95221a86067c" providerId="ADAL" clId="{DE697AF9-8C7E-4236-AC0B-2F4D83F09BA5}" dt="2020-01-07T23:45:48.378" v="52"/>
          <ac:spMkLst>
            <pc:docMk/>
            <pc:sldMk cId="944036022" sldId="366"/>
            <ac:spMk id="9" creationId="{00000000-0000-0000-0000-000000000000}"/>
          </ac:spMkLst>
        </pc:spChg>
      </pc:sldChg>
      <pc:sldChg chg="del">
        <pc:chgData name=" " userId="1decf387-3a62-48e1-8264-95221a86067c" providerId="ADAL" clId="{DE697AF9-8C7E-4236-AC0B-2F4D83F09BA5}" dt="2020-01-07T23:46:50.147" v="57" actId="47"/>
        <pc:sldMkLst>
          <pc:docMk/>
          <pc:sldMk cId="3064171006" sldId="369"/>
        </pc:sldMkLst>
      </pc:sldChg>
      <pc:sldChg chg="modSp del">
        <pc:chgData name=" " userId="1decf387-3a62-48e1-8264-95221a86067c" providerId="ADAL" clId="{DE697AF9-8C7E-4236-AC0B-2F4D83F09BA5}" dt="2020-01-07T23:46:50.147" v="57" actId="47"/>
        <pc:sldMkLst>
          <pc:docMk/>
          <pc:sldMk cId="38089182" sldId="370"/>
        </pc:sldMkLst>
        <pc:spChg chg="mod">
          <ac:chgData name=" " userId="1decf387-3a62-48e1-8264-95221a86067c" providerId="ADAL" clId="{DE697AF9-8C7E-4236-AC0B-2F4D83F09BA5}" dt="2020-01-07T23:46:01.532" v="56"/>
          <ac:spMkLst>
            <pc:docMk/>
            <pc:sldMk cId="38089182" sldId="370"/>
            <ac:spMk id="6" creationId="{00000000-0000-0000-0000-000000000000}"/>
          </ac:spMkLst>
        </pc:spChg>
      </pc:sldChg>
      <pc:sldChg chg="del">
        <pc:chgData name=" " userId="1decf387-3a62-48e1-8264-95221a86067c" providerId="ADAL" clId="{DE697AF9-8C7E-4236-AC0B-2F4D83F09BA5}" dt="2020-01-07T23:46:50.147" v="57" actId="47"/>
        <pc:sldMkLst>
          <pc:docMk/>
          <pc:sldMk cId="3228271535" sldId="371"/>
        </pc:sldMkLst>
      </pc:sldChg>
      <pc:sldChg chg="del">
        <pc:chgData name=" " userId="1decf387-3a62-48e1-8264-95221a86067c" providerId="ADAL" clId="{DE697AF9-8C7E-4236-AC0B-2F4D83F09BA5}" dt="2020-01-07T23:46:50.147" v="57" actId="47"/>
        <pc:sldMkLst>
          <pc:docMk/>
          <pc:sldMk cId="3226529486" sldId="372"/>
        </pc:sldMkLst>
      </pc:sldChg>
      <pc:sldChg chg="del">
        <pc:chgData name=" " userId="1decf387-3a62-48e1-8264-95221a86067c" providerId="ADAL" clId="{DE697AF9-8C7E-4236-AC0B-2F4D83F09BA5}" dt="2020-01-07T23:46:50.147" v="57" actId="47"/>
        <pc:sldMkLst>
          <pc:docMk/>
          <pc:sldMk cId="1743458264" sldId="373"/>
        </pc:sldMkLst>
      </pc:sldChg>
      <pc:sldChg chg="del">
        <pc:chgData name=" " userId="1decf387-3a62-48e1-8264-95221a86067c" providerId="ADAL" clId="{DE697AF9-8C7E-4236-AC0B-2F4D83F09BA5}" dt="2020-01-07T23:46:50.147" v="57" actId="47"/>
        <pc:sldMkLst>
          <pc:docMk/>
          <pc:sldMk cId="229786354" sldId="374"/>
        </pc:sldMkLst>
      </pc:sldChg>
      <pc:sldChg chg="del">
        <pc:chgData name=" " userId="1decf387-3a62-48e1-8264-95221a86067c" providerId="ADAL" clId="{DE697AF9-8C7E-4236-AC0B-2F4D83F09BA5}" dt="2020-01-07T23:46:50.147" v="57" actId="47"/>
        <pc:sldMkLst>
          <pc:docMk/>
          <pc:sldMk cId="2620780353" sldId="375"/>
        </pc:sldMkLst>
      </pc:sldChg>
      <pc:sldChg chg="del">
        <pc:chgData name=" " userId="1decf387-3a62-48e1-8264-95221a86067c" providerId="ADAL" clId="{DE697AF9-8C7E-4236-AC0B-2F4D83F09BA5}" dt="2020-01-07T23:46:50.147" v="57" actId="47"/>
        <pc:sldMkLst>
          <pc:docMk/>
          <pc:sldMk cId="2291714411" sldId="377"/>
        </pc:sldMkLst>
      </pc:sldChg>
      <pc:sldChg chg="del">
        <pc:chgData name=" " userId="1decf387-3a62-48e1-8264-95221a86067c" providerId="ADAL" clId="{DE697AF9-8C7E-4236-AC0B-2F4D83F09BA5}" dt="2020-01-07T23:46:50.147" v="57" actId="47"/>
        <pc:sldMkLst>
          <pc:docMk/>
          <pc:sldMk cId="378961875" sldId="378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자료구조및실습</a:t>
            </a:r>
            <a:endParaRPr lang="ko-KR" altLang="en-US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10945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자료구조와 알고리즘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022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2020-01-12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005" y="3374073"/>
            <a:ext cx="8188606" cy="319776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022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0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4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391012" y="6489340"/>
            <a:ext cx="5758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b="1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r>
              <a:rPr lang="en-US" altLang="ko-KR" sz="1050" b="1" dirty="0" smtClean="0">
                <a:latin typeface="+mn-ea"/>
                <a:ea typeface="+mn-ea"/>
              </a:rPr>
              <a:t>/16</a:t>
            </a:r>
            <a:endParaRPr lang="en-US" altLang="ko-KR" sz="105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17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 err="1"/>
              <a:t>연속형</a:t>
            </a:r>
            <a:r>
              <a:rPr lang="ko-KR" altLang="en-US" dirty="0"/>
              <a:t> 확률분포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05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968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 dirty="0"/>
              <a:t>감마분포</a:t>
            </a:r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259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Aft>
                <a:spcPts val="0"/>
              </a:spcAft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7-3] </a:t>
            </a:r>
            <a:r>
              <a:rPr lang="ko-KR" altLang="en-US" sz="2400" dirty="0"/>
              <a:t>감마함수</a:t>
            </a:r>
            <a:r>
              <a:rPr lang="en-US" altLang="ko-KR" sz="2400" dirty="0"/>
              <a:t>(gamma function)</a:t>
            </a: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400" dirty="0"/>
              <a:t> </a:t>
            </a:r>
            <a:endParaRPr kumimoji="0"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1215135"/>
          </a:xfrm>
          <a:prstGeom prst="roundRect">
            <a:avLst>
              <a:gd name="adj" fmla="val 13396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76545" y="4070388"/>
            <a:ext cx="8415338" cy="1259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7-4] </a:t>
            </a:r>
            <a:r>
              <a:rPr lang="ko-KR" altLang="en-US" sz="2400" dirty="0"/>
              <a:t>감마분포</a:t>
            </a:r>
            <a:r>
              <a:rPr lang="en-US" altLang="ko-KR" sz="2400" dirty="0"/>
              <a:t>(gamma distribution)</a:t>
            </a: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400" dirty="0"/>
              <a:t> </a:t>
            </a:r>
            <a:endParaRPr kumimoji="0"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76545" y="4024698"/>
            <a:ext cx="8145905" cy="1215135"/>
          </a:xfrm>
          <a:prstGeom prst="roundRect">
            <a:avLst>
              <a:gd name="adj" fmla="val 13396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7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25" y="1844055"/>
            <a:ext cx="21907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25" y="4536495"/>
            <a:ext cx="4276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429" y="2598950"/>
            <a:ext cx="5526614" cy="133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5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909" y="5380449"/>
            <a:ext cx="5593401" cy="124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72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# </a:t>
            </a:r>
            <a:r>
              <a:rPr lang="ko-KR" altLang="en-US" sz="1800" dirty="0">
                <a:latin typeface="+mn-ea"/>
              </a:rPr>
              <a:t>감마분포 </a:t>
            </a:r>
            <a:r>
              <a:rPr lang="en-US" altLang="ko-KR" sz="1800" dirty="0">
                <a:latin typeface="+mn-ea"/>
              </a:rPr>
              <a:t>R </a:t>
            </a:r>
            <a:r>
              <a:rPr lang="ko-KR" altLang="en-US" sz="1800" dirty="0">
                <a:latin typeface="+mn-ea"/>
              </a:rPr>
              <a:t>함수</a:t>
            </a:r>
            <a:endParaRPr lang="en-US" altLang="ko-KR" sz="1800" dirty="0">
              <a:latin typeface="+mn-ea"/>
            </a:endParaRPr>
          </a:p>
          <a:p>
            <a:endParaRPr lang="ko-KR" altLang="en-US" sz="7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# </a:t>
            </a:r>
            <a:r>
              <a:rPr lang="ko-KR" altLang="en-US" sz="1800" dirty="0">
                <a:latin typeface="+mn-ea"/>
              </a:rPr>
              <a:t>확률밀도함수 </a:t>
            </a:r>
            <a:r>
              <a:rPr lang="en-US" altLang="ko-KR" sz="1800" dirty="0">
                <a:latin typeface="+mn-ea"/>
              </a:rPr>
              <a:t>f(x) (shape=, rate=</a:t>
            </a:r>
            <a:r>
              <a:rPr lang="ko-KR" altLang="en-US" sz="1800" dirty="0">
                <a:latin typeface="+mn-ea"/>
              </a:rPr>
              <a:t>와 </a:t>
            </a:r>
            <a:r>
              <a:rPr lang="en-US" altLang="ko-KR" sz="1800" dirty="0">
                <a:latin typeface="+mn-ea"/>
              </a:rPr>
              <a:t>scale= </a:t>
            </a:r>
            <a:r>
              <a:rPr lang="ko-KR" altLang="en-US" sz="1800" dirty="0">
                <a:latin typeface="+mn-ea"/>
              </a:rPr>
              <a:t>중 하나만 입력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# </a:t>
            </a:r>
            <a:r>
              <a:rPr lang="ko-KR" altLang="en-US" sz="1800" dirty="0">
                <a:latin typeface="+mn-ea"/>
              </a:rPr>
              <a:t>초기치 </a:t>
            </a:r>
            <a:r>
              <a:rPr lang="en-US" altLang="ko-KR" sz="1800" dirty="0">
                <a:latin typeface="+mn-ea"/>
              </a:rPr>
              <a:t>(rate = 1, scale = 1/rate)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dgamma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(x, shape, (rate), scale)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# Excel 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함수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= GAMMA.DIST(x, shape, scale, FALSE)</a:t>
            </a:r>
          </a:p>
          <a:p>
            <a:endParaRPr lang="en-US" altLang="ko-KR" sz="7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# </a:t>
            </a:r>
            <a:r>
              <a:rPr lang="ko-KR" altLang="en-US" sz="1800" dirty="0">
                <a:latin typeface="+mn-ea"/>
              </a:rPr>
              <a:t>누적분포함수 </a:t>
            </a:r>
            <a:r>
              <a:rPr lang="en-US" altLang="ko-KR" sz="1800" dirty="0">
                <a:latin typeface="+mn-ea"/>
              </a:rPr>
              <a:t>F(x)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pgamma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(x, shape, (rate), scale, </a:t>
            </a: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lower.tail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 = TRUE)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# Excel 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함수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= GAMMA.DIST(x, shape, scale, TRUE)</a:t>
            </a:r>
          </a:p>
          <a:p>
            <a:endParaRPr lang="en-US" altLang="ko-KR" sz="7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# </a:t>
            </a:r>
            <a:r>
              <a:rPr lang="ko-KR" altLang="en-US" sz="1800" dirty="0" err="1">
                <a:latin typeface="+mn-ea"/>
              </a:rPr>
              <a:t>분위수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(p=</a:t>
            </a:r>
            <a:r>
              <a:rPr lang="ko-KR" altLang="en-US" sz="1800" dirty="0">
                <a:latin typeface="+mn-ea"/>
              </a:rPr>
              <a:t>누적확률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qgamma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(p, shape, (rate), scale, </a:t>
            </a: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lower.tail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 = TRUE)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# Excel 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함수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= GAMMA.INV(p, shape, scale)</a:t>
            </a:r>
          </a:p>
          <a:p>
            <a:pPr marL="0" indent="0">
              <a:buNone/>
            </a:pPr>
            <a:endParaRPr lang="en-US" altLang="ko-KR" sz="7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# </a:t>
            </a:r>
            <a:r>
              <a:rPr lang="ko-KR" altLang="en-US" sz="1800" dirty="0">
                <a:latin typeface="+mn-ea"/>
              </a:rPr>
              <a:t>감마 확률변수 </a:t>
            </a:r>
            <a:r>
              <a:rPr lang="en-US" altLang="ko-KR" sz="1800" dirty="0">
                <a:latin typeface="+mn-ea"/>
              </a:rPr>
              <a:t>(n=</a:t>
            </a:r>
            <a:r>
              <a:rPr lang="ko-KR" altLang="en-US" sz="1800" dirty="0" err="1">
                <a:latin typeface="+mn-ea"/>
              </a:rPr>
              <a:t>난수의</a:t>
            </a:r>
            <a:r>
              <a:rPr lang="ko-KR" altLang="en-US" sz="1800" dirty="0">
                <a:latin typeface="+mn-ea"/>
              </a:rPr>
              <a:t> 개수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rgamma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(n, shape, (rate), scale)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# Excel 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함수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= GAMMA.INV(RAND( ), shape, scale) ⇒ </a:t>
            </a:r>
            <a:r>
              <a:rPr lang="ko-KR" altLang="en-US" sz="1800" dirty="0" err="1">
                <a:solidFill>
                  <a:srgbClr val="0000FF"/>
                </a:solidFill>
                <a:latin typeface="+mn-ea"/>
              </a:rPr>
              <a:t>난수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개 생성</a:t>
            </a: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endParaRPr lang="ko-KR" altLang="en-US" sz="18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 dirty="0"/>
              <a:t>감마분포</a:t>
            </a:r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448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 dirty="0"/>
              <a:t>감마분포</a:t>
            </a:r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2889625"/>
            <a:ext cx="8415338" cy="2069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7-2] </a:t>
            </a:r>
            <a:r>
              <a:rPr lang="ko-KR" altLang="en-US" sz="2400" dirty="0"/>
              <a:t>감마분포와 지수분포의 관계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2875835"/>
            <a:ext cx="8145905" cy="1800200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0937" y="1178750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r>
              <a:rPr lang="ko-KR" altLang="en-US" dirty="0">
                <a:latin typeface="+mn-ea"/>
                <a:ea typeface="+mn-ea"/>
              </a:rPr>
              <a:t>모멘트생성함수</a:t>
            </a:r>
          </a:p>
        </p:txBody>
      </p:sp>
      <p:pic>
        <p:nvPicPr>
          <p:cNvPr id="6" name="Picture 9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564" y="1223756"/>
            <a:ext cx="4148578" cy="374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1652539"/>
            <a:ext cx="5760640" cy="113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564" y="4824155"/>
            <a:ext cx="5376861" cy="134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F5174AF-FADA-4093-86AE-69958A02D9B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6357" y="4887201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r>
              <a:rPr lang="ko-KR" altLang="en-US" dirty="0" err="1">
                <a:latin typeface="+mn-ea"/>
                <a:ea typeface="+mn-ea"/>
              </a:rPr>
              <a:t>기대값과</a:t>
            </a:r>
            <a:r>
              <a:rPr lang="ko-KR" altLang="en-US" dirty="0">
                <a:latin typeface="+mn-ea"/>
                <a:ea typeface="+mn-ea"/>
              </a:rPr>
              <a:t> 분산</a:t>
            </a:r>
          </a:p>
        </p:txBody>
      </p:sp>
      <p:pic>
        <p:nvPicPr>
          <p:cNvPr id="12" name="Picture 9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13083"/>
            <a:ext cx="6086672" cy="102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47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7-6] </a:t>
            </a:r>
            <a:r>
              <a:rPr lang="el-GR" altLang="ko-KR" sz="2000" dirty="0"/>
              <a:t>θ</a:t>
            </a:r>
            <a:r>
              <a:rPr lang="en-US" altLang="ko-KR" sz="2000" dirty="0"/>
              <a:t>=1</a:t>
            </a:r>
            <a:r>
              <a:rPr lang="ko-KR" altLang="en-US" sz="2000" dirty="0"/>
              <a:t>일 때</a:t>
            </a:r>
            <a:r>
              <a:rPr lang="en-US" altLang="ko-KR" sz="2000" dirty="0"/>
              <a:t>, </a:t>
            </a:r>
            <a:r>
              <a:rPr lang="el-GR" altLang="ko-KR" sz="2000" dirty="0"/>
              <a:t>α</a:t>
            </a:r>
            <a:r>
              <a:rPr lang="en-US" altLang="ko-KR" sz="2000" dirty="0"/>
              <a:t>=0.5, 1, 2, 3</a:t>
            </a:r>
            <a:r>
              <a:rPr lang="ko-KR" altLang="en-US" sz="2000" dirty="0"/>
              <a:t>인 감마분포의 확률밀도함수와 누적분포함수 그래프를 작성하시오</a:t>
            </a:r>
            <a:r>
              <a:rPr lang="en-US" altLang="ko-KR" sz="2000" dirty="0"/>
              <a:t>.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6" y="2007291"/>
            <a:ext cx="7991989" cy="44370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1689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7-7] </a:t>
            </a:r>
            <a:r>
              <a:rPr lang="el-GR" altLang="ko-KR" sz="2000" dirty="0"/>
              <a:t>α</a:t>
            </a:r>
            <a:r>
              <a:rPr lang="en-US" altLang="ko-KR" sz="2000" dirty="0"/>
              <a:t>=2</a:t>
            </a:r>
            <a:r>
              <a:rPr lang="ko-KR" altLang="en-US" sz="2000" dirty="0"/>
              <a:t>일 때</a:t>
            </a:r>
            <a:r>
              <a:rPr lang="en-US" altLang="ko-KR" sz="2000" dirty="0"/>
              <a:t>, </a:t>
            </a:r>
            <a:r>
              <a:rPr lang="el-GR" altLang="ko-KR" sz="2000" dirty="0"/>
              <a:t>θ</a:t>
            </a:r>
            <a:r>
              <a:rPr lang="en-US" altLang="ko-KR" sz="2000" dirty="0"/>
              <a:t>=1, 2, 3, 4</a:t>
            </a:r>
            <a:r>
              <a:rPr lang="ko-KR" altLang="en-US" sz="2000" dirty="0"/>
              <a:t>인 감마분포의 확률밀도함수와 누적분포함수 그래프를 작성하시오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95" y="1988840"/>
            <a:ext cx="8135575" cy="45167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9555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7-8] </a:t>
            </a:r>
            <a:r>
              <a:rPr lang="ko-KR" altLang="en-US" sz="2000" dirty="0"/>
              <a:t>어떤 전동안마기의 수명이 평균 </a:t>
            </a:r>
            <a:r>
              <a:rPr lang="en-US" altLang="ko-KR" sz="2000" dirty="0"/>
              <a:t>10</a:t>
            </a:r>
            <a:r>
              <a:rPr lang="ko-KR" altLang="en-US" sz="2000" dirty="0"/>
              <a:t>년</a:t>
            </a:r>
            <a:r>
              <a:rPr lang="en-US" altLang="ko-KR" sz="2000" dirty="0"/>
              <a:t>, </a:t>
            </a:r>
            <a:r>
              <a:rPr lang="ko-KR" altLang="en-US" sz="2000" dirty="0"/>
              <a:t>분산 </a:t>
            </a:r>
            <a:r>
              <a:rPr lang="en-US" altLang="ko-KR" sz="2000" dirty="0"/>
              <a:t>50</a:t>
            </a:r>
            <a:r>
              <a:rPr lang="ko-KR" altLang="en-US" sz="2000" dirty="0"/>
              <a:t>인 감마분포를 따를 때</a:t>
            </a:r>
            <a:r>
              <a:rPr lang="en-US" altLang="ko-KR" sz="2000" dirty="0"/>
              <a:t>, </a:t>
            </a:r>
            <a:r>
              <a:rPr lang="ko-KR" altLang="en-US" sz="2000" dirty="0"/>
              <a:t>다음을 구하시오</a:t>
            </a:r>
            <a:r>
              <a:rPr lang="en-US" altLang="ko-KR" sz="2000" dirty="0"/>
              <a:t>.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 dirty="0"/>
              <a:t>감마분포</a:t>
            </a:r>
            <a:r>
              <a:rPr lang="en-US" altLang="ko-KR" dirty="0"/>
              <a:t>*</a:t>
            </a:r>
            <a:endParaRPr lang="ko-KR" altLang="en-US" dirty="0"/>
          </a:p>
        </p:txBody>
      </p:sp>
      <p:pic>
        <p:nvPicPr>
          <p:cNvPr id="4" name="Picture 5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892" y="5544235"/>
            <a:ext cx="6039671" cy="100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3479" y="2123855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(1) </a:t>
            </a:r>
            <a:r>
              <a:rPr lang="ko-KR" altLang="en-US" dirty="0">
                <a:latin typeface="+mn-ea"/>
                <a:ea typeface="+mn-ea"/>
              </a:rPr>
              <a:t>이 전동안마기가 </a:t>
            </a:r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ko-KR" altLang="en-US" dirty="0">
                <a:latin typeface="+mn-ea"/>
                <a:ea typeface="+mn-ea"/>
              </a:rPr>
              <a:t>년간 고장 없이 작동할 확률</a:t>
            </a:r>
            <a:endParaRPr lang="en-US" altLang="ko-KR" dirty="0">
              <a:latin typeface="+mn-ea"/>
              <a:ea typeface="+mn-ea"/>
            </a:endParaRP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355950"/>
              </p:ext>
            </p:extLst>
          </p:nvPr>
        </p:nvGraphicFramePr>
        <p:xfrm>
          <a:off x="3446875" y="1667206"/>
          <a:ext cx="3543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3543120" imgH="342720" progId="Equation.DSMT4">
                  <p:embed/>
                </p:oleObj>
              </mc:Choice>
              <mc:Fallback>
                <p:oleObj name="Equation" r:id="rId4" imgW="3543120" imgH="342720" progId="Equation.DSMT4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6875" y="1667206"/>
                        <a:ext cx="35433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3479" y="4194085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(2) </a:t>
            </a:r>
            <a:r>
              <a:rPr lang="ko-KR" altLang="en-US" dirty="0">
                <a:latin typeface="+mn-ea"/>
                <a:ea typeface="+mn-ea"/>
              </a:rPr>
              <a:t>이 전동안마기가 </a:t>
            </a:r>
            <a:r>
              <a:rPr lang="en-US" altLang="ko-KR" dirty="0">
                <a:latin typeface="+mn-ea"/>
                <a:ea typeface="+mn-ea"/>
              </a:rPr>
              <a:t>8</a:t>
            </a:r>
            <a:r>
              <a:rPr lang="ko-KR" altLang="en-US" dirty="0">
                <a:latin typeface="+mn-ea"/>
                <a:ea typeface="+mn-ea"/>
              </a:rPr>
              <a:t>년간 고장 없이 작동할 확률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3479" y="512989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(3) 5</a:t>
            </a:r>
            <a:r>
              <a:rPr lang="ko-KR" altLang="en-US" dirty="0">
                <a:latin typeface="+mn-ea"/>
                <a:ea typeface="+mn-ea"/>
              </a:rPr>
              <a:t>년간 고장이 없었을 때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앞으로 </a:t>
            </a:r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ko-KR" altLang="en-US" dirty="0">
                <a:latin typeface="+mn-ea"/>
                <a:ea typeface="+mn-ea"/>
              </a:rPr>
              <a:t>년 더 고장 없이 작동할 확률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2162" y="2078850"/>
            <a:ext cx="7605263" cy="454550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59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981" y="2528900"/>
            <a:ext cx="5060467" cy="1562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9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547" y="4599130"/>
            <a:ext cx="2668518" cy="46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927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7-9] </a:t>
            </a:r>
            <a:r>
              <a:rPr lang="ko-KR" altLang="en-US" sz="2000" dirty="0"/>
              <a:t>어떤 제품의 수명이 </a:t>
            </a:r>
            <a:r>
              <a:rPr lang="el-GR" altLang="ko-KR" sz="2000" dirty="0"/>
              <a:t>α</a:t>
            </a:r>
            <a:r>
              <a:rPr lang="en-US" altLang="ko-KR" sz="2000" dirty="0"/>
              <a:t>=5, </a:t>
            </a:r>
            <a:r>
              <a:rPr lang="el-GR" altLang="ko-KR" sz="2000" dirty="0"/>
              <a:t>θ</a:t>
            </a:r>
            <a:r>
              <a:rPr lang="en-US" altLang="ko-KR" sz="2000" dirty="0"/>
              <a:t>=2</a:t>
            </a:r>
            <a:r>
              <a:rPr lang="ko-KR" altLang="en-US" sz="2000" dirty="0"/>
              <a:t>인 감마분포를 따를 때</a:t>
            </a:r>
            <a:r>
              <a:rPr lang="en-US" altLang="ko-KR" sz="2000" dirty="0"/>
              <a:t>, </a:t>
            </a:r>
          </a:p>
          <a:p>
            <a:pPr marL="0" indent="0">
              <a:buNone/>
            </a:pPr>
            <a:r>
              <a:rPr lang="en-US" altLang="ko-KR" sz="2000" dirty="0"/>
              <a:t>(1) </a:t>
            </a:r>
            <a:r>
              <a:rPr lang="ko-KR" altLang="en-US" sz="2000" dirty="0"/>
              <a:t>이 제품이 </a:t>
            </a:r>
            <a:r>
              <a:rPr lang="en-US" altLang="ko-KR" sz="2000" dirty="0"/>
              <a:t>x</a:t>
            </a:r>
            <a:r>
              <a:rPr lang="ko-KR" altLang="en-US" sz="2000" dirty="0"/>
              <a:t>년간 고장 없이 작동할 확률</a:t>
            </a:r>
            <a:r>
              <a:rPr lang="en-US" altLang="ko-KR" sz="2000" dirty="0"/>
              <a:t> (2) </a:t>
            </a:r>
            <a:r>
              <a:rPr lang="ko-KR" altLang="en-US" sz="2000" dirty="0"/>
              <a:t>각각 </a:t>
            </a:r>
            <a:r>
              <a:rPr lang="en-US" altLang="ko-KR" sz="2000" dirty="0"/>
              <a:t>5, 10, 15</a:t>
            </a:r>
            <a:r>
              <a:rPr lang="ko-KR" altLang="en-US" sz="2000" dirty="0"/>
              <a:t>년간 고장이 없었을 때</a:t>
            </a:r>
            <a:r>
              <a:rPr lang="en-US" altLang="ko-KR" sz="2000" dirty="0"/>
              <a:t>, </a:t>
            </a:r>
            <a:r>
              <a:rPr lang="ko-KR" altLang="en-US" sz="2000" dirty="0"/>
              <a:t>앞으로 </a:t>
            </a:r>
            <a:r>
              <a:rPr lang="en-US" altLang="ko-KR" sz="2000" dirty="0"/>
              <a:t>x</a:t>
            </a:r>
            <a:r>
              <a:rPr lang="ko-KR" altLang="en-US" sz="2000" dirty="0"/>
              <a:t>년 더 고장 없이 작동할 확률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81" y="2232374"/>
            <a:ext cx="6407171" cy="4572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41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5800" y="642918"/>
            <a:ext cx="777240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dirty="0"/>
              <a:t>제</a:t>
            </a:r>
            <a:r>
              <a:rPr kumimoji="0" lang="en-US" altLang="ko-KR" dirty="0"/>
              <a:t>5</a:t>
            </a:r>
            <a:r>
              <a:rPr kumimoji="0" lang="ko-KR" altLang="en-US" dirty="0"/>
              <a:t>장</a:t>
            </a:r>
            <a:r>
              <a:rPr kumimoji="0" lang="en-US" altLang="ko-KR" dirty="0"/>
              <a:t/>
            </a:r>
            <a:br>
              <a:rPr kumimoji="0" lang="en-US" altLang="ko-KR" dirty="0"/>
            </a:br>
            <a:r>
              <a:rPr kumimoji="0" lang="ko-KR" altLang="en-US" dirty="0" err="1"/>
              <a:t>연속형</a:t>
            </a:r>
            <a:r>
              <a:rPr kumimoji="0" lang="ko-KR" altLang="en-US" dirty="0"/>
              <a:t> 확률분포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0404" y="259517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1. </a:t>
            </a:r>
            <a:r>
              <a:rPr lang="ko-KR" altLang="en-US" sz="2400" b="1" dirty="0">
                <a:latin typeface="+mn-ea"/>
                <a:ea typeface="+mn-ea"/>
              </a:rPr>
              <a:t>균일분포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0404" y="317123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2. </a:t>
            </a:r>
            <a:r>
              <a:rPr lang="ko-KR" altLang="en-US" sz="2400" b="1" dirty="0">
                <a:latin typeface="+mn-ea"/>
                <a:ea typeface="+mn-ea"/>
              </a:rPr>
              <a:t>지수분포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0404" y="3728135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3. </a:t>
            </a:r>
            <a:r>
              <a:rPr lang="ko-KR" altLang="en-US" sz="2400" b="1" dirty="0">
                <a:latin typeface="+mn-ea"/>
                <a:ea typeface="+mn-ea"/>
              </a:rPr>
              <a:t>감마분포</a:t>
            </a:r>
            <a:r>
              <a:rPr lang="en-US" altLang="ko-KR" sz="2400" b="1" dirty="0">
                <a:latin typeface="+mn-ea"/>
                <a:ea typeface="+mn-ea"/>
              </a:rPr>
              <a:t>*</a:t>
            </a:r>
            <a:endParaRPr lang="ko-KR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820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균일분포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7-1] </a:t>
            </a:r>
            <a:r>
              <a:rPr lang="ko-KR" altLang="en-US" sz="2400" dirty="0"/>
              <a:t>균일분포</a:t>
            </a:r>
            <a:r>
              <a:rPr lang="en-US" altLang="ko-KR" sz="2400" dirty="0"/>
              <a:t>(uniform distribution)</a:t>
            </a:r>
          </a:p>
          <a:p>
            <a:pPr marL="0" indent="0"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spc="-100" dirty="0"/>
              <a:t>유한한 실수 구간 </a:t>
            </a:r>
            <a:r>
              <a:rPr lang="en-US" altLang="ko-KR" sz="2000" spc="-100" dirty="0"/>
              <a:t>[a, b]</a:t>
            </a:r>
            <a:r>
              <a:rPr lang="ko-KR" altLang="en-US" sz="2000" spc="-100" dirty="0"/>
              <a:t>에서 동일한 확률로 관측되는 확률변수의 분포</a:t>
            </a:r>
          </a:p>
          <a:p>
            <a:pPr marL="0" indent="0">
              <a:buNone/>
            </a:pP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1"/>
            <a:ext cx="8145905" cy="2790310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755419"/>
              </p:ext>
            </p:extLst>
          </p:nvPr>
        </p:nvGraphicFramePr>
        <p:xfrm>
          <a:off x="6440944" y="1399649"/>
          <a:ext cx="147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473120" imgH="342720" progId="Equation.DSMT4">
                  <p:embed/>
                </p:oleObj>
              </mc:Choice>
              <mc:Fallback>
                <p:oleObj name="Equation" r:id="rId3" imgW="147312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0944" y="1399649"/>
                        <a:ext cx="1473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99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551" y="4342206"/>
            <a:ext cx="6396804" cy="220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9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321" y="2416067"/>
            <a:ext cx="4183909" cy="141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658486" y="2528900"/>
            <a:ext cx="3034680" cy="208823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ko-KR" altLang="en-US" sz="2000" dirty="0">
                <a:latin typeface="+mn-ea"/>
              </a:rPr>
              <a:t>확률밀도함수</a:t>
            </a:r>
            <a:endParaRPr kumimoji="0" lang="en-US" altLang="ko-KR" sz="2000" dirty="0">
              <a:latin typeface="+mn-ea"/>
            </a:endParaRPr>
          </a:p>
          <a:p>
            <a:pPr fontAlgn="auto"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kumimoji="0" lang="en-US" altLang="ko-KR" sz="2000" dirty="0">
              <a:latin typeface="+mn-ea"/>
            </a:endParaRPr>
          </a:p>
          <a:p>
            <a:pPr fontAlgn="auto"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ko-KR" altLang="en-US" sz="2000" dirty="0" err="1">
                <a:latin typeface="+mn-ea"/>
              </a:rPr>
              <a:t>기대값과</a:t>
            </a:r>
            <a:r>
              <a:rPr kumimoji="0" lang="ko-KR" altLang="en-US" sz="2000" dirty="0">
                <a:latin typeface="+mn-ea"/>
              </a:rPr>
              <a:t> 분산</a:t>
            </a:r>
            <a:endParaRPr kumimoji="0"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667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>
                <a:latin typeface="+mn-ea"/>
              </a:rPr>
              <a:t>균일분포의 </a:t>
            </a:r>
            <a:r>
              <a:rPr lang="en-US" altLang="ko-KR" sz="2000" dirty="0">
                <a:latin typeface="+mn-ea"/>
              </a:rPr>
              <a:t>R </a:t>
            </a:r>
            <a:r>
              <a:rPr lang="ko-KR" altLang="en-US" sz="2000" dirty="0">
                <a:latin typeface="+mn-ea"/>
              </a:rPr>
              <a:t>함수</a:t>
            </a:r>
            <a:endParaRPr lang="en-US" altLang="ko-KR" sz="2000" dirty="0"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>
                <a:latin typeface="+mn-ea"/>
              </a:rPr>
              <a:t>확률밀도함수 </a:t>
            </a:r>
            <a:r>
              <a:rPr lang="en-US" altLang="ko-KR" sz="2000" dirty="0">
                <a:latin typeface="+mn-ea"/>
              </a:rPr>
              <a:t>(min=a=</a:t>
            </a:r>
            <a:r>
              <a:rPr lang="ko-KR" altLang="en-US" sz="2000" dirty="0">
                <a:latin typeface="+mn-ea"/>
              </a:rPr>
              <a:t>하한</a:t>
            </a:r>
            <a:r>
              <a:rPr lang="en-US" altLang="ko-KR" sz="2000" dirty="0">
                <a:latin typeface="+mn-ea"/>
              </a:rPr>
              <a:t>, max=b=</a:t>
            </a:r>
            <a:r>
              <a:rPr lang="ko-KR" altLang="en-US" sz="2000" dirty="0">
                <a:latin typeface="+mn-ea"/>
              </a:rPr>
              <a:t>상한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+mn-ea"/>
              </a:rPr>
              <a:t># min, max</a:t>
            </a:r>
            <a:r>
              <a:rPr lang="ko-KR" altLang="en-US" sz="2000" dirty="0">
                <a:latin typeface="+mn-ea"/>
              </a:rPr>
              <a:t>를 생략하면 </a:t>
            </a:r>
            <a:r>
              <a:rPr lang="en-US" altLang="ko-KR" sz="2000" dirty="0">
                <a:latin typeface="+mn-ea"/>
              </a:rPr>
              <a:t>[0,1]</a:t>
            </a:r>
            <a:r>
              <a:rPr lang="ko-KR" altLang="en-US" sz="2000" dirty="0">
                <a:latin typeface="+mn-ea"/>
              </a:rPr>
              <a:t>로 계산함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dunif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(x, min = 0, max = 1)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2000" dirty="0">
              <a:solidFill>
                <a:srgbClr val="FF00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>
                <a:latin typeface="+mn-ea"/>
              </a:rPr>
              <a:t>누적분포함수 </a:t>
            </a:r>
            <a:r>
              <a:rPr lang="en-US" altLang="ko-KR" sz="2000" dirty="0">
                <a:latin typeface="+mn-ea"/>
              </a:rPr>
              <a:t>(q=</a:t>
            </a:r>
            <a:r>
              <a:rPr lang="ko-KR" altLang="en-US" sz="2000" dirty="0" err="1">
                <a:latin typeface="+mn-ea"/>
              </a:rPr>
              <a:t>분위수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punif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(q, min = 0, max = 1, </a:t>
            </a: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 = TRUE)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2000" dirty="0">
              <a:solidFill>
                <a:srgbClr val="FF00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 err="1">
                <a:latin typeface="+mn-ea"/>
              </a:rPr>
              <a:t>분위수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(p=</a:t>
            </a:r>
            <a:r>
              <a:rPr lang="ko-KR" altLang="en-US" sz="2000" dirty="0">
                <a:latin typeface="+mn-ea"/>
              </a:rPr>
              <a:t>누적확률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qunif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(p, min = 0, max = 1, </a:t>
            </a: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 = TRUE)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2000" dirty="0">
              <a:solidFill>
                <a:srgbClr val="FF00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>
                <a:latin typeface="+mn-ea"/>
              </a:rPr>
              <a:t>균일 확률변수 </a:t>
            </a:r>
            <a:r>
              <a:rPr lang="en-US" altLang="ko-KR" sz="2000" dirty="0">
                <a:latin typeface="+mn-ea"/>
              </a:rPr>
              <a:t>(n=</a:t>
            </a:r>
            <a:r>
              <a:rPr lang="ko-KR" altLang="en-US" sz="2000" dirty="0" err="1">
                <a:latin typeface="+mn-ea"/>
              </a:rPr>
              <a:t>난수의</a:t>
            </a:r>
            <a:r>
              <a:rPr lang="ko-KR" altLang="en-US" sz="2000" dirty="0">
                <a:latin typeface="+mn-ea"/>
              </a:rPr>
              <a:t> 개수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runif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(n, min = 0, max =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# Excel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함수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= RANDBETWEEN(min, max) ⇒ </a:t>
            </a:r>
            <a:r>
              <a:rPr lang="ko-KR" altLang="en-US" sz="2000" dirty="0" err="1">
                <a:solidFill>
                  <a:srgbClr val="0000FF"/>
                </a:solidFill>
                <a:latin typeface="+mn-ea"/>
              </a:rPr>
              <a:t>난수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개만 생성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0" indent="0">
              <a:buNone/>
            </a:pPr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균일분포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7-1] </a:t>
            </a:r>
            <a:r>
              <a:rPr lang="ko-KR" altLang="en-US" sz="2000" dirty="0"/>
              <a:t>확률변수 </a:t>
            </a:r>
            <a:r>
              <a:rPr lang="en-US" altLang="ko-KR" sz="2000" dirty="0"/>
              <a:t>X</a:t>
            </a:r>
            <a:r>
              <a:rPr lang="ko-KR" altLang="en-US" sz="2000" dirty="0"/>
              <a:t>의 확률분포가 </a:t>
            </a:r>
            <a:r>
              <a:rPr lang="en-US" altLang="ko-KR" sz="2000" dirty="0"/>
              <a:t>f(x)=1, 0≤x≤1 </a:t>
            </a:r>
            <a:r>
              <a:rPr lang="ko-KR" altLang="en-US" sz="2000" dirty="0"/>
              <a:t>일 때</a:t>
            </a:r>
            <a:r>
              <a:rPr lang="en-US" altLang="ko-KR" sz="2000" dirty="0"/>
              <a:t>, X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기대값과</a:t>
            </a:r>
            <a:r>
              <a:rPr lang="ko-KR" altLang="en-US" sz="2000" dirty="0"/>
              <a:t> 분산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Y=2+4X</a:t>
            </a:r>
            <a:r>
              <a:rPr lang="ko-KR" altLang="en-US" sz="2000" dirty="0"/>
              <a:t>라 할 때</a:t>
            </a:r>
            <a:r>
              <a:rPr lang="en-US" altLang="ko-KR" sz="2000" dirty="0"/>
              <a:t>,  Y</a:t>
            </a:r>
            <a:r>
              <a:rPr lang="ko-KR" altLang="en-US" sz="2000" dirty="0"/>
              <a:t>의 확률분포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기대값</a:t>
            </a:r>
            <a:r>
              <a:rPr lang="en-US" altLang="ko-KR" sz="2000" dirty="0"/>
              <a:t>, </a:t>
            </a:r>
            <a:r>
              <a:rPr lang="ko-KR" altLang="en-US" sz="2000" dirty="0"/>
              <a:t>분산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균일분포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2579" y="2305902"/>
            <a:ext cx="274347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ko-KR" altLang="en-US" dirty="0" err="1">
                <a:latin typeface="+mn-ea"/>
                <a:ea typeface="+mn-ea"/>
              </a:rPr>
              <a:t>기대값과</a:t>
            </a:r>
            <a:r>
              <a:rPr lang="ko-KR" altLang="en-US" dirty="0">
                <a:latin typeface="+mn-ea"/>
                <a:ea typeface="+mn-ea"/>
              </a:rPr>
              <a:t> 분산</a:t>
            </a:r>
            <a:endParaRPr lang="en-US" altLang="ko-KR" dirty="0">
              <a:latin typeface="+mn-ea"/>
              <a:ea typeface="+mn-ea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  <a:ea typeface="+mn-ea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en-US" altLang="ko-KR" dirty="0">
                <a:latin typeface="+mn-ea"/>
                <a:ea typeface="+mn-ea"/>
              </a:rPr>
              <a:t>CDF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  <a:ea typeface="+mn-ea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Y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en-US" altLang="ko-KR" dirty="0">
                <a:latin typeface="+mn-ea"/>
                <a:ea typeface="+mn-ea"/>
              </a:rPr>
              <a:t>CDF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  <a:ea typeface="+mn-ea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800" dirty="0">
              <a:latin typeface="+mn-ea"/>
              <a:ea typeface="+mn-ea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Y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en-US" altLang="ko-KR" dirty="0">
                <a:latin typeface="+mn-ea"/>
                <a:ea typeface="+mn-ea"/>
              </a:rPr>
              <a:t>pdf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latin typeface="+mn-ea"/>
              <a:ea typeface="+mn-ea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Y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ko-KR" altLang="en-US" dirty="0" err="1">
                <a:latin typeface="+mn-ea"/>
                <a:ea typeface="+mn-ea"/>
              </a:rPr>
              <a:t>기대값과</a:t>
            </a:r>
            <a:r>
              <a:rPr lang="ko-KR" altLang="en-US" dirty="0">
                <a:latin typeface="+mn-ea"/>
                <a:ea typeface="+mn-ea"/>
              </a:rPr>
              <a:t> 분산</a:t>
            </a:r>
            <a:endParaRPr lang="en-US" altLang="ko-KR" dirty="0">
              <a:latin typeface="+mn-ea"/>
              <a:ea typeface="+mn-ea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latin typeface="+mn-ea"/>
              <a:ea typeface="+mn-ea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직접 계산</a:t>
            </a:r>
            <a:endParaRPr lang="en-US" altLang="ko-KR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2579" y="2161886"/>
            <a:ext cx="8026285" cy="42374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11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384" y="2213812"/>
            <a:ext cx="5424783" cy="392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21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지수분포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7-2] </a:t>
            </a:r>
            <a:r>
              <a:rPr lang="ko-KR" altLang="en-US" sz="2400" dirty="0"/>
              <a:t>지수분포</a:t>
            </a:r>
            <a:r>
              <a:rPr lang="en-US" altLang="ko-KR" sz="2400" dirty="0"/>
              <a:t>(exponential distribution)</a:t>
            </a:r>
          </a:p>
          <a:p>
            <a:pPr marL="0" lvl="1" indent="0" fontAlgn="auto">
              <a:spcAft>
                <a:spcPts val="0"/>
              </a:spcAft>
              <a:buNone/>
            </a:pPr>
            <a:r>
              <a:rPr lang="en-US" altLang="ko-KR" sz="2000" dirty="0"/>
              <a:t>  : </a:t>
            </a:r>
            <a:r>
              <a:rPr lang="ko-KR" altLang="en-US" sz="2000" dirty="0"/>
              <a:t>확률밀도함수가 지수적으로 감소하는 확률분포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148516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196786"/>
              </p:ext>
            </p:extLst>
          </p:nvPr>
        </p:nvGraphicFramePr>
        <p:xfrm>
          <a:off x="6957265" y="1420915"/>
          <a:ext cx="149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1498320" imgH="342720" progId="Equation.DSMT4">
                  <p:embed/>
                </p:oleObj>
              </mc:Choice>
              <mc:Fallback>
                <p:oleObj name="Equation" r:id="rId3" imgW="149832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7265" y="1420915"/>
                        <a:ext cx="1498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75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190285"/>
            <a:ext cx="25241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95042" y="2933942"/>
            <a:ext cx="2664296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누적분포함수</a:t>
            </a:r>
            <a:endParaRPr lang="en-US" altLang="ko-KR" dirty="0">
              <a:latin typeface="+mn-ea"/>
              <a:ea typeface="+mn-ea"/>
            </a:endParaRPr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+mn-ea"/>
              <a:ea typeface="+mn-ea"/>
            </a:endParaRPr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900" dirty="0">
              <a:latin typeface="+mn-ea"/>
              <a:ea typeface="+mn-ea"/>
            </a:endParaRPr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모멘트생성함수</a:t>
            </a:r>
            <a:endParaRPr lang="en-US" altLang="ko-KR" dirty="0">
              <a:latin typeface="+mn-ea"/>
              <a:ea typeface="+mn-ea"/>
            </a:endParaRPr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  <a:ea typeface="+mn-ea"/>
            </a:endParaRPr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3200" dirty="0">
              <a:latin typeface="+mn-ea"/>
              <a:ea typeface="+mn-ea"/>
            </a:endParaRPr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  <a:ea typeface="+mn-ea"/>
            </a:endParaRPr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+mn-ea"/>
                <a:ea typeface="+mn-ea"/>
              </a:rPr>
              <a:t>기대값과</a:t>
            </a:r>
            <a:r>
              <a:rPr lang="ko-KR" altLang="en-US" dirty="0">
                <a:latin typeface="+mn-ea"/>
                <a:ea typeface="+mn-ea"/>
              </a:rPr>
              <a:t> 분산</a:t>
            </a:r>
          </a:p>
        </p:txBody>
      </p:sp>
      <p:pic>
        <p:nvPicPr>
          <p:cNvPr id="9" name="Picture 75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2950871"/>
            <a:ext cx="5276670" cy="349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4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>
                <a:latin typeface="+mn-ea"/>
              </a:rPr>
              <a:t>지수분포의 </a:t>
            </a:r>
            <a:r>
              <a:rPr lang="en-US" altLang="ko-KR" sz="2000" dirty="0">
                <a:latin typeface="+mn-ea"/>
              </a:rPr>
              <a:t>R </a:t>
            </a:r>
            <a:r>
              <a:rPr lang="ko-KR" altLang="en-US" sz="2000" dirty="0">
                <a:latin typeface="+mn-ea"/>
              </a:rPr>
              <a:t>함수</a:t>
            </a:r>
            <a:endParaRPr lang="en-US" altLang="ko-KR" sz="2000" dirty="0">
              <a:latin typeface="+mn-ea"/>
            </a:endParaRPr>
          </a:p>
          <a:p>
            <a:endParaRPr lang="ko-KR" altLang="en-US" sz="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>
                <a:latin typeface="+mn-ea"/>
              </a:rPr>
              <a:t>확률밀도함수 </a:t>
            </a:r>
            <a:r>
              <a:rPr lang="en-US" altLang="ko-KR" sz="2000" dirty="0">
                <a:latin typeface="+mn-ea"/>
              </a:rPr>
              <a:t>f(x) (rate=</a:t>
            </a:r>
            <a:r>
              <a:rPr lang="el-GR" altLang="ko-KR" sz="2000" dirty="0">
                <a:latin typeface="+mn-ea"/>
              </a:rPr>
              <a:t>λ</a:t>
            </a:r>
            <a:r>
              <a:rPr lang="en-US" altLang="ko-KR" sz="2000" dirty="0">
                <a:latin typeface="+mn-ea"/>
              </a:rPr>
              <a:t>), </a:t>
            </a:r>
            <a:r>
              <a:rPr lang="ko-KR" altLang="en-US" sz="2000" dirty="0">
                <a:latin typeface="+mn-ea"/>
              </a:rPr>
              <a:t>초기치 </a:t>
            </a:r>
            <a:r>
              <a:rPr lang="en-US" altLang="ko-KR" sz="2000" dirty="0">
                <a:latin typeface="+mn-ea"/>
              </a:rPr>
              <a:t>(rate = 1)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dexp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(x, rate = 1)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# Excel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함수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= EXPON.DIST(x, rate, FALSE)</a:t>
            </a:r>
          </a:p>
          <a:p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>
                <a:latin typeface="+mn-ea"/>
              </a:rPr>
              <a:t>누적분포함수 </a:t>
            </a:r>
            <a:r>
              <a:rPr lang="en-US" altLang="ko-KR" sz="2000" dirty="0">
                <a:latin typeface="+mn-ea"/>
              </a:rPr>
              <a:t>(q=</a:t>
            </a:r>
            <a:r>
              <a:rPr lang="ko-KR" altLang="en-US" sz="2000" dirty="0" err="1">
                <a:latin typeface="+mn-ea"/>
              </a:rPr>
              <a:t>분위수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pexp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(q, rate = 1, </a:t>
            </a: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 = TRUE)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# Excel 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함수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= EXPON.DIST(x, rate, TRUE)</a:t>
            </a:r>
          </a:p>
          <a:p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 err="1">
                <a:latin typeface="+mn-ea"/>
              </a:rPr>
              <a:t>분위수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(p=</a:t>
            </a:r>
            <a:r>
              <a:rPr lang="ko-KR" altLang="en-US" sz="2000" dirty="0">
                <a:latin typeface="+mn-ea"/>
              </a:rPr>
              <a:t>누적확률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qexp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(p, rate = 1, </a:t>
            </a: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lower.tail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 = TRUE)</a:t>
            </a:r>
          </a:p>
          <a:p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>
                <a:latin typeface="+mn-ea"/>
              </a:rPr>
              <a:t>지수 확률변수 </a:t>
            </a:r>
            <a:r>
              <a:rPr lang="en-US" altLang="ko-KR" sz="2000" dirty="0">
                <a:latin typeface="+mn-ea"/>
              </a:rPr>
              <a:t>(n=</a:t>
            </a:r>
            <a:r>
              <a:rPr lang="ko-KR" altLang="en-US" sz="2000" dirty="0" err="1">
                <a:latin typeface="+mn-ea"/>
              </a:rPr>
              <a:t>난수의</a:t>
            </a:r>
            <a:r>
              <a:rPr lang="ko-KR" altLang="en-US" sz="2000" dirty="0">
                <a:latin typeface="+mn-ea"/>
              </a:rPr>
              <a:t> 개수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 err="1">
                <a:solidFill>
                  <a:srgbClr val="FF0000"/>
                </a:solidFill>
                <a:latin typeface="+mn-ea"/>
              </a:rPr>
              <a:t>rexp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(n, rate = 1)</a:t>
            </a:r>
            <a:endParaRPr lang="ko-KR" altLang="en-US" sz="20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지수분포</a:t>
            </a:r>
          </a:p>
        </p:txBody>
      </p:sp>
    </p:spTree>
    <p:extLst>
      <p:ext uri="{BB962C8B-B14F-4D97-AF65-F5344CB8AC3E}">
        <p14:creationId xmlns:p14="http://schemas.microsoft.com/office/powerpoint/2010/main" val="145102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7-2] λ=1,2,3,4,5</a:t>
            </a:r>
            <a:r>
              <a:rPr lang="ko-KR" altLang="en-US" sz="2000" dirty="0"/>
              <a:t>인 지수분포의 확률밀도함수와 누적분포함수 그래프를 작성하시오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5" y="2123855"/>
            <a:ext cx="7768025" cy="43127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44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지수분포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7-1] </a:t>
            </a:r>
            <a:r>
              <a:rPr lang="ko-KR" altLang="en-US" sz="2400" dirty="0"/>
              <a:t>지수분포의 </a:t>
            </a:r>
            <a:r>
              <a:rPr lang="ko-KR" altLang="en-US" sz="2400" dirty="0" err="1"/>
              <a:t>비기억</a:t>
            </a:r>
            <a:r>
              <a:rPr lang="en-US" altLang="ko-KR" sz="2400" dirty="0"/>
              <a:t>(memoryless) </a:t>
            </a:r>
            <a:r>
              <a:rPr lang="ko-KR" altLang="en-US" sz="2400" dirty="0"/>
              <a:t>특성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1"/>
            <a:ext cx="8145905" cy="1170130"/>
          </a:xfrm>
          <a:prstGeom prst="roundRect">
            <a:avLst>
              <a:gd name="adj" fmla="val 17857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6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705" y="1842390"/>
            <a:ext cx="42005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F5174AF-FADA-4093-86AE-69958A02D9B7}" type="slidenum">
              <a:rPr lang="ko-KR" altLang="en-US" sz="1800" smtClean="0">
                <a:latin typeface="+mn-ea"/>
                <a:ea typeface="+mn-ea"/>
              </a:rPr>
              <a:pPr/>
              <a:t>9</a:t>
            </a:fld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651" y="3185182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900000" indent="-900000">
              <a:defRPr sz="2000" b="1"/>
            </a:lvl1pPr>
          </a:lstStyle>
          <a:p>
            <a:r>
              <a:rPr lang="en-US" altLang="ko-KR" sz="1800" b="0" dirty="0">
                <a:latin typeface="+mn-ea"/>
                <a:ea typeface="+mn-ea"/>
              </a:rPr>
              <a:t>[</a:t>
            </a:r>
            <a:r>
              <a:rPr lang="ko-KR" altLang="en-US" sz="1800" b="0" dirty="0">
                <a:latin typeface="+mn-ea"/>
                <a:ea typeface="+mn-ea"/>
              </a:rPr>
              <a:t>예 </a:t>
            </a:r>
            <a:r>
              <a:rPr lang="en-US" altLang="ko-KR" sz="1800" b="0" dirty="0">
                <a:latin typeface="+mn-ea"/>
                <a:ea typeface="+mn-ea"/>
              </a:rPr>
              <a:t>7-3] </a:t>
            </a:r>
            <a:r>
              <a:rPr lang="ko-KR" altLang="en-US" sz="1800" b="0" dirty="0">
                <a:latin typeface="+mn-ea"/>
                <a:ea typeface="+mn-ea"/>
              </a:rPr>
              <a:t>평균수명이 </a:t>
            </a:r>
            <a:r>
              <a:rPr lang="en-US" altLang="ko-KR" sz="1800" b="0" dirty="0">
                <a:latin typeface="+mn-ea"/>
                <a:ea typeface="+mn-ea"/>
              </a:rPr>
              <a:t>10</a:t>
            </a:r>
            <a:r>
              <a:rPr lang="ko-KR" altLang="en-US" sz="1800" b="0" dirty="0">
                <a:latin typeface="+mn-ea"/>
                <a:ea typeface="+mn-ea"/>
              </a:rPr>
              <a:t>년인 지수분포를 따르는 제품을 </a:t>
            </a:r>
            <a:r>
              <a:rPr lang="en-US" altLang="ko-KR" sz="1800" b="0" dirty="0">
                <a:latin typeface="+mn-ea"/>
                <a:ea typeface="+mn-ea"/>
              </a:rPr>
              <a:t>5</a:t>
            </a:r>
            <a:r>
              <a:rPr lang="ko-KR" altLang="en-US" sz="1800" b="0" dirty="0">
                <a:latin typeface="+mn-ea"/>
                <a:ea typeface="+mn-ea"/>
              </a:rPr>
              <a:t>년간 고장 없이 사용했을 때</a:t>
            </a:r>
            <a:r>
              <a:rPr lang="en-US" altLang="ko-KR" sz="1800" b="0" dirty="0">
                <a:latin typeface="+mn-ea"/>
                <a:ea typeface="+mn-ea"/>
              </a:rPr>
              <a:t>, </a:t>
            </a:r>
            <a:r>
              <a:rPr lang="ko-KR" altLang="en-US" sz="1800" b="0" dirty="0">
                <a:latin typeface="+mn-ea"/>
                <a:ea typeface="+mn-ea"/>
              </a:rPr>
              <a:t>앞으로 </a:t>
            </a:r>
            <a:r>
              <a:rPr lang="en-US" altLang="ko-KR" sz="1800" b="0" dirty="0">
                <a:latin typeface="+mn-ea"/>
                <a:ea typeface="+mn-ea"/>
              </a:rPr>
              <a:t>3</a:t>
            </a:r>
            <a:r>
              <a:rPr lang="ko-KR" altLang="en-US" sz="1800" b="0" dirty="0">
                <a:latin typeface="+mn-ea"/>
                <a:ea typeface="+mn-ea"/>
              </a:rPr>
              <a:t>년 더 고장 없이 작동할 확률</a:t>
            </a:r>
            <a:r>
              <a:rPr lang="en-US" altLang="ko-KR" sz="1800" b="0" dirty="0">
                <a:latin typeface="+mn-ea"/>
                <a:ea typeface="+mn-ea"/>
              </a:rPr>
              <a:t>?</a:t>
            </a:r>
            <a:endParaRPr lang="ko-KR" altLang="en-US" sz="1800" b="0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9651" y="439848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900000" indent="-900000">
              <a:defRPr sz="2000" b="1"/>
            </a:lvl1pPr>
          </a:lstStyle>
          <a:p>
            <a:r>
              <a:rPr lang="en-US" altLang="ko-KR" sz="1800" b="0" dirty="0">
                <a:latin typeface="+mn-ea"/>
                <a:ea typeface="+mn-ea"/>
              </a:rPr>
              <a:t>[</a:t>
            </a:r>
            <a:r>
              <a:rPr lang="ko-KR" altLang="en-US" sz="1800" b="0" dirty="0">
                <a:latin typeface="+mn-ea"/>
                <a:ea typeface="+mn-ea"/>
              </a:rPr>
              <a:t>예 </a:t>
            </a:r>
            <a:r>
              <a:rPr lang="en-US" altLang="ko-KR" sz="1800" b="0" dirty="0">
                <a:latin typeface="+mn-ea"/>
                <a:ea typeface="+mn-ea"/>
              </a:rPr>
              <a:t>7-4] </a:t>
            </a:r>
            <a:r>
              <a:rPr lang="ko-KR" altLang="en-US" sz="1800" b="0" dirty="0">
                <a:latin typeface="+mn-ea"/>
                <a:ea typeface="+mn-ea"/>
              </a:rPr>
              <a:t>평균수명이 </a:t>
            </a:r>
            <a:r>
              <a:rPr lang="en-US" altLang="ko-KR" sz="1800" b="0" dirty="0">
                <a:latin typeface="+mn-ea"/>
                <a:ea typeface="+mn-ea"/>
              </a:rPr>
              <a:t>10,000</a:t>
            </a:r>
            <a:r>
              <a:rPr lang="ko-KR" altLang="en-US" sz="1800" b="0" dirty="0">
                <a:latin typeface="+mn-ea"/>
                <a:ea typeface="+mn-ea"/>
              </a:rPr>
              <a:t>시간인 지수분포를 따르는 시스템에 대하여 </a:t>
            </a:r>
            <a:r>
              <a:rPr lang="en-US" altLang="ko-KR" sz="1800" b="0" dirty="0">
                <a:latin typeface="+mn-ea"/>
                <a:ea typeface="+mn-ea"/>
              </a:rPr>
              <a:t>90%</a:t>
            </a:r>
            <a:r>
              <a:rPr lang="ko-KR" altLang="en-US" sz="1800" b="0" dirty="0">
                <a:latin typeface="+mn-ea"/>
                <a:ea typeface="+mn-ea"/>
              </a:rPr>
              <a:t>의 확률로 고장 없이 작동할 시간을 구하시오</a:t>
            </a:r>
            <a:r>
              <a:rPr lang="en-US" altLang="ko-KR" sz="1800" b="0" dirty="0">
                <a:latin typeface="+mn-ea"/>
                <a:ea typeface="+mn-ea"/>
              </a:rPr>
              <a:t>.</a:t>
            </a:r>
            <a:endParaRPr lang="ko-KR" altLang="en-US" sz="1800" b="0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9651" y="547860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900000" indent="-900000">
              <a:defRPr sz="2000" b="1"/>
            </a:lvl1pPr>
          </a:lstStyle>
          <a:p>
            <a:r>
              <a:rPr lang="en-US" altLang="ko-KR" sz="1800" b="0" dirty="0">
                <a:latin typeface="+mn-ea"/>
                <a:ea typeface="+mn-ea"/>
              </a:rPr>
              <a:t>[</a:t>
            </a:r>
            <a:r>
              <a:rPr lang="ko-KR" altLang="en-US" sz="1800" b="0" dirty="0">
                <a:latin typeface="+mn-ea"/>
                <a:ea typeface="+mn-ea"/>
              </a:rPr>
              <a:t>예 </a:t>
            </a:r>
            <a:r>
              <a:rPr lang="en-US" altLang="ko-KR" sz="1800" b="0" dirty="0">
                <a:latin typeface="+mn-ea"/>
                <a:ea typeface="+mn-ea"/>
              </a:rPr>
              <a:t>7-5] </a:t>
            </a:r>
            <a:r>
              <a:rPr lang="ko-KR" altLang="en-US" sz="1800" b="0" dirty="0">
                <a:latin typeface="+mn-ea"/>
                <a:ea typeface="+mn-ea"/>
              </a:rPr>
              <a:t>지수수명분포를 따르는 시스템에 대하여 </a:t>
            </a:r>
            <a:r>
              <a:rPr lang="en-US" altLang="ko-KR" sz="1800" b="0" dirty="0">
                <a:latin typeface="+mn-ea"/>
                <a:ea typeface="+mn-ea"/>
              </a:rPr>
              <a:t>10,000</a:t>
            </a:r>
            <a:r>
              <a:rPr lang="ko-KR" altLang="en-US" sz="1800" b="0" dirty="0">
                <a:latin typeface="+mn-ea"/>
                <a:ea typeface="+mn-ea"/>
              </a:rPr>
              <a:t>시간 까지 작동할 확률이 </a:t>
            </a:r>
            <a:r>
              <a:rPr lang="en-US" altLang="ko-KR" sz="1800" b="0" dirty="0">
                <a:latin typeface="+mn-ea"/>
                <a:ea typeface="+mn-ea"/>
              </a:rPr>
              <a:t>90%</a:t>
            </a:r>
            <a:r>
              <a:rPr lang="ko-KR" altLang="en-US" sz="1800" b="0" dirty="0">
                <a:latin typeface="+mn-ea"/>
                <a:ea typeface="+mn-ea"/>
              </a:rPr>
              <a:t>이상 이길 요구한다면</a:t>
            </a:r>
            <a:r>
              <a:rPr lang="en-US" altLang="ko-KR" sz="1800" b="0" dirty="0">
                <a:latin typeface="+mn-ea"/>
                <a:ea typeface="+mn-ea"/>
              </a:rPr>
              <a:t>, </a:t>
            </a:r>
            <a:r>
              <a:rPr lang="el-GR" altLang="ko-KR" sz="1800" b="0" dirty="0">
                <a:latin typeface="+mn-ea"/>
                <a:ea typeface="+mn-ea"/>
              </a:rPr>
              <a:t>λ</a:t>
            </a:r>
            <a:r>
              <a:rPr lang="ko-KR" altLang="en-US" sz="1800" b="0" dirty="0">
                <a:latin typeface="+mn-ea"/>
                <a:ea typeface="+mn-ea"/>
              </a:rPr>
              <a:t>는 얼마 이하</a:t>
            </a:r>
            <a:r>
              <a:rPr lang="en-US" altLang="ko-KR" sz="1800" b="0" dirty="0">
                <a:latin typeface="+mn-ea"/>
                <a:ea typeface="+mn-ea"/>
              </a:rPr>
              <a:t>?</a:t>
            </a:r>
            <a:endParaRPr lang="ko-KR" altLang="en-US" sz="1800" b="0" dirty="0">
              <a:latin typeface="+mn-ea"/>
              <a:ea typeface="+mn-ea"/>
            </a:endParaRPr>
          </a:p>
        </p:txBody>
      </p:sp>
      <p:pic>
        <p:nvPicPr>
          <p:cNvPr id="11" name="Picture 6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847" y="2528135"/>
            <a:ext cx="6018596" cy="61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9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513" y="3815657"/>
            <a:ext cx="5592792" cy="5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9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08" y="5087391"/>
            <a:ext cx="5789318" cy="31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43" y="6169031"/>
            <a:ext cx="6157802" cy="52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24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15076</TotalTime>
  <Words>785</Words>
  <Application>Microsoft Office PowerPoint</Application>
  <PresentationFormat>화면 슬라이드 쇼(4:3)</PresentationFormat>
  <Paragraphs>115</Paragraphs>
  <Slides>16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한양해서</vt:lpstr>
      <vt:lpstr>Arial</vt:lpstr>
      <vt:lpstr>Wingdings</vt:lpstr>
      <vt:lpstr>Office 테마</vt:lpstr>
      <vt:lpstr>Equation</vt:lpstr>
      <vt:lpstr>연속형 확률분포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최영규</Manager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01장.자료구조와 알고리즘</dc:title>
  <dc:creator>최영규</dc:creator>
  <cp:lastModifiedBy>김대호</cp:lastModifiedBy>
  <cp:revision>234</cp:revision>
  <cp:lastPrinted>2016-03-01T13:56:08Z</cp:lastPrinted>
  <dcterms:created xsi:type="dcterms:W3CDTF">2004-02-19T02:52:38Z</dcterms:created>
  <dcterms:modified xsi:type="dcterms:W3CDTF">2020-01-11T16:33:35Z</dcterms:modified>
</cp:coreProperties>
</file>