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9"/>
  </p:notesMasterIdLst>
  <p:handoutMasterIdLst>
    <p:handoutMasterId r:id="rId20"/>
  </p:handoutMasterIdLst>
  <p:sldIdLst>
    <p:sldId id="345" r:id="rId2"/>
    <p:sldId id="344" r:id="rId3"/>
    <p:sldId id="352" r:id="rId4"/>
    <p:sldId id="330" r:id="rId5"/>
    <p:sldId id="357" r:id="rId6"/>
    <p:sldId id="353" r:id="rId7"/>
    <p:sldId id="355" r:id="rId8"/>
    <p:sldId id="360" r:id="rId9"/>
    <p:sldId id="369" r:id="rId10"/>
    <p:sldId id="359" r:id="rId11"/>
    <p:sldId id="362" r:id="rId12"/>
    <p:sldId id="361" r:id="rId13"/>
    <p:sldId id="363" r:id="rId14"/>
    <p:sldId id="364" r:id="rId15"/>
    <p:sldId id="367" r:id="rId16"/>
    <p:sldId id="365" r:id="rId17"/>
    <p:sldId id="368" r:id="rId18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97AF9-8C7E-4236-AC0B-2F4D83F09BA5}" v="9" dt="2020-01-07T23:46:0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DE697AF9-8C7E-4236-AC0B-2F4D83F09BA5}"/>
    <pc:docChg chg="delSld modSld">
      <pc:chgData name=" " userId="1decf387-3a62-48e1-8264-95221a86067c" providerId="ADAL" clId="{DE697AF9-8C7E-4236-AC0B-2F4D83F09BA5}" dt="2020-01-07T23:47:41.396" v="87" actId="20577"/>
      <pc:docMkLst>
        <pc:docMk/>
      </pc:docMkLst>
      <pc:sldChg chg="modSp">
        <pc:chgData name=" " userId="1decf387-3a62-48e1-8264-95221a86067c" providerId="ADAL" clId="{DE697AF9-8C7E-4236-AC0B-2F4D83F09BA5}" dt="2020-01-07T23:47:05.356" v="63" actId="20577"/>
        <pc:sldMkLst>
          <pc:docMk/>
          <pc:sldMk cId="0" sldId="330"/>
        </pc:sldMkLst>
        <pc:spChg chg="mod">
          <ac:chgData name=" " userId="1decf387-3a62-48e1-8264-95221a86067c" providerId="ADAL" clId="{DE697AF9-8C7E-4236-AC0B-2F4D83F09BA5}" dt="2020-01-07T23:47:05.356" v="63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32.651" v="20" actId="20577"/>
        <pc:sldMkLst>
          <pc:docMk/>
          <pc:sldMk cId="548207019" sldId="344"/>
        </pc:sldMkLst>
        <pc:spChg chg="mod">
          <ac:chgData name=" " userId="1decf387-3a62-48e1-8264-95221a86067c" providerId="ADAL" clId="{DE697AF9-8C7E-4236-AC0B-2F4D83F09BA5}" dt="2020-01-07T23:44:10.780" v="5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17.996" v="8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2.339" v="11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6.188" v="14" actId="2057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9.220" v="17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32.651" v="20" actId="20577"/>
          <ac:spMkLst>
            <pc:docMk/>
            <pc:sldMk cId="548207019" sldId="344"/>
            <ac:spMk id="1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05.664" v="1" actId="20577"/>
        <pc:sldMkLst>
          <pc:docMk/>
          <pc:sldMk cId="3079682105" sldId="345"/>
        </pc:sldMkLst>
        <pc:spChg chg="mod">
          <ac:chgData name=" " userId="1decf387-3a62-48e1-8264-95221a86067c" providerId="ADAL" clId="{DE697AF9-8C7E-4236-AC0B-2F4D83F09BA5}" dt="2020-01-07T23:44:05.664" v="1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6:59.724" v="60" actId="20577"/>
        <pc:sldMkLst>
          <pc:docMk/>
          <pc:sldMk cId="706679794" sldId="352"/>
        </pc:sldMkLst>
        <pc:spChg chg="mod">
          <ac:chgData name=" " userId="1decf387-3a62-48e1-8264-95221a86067c" providerId="ADAL" clId="{DE697AF9-8C7E-4236-AC0B-2F4D83F09BA5}" dt="2020-01-07T23:44:50.639" v="24" actId="6549"/>
          <ac:spMkLst>
            <pc:docMk/>
            <pc:sldMk cId="706679794" sldId="352"/>
            <ac:spMk id="9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6:59.724" v="60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3.235" v="69" actId="20577"/>
        <pc:sldMkLst>
          <pc:docMk/>
          <pc:sldMk cId="168344992" sldId="353"/>
        </pc:sldMkLst>
        <pc:spChg chg="mod">
          <ac:chgData name=" " userId="1decf387-3a62-48e1-8264-95221a86067c" providerId="ADAL" clId="{DE697AF9-8C7E-4236-AC0B-2F4D83F09BA5}" dt="2020-01-07T23:45:17.058" v="44"/>
          <ac:spMkLst>
            <pc:docMk/>
            <pc:sldMk cId="168344992" sldId="353"/>
            <ac:spMk id="8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13.235" v="69" actId="20577"/>
          <ac:spMkLst>
            <pc:docMk/>
            <pc:sldMk cId="168344992" sldId="35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8.627" v="72" actId="20577"/>
        <pc:sldMkLst>
          <pc:docMk/>
          <pc:sldMk cId="1451025718" sldId="355"/>
        </pc:sldMkLst>
        <pc:spChg chg="mod">
          <ac:chgData name=" " userId="1decf387-3a62-48e1-8264-95221a86067c" providerId="ADAL" clId="{DE697AF9-8C7E-4236-AC0B-2F4D83F09BA5}" dt="2020-01-07T23:47:18.627" v="72" actId="20577"/>
          <ac:spMkLst>
            <pc:docMk/>
            <pc:sldMk cId="1451025718" sldId="35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09.228" v="66" actId="20577"/>
        <pc:sldMkLst>
          <pc:docMk/>
          <pc:sldMk cId="1756213758" sldId="357"/>
        </pc:sldMkLst>
        <pc:spChg chg="mod">
          <ac:chgData name=" " userId="1decf387-3a62-48e1-8264-95221a86067c" providerId="ADAL" clId="{DE697AF9-8C7E-4236-AC0B-2F4D83F09BA5}" dt="2020-01-07T23:45:12.066" v="40"/>
          <ac:spMkLst>
            <pc:docMk/>
            <pc:sldMk cId="1756213758" sldId="357"/>
            <ac:spMk id="4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09.228" v="66" actId="20577"/>
          <ac:spMkLst>
            <pc:docMk/>
            <pc:sldMk cId="1756213758" sldId="357"/>
            <ac:spMk id="4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5:04.467" v="32"/>
          <ac:spMkLst>
            <pc:docMk/>
            <pc:sldMk cId="1756213758" sldId="357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2.765" v="75" actId="20577"/>
        <pc:sldMkLst>
          <pc:docMk/>
          <pc:sldMk cId="557243368" sldId="359"/>
        </pc:sldMkLst>
        <pc:spChg chg="mod">
          <ac:chgData name=" " userId="1decf387-3a62-48e1-8264-95221a86067c" providerId="ADAL" clId="{DE697AF9-8C7E-4236-AC0B-2F4D83F09BA5}" dt="2020-01-07T23:47:22.765" v="75" actId="20577"/>
          <ac:spMkLst>
            <pc:docMk/>
            <pc:sldMk cId="557243368" sldId="35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0.643" v="81" actId="20577"/>
        <pc:sldMkLst>
          <pc:docMk/>
          <pc:sldMk cId="1515448951" sldId="361"/>
        </pc:sldMkLst>
        <pc:spChg chg="mod">
          <ac:chgData name=" " userId="1decf387-3a62-48e1-8264-95221a86067c" providerId="ADAL" clId="{DE697AF9-8C7E-4236-AC0B-2F4D83F09BA5}" dt="2020-01-07T23:47:30.643" v="81" actId="20577"/>
          <ac:spMkLst>
            <pc:docMk/>
            <pc:sldMk cId="1515448951" sldId="36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7.124" v="78" actId="20577"/>
        <pc:sldMkLst>
          <pc:docMk/>
          <pc:sldMk cId="1445728107" sldId="362"/>
        </pc:sldMkLst>
        <pc:spChg chg="mod">
          <ac:chgData name=" " userId="1decf387-3a62-48e1-8264-95221a86067c" providerId="ADAL" clId="{DE697AF9-8C7E-4236-AC0B-2F4D83F09BA5}" dt="2020-01-07T23:47:27.124" v="78" actId="20577"/>
          <ac:spMkLst>
            <pc:docMk/>
            <pc:sldMk cId="1445728107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5.667" v="84" actId="20577"/>
        <pc:sldMkLst>
          <pc:docMk/>
          <pc:sldMk cId="3187478321" sldId="363"/>
        </pc:sldMkLst>
        <pc:spChg chg="mod">
          <ac:chgData name=" " userId="1decf387-3a62-48e1-8264-95221a86067c" providerId="ADAL" clId="{DE697AF9-8C7E-4236-AC0B-2F4D83F09BA5}" dt="2020-01-07T23:45:37.147" v="48"/>
          <ac:spMkLst>
            <pc:docMk/>
            <pc:sldMk cId="3187478321" sldId="363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35.667" v="84" actId="20577"/>
          <ac:spMkLst>
            <pc:docMk/>
            <pc:sldMk cId="3187478321" sldId="36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41.396" v="87" actId="20577"/>
        <pc:sldMkLst>
          <pc:docMk/>
          <pc:sldMk cId="1136927052" sldId="365"/>
        </pc:sldMkLst>
        <pc:spChg chg="mod">
          <ac:chgData name=" " userId="1decf387-3a62-48e1-8264-95221a86067c" providerId="ADAL" clId="{DE697AF9-8C7E-4236-AC0B-2F4D83F09BA5}" dt="2020-01-07T23:47:41.396" v="87" actId="20577"/>
          <ac:spMkLst>
            <pc:docMk/>
            <pc:sldMk cId="1136927052" sldId="365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944036022" sldId="366"/>
        </pc:sldMkLst>
        <pc:spChg chg="mod">
          <ac:chgData name=" " userId="1decf387-3a62-48e1-8264-95221a86067c" providerId="ADAL" clId="{DE697AF9-8C7E-4236-AC0B-2F4D83F09BA5}" dt="2020-01-07T23:45:48.378" v="52"/>
          <ac:spMkLst>
            <pc:docMk/>
            <pc:sldMk cId="944036022" sldId="366"/>
            <ac:spMk id="9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064171006" sldId="369"/>
        </pc:sldMkLst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38089182" sldId="370"/>
        </pc:sldMkLst>
        <pc:spChg chg="mod">
          <ac:chgData name=" " userId="1decf387-3a62-48e1-8264-95221a86067c" providerId="ADAL" clId="{DE697AF9-8C7E-4236-AC0B-2F4D83F09BA5}" dt="2020-01-07T23:46:01.532" v="56"/>
          <ac:spMkLst>
            <pc:docMk/>
            <pc:sldMk cId="38089182" sldId="370"/>
            <ac:spMk id="6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8271535" sldId="371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6529486" sldId="372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1743458264" sldId="373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786354" sldId="374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620780353" sldId="375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1714411" sldId="377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78961875" sldId="3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/16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연속형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7-1] </a:t>
            </a:r>
            <a:r>
              <a:rPr lang="ko-KR" altLang="en-US" sz="2400" dirty="0"/>
              <a:t>지수분포의 </a:t>
            </a:r>
            <a:r>
              <a:rPr lang="ko-KR" altLang="en-US" sz="2400" dirty="0" err="1"/>
              <a:t>비기억</a:t>
            </a:r>
            <a:r>
              <a:rPr lang="en-US" altLang="ko-KR" sz="2400" dirty="0"/>
              <a:t>(memoryless) </a:t>
            </a:r>
            <a:r>
              <a:rPr lang="ko-KR" altLang="en-US" sz="2400" dirty="0"/>
              <a:t>특성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170130"/>
          </a:xfrm>
          <a:prstGeom prst="roundRect">
            <a:avLst>
              <a:gd name="adj" fmla="val 1785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05" y="1842390"/>
            <a:ext cx="420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z="1800" smtClean="0">
                <a:latin typeface="+mn-ea"/>
                <a:ea typeface="+mn-ea"/>
              </a:rPr>
              <a:pPr/>
              <a:t>10</a:t>
            </a:fld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51" y="318518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7-3]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</a:t>
            </a:r>
            <a:r>
              <a:rPr lang="ko-KR" altLang="en-US" sz="1800" b="0" dirty="0">
                <a:latin typeface="+mn-ea"/>
                <a:ea typeface="+mn-ea"/>
              </a:rPr>
              <a:t>년인 지수분포를 따르는 제품을 </a:t>
            </a:r>
            <a:r>
              <a:rPr lang="en-US" altLang="ko-KR" sz="1800" b="0" dirty="0">
                <a:latin typeface="+mn-ea"/>
                <a:ea typeface="+mn-ea"/>
              </a:rPr>
              <a:t>5</a:t>
            </a:r>
            <a:r>
              <a:rPr lang="ko-KR" altLang="en-US" sz="1800" b="0" dirty="0">
                <a:latin typeface="+mn-ea"/>
                <a:ea typeface="+mn-ea"/>
              </a:rPr>
              <a:t>년간 고장 없이 사용했을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앞으로 </a:t>
            </a:r>
            <a:r>
              <a:rPr lang="en-US" altLang="ko-KR" sz="1800" b="0" dirty="0">
                <a:latin typeface="+mn-ea"/>
                <a:ea typeface="+mn-ea"/>
              </a:rPr>
              <a:t>3</a:t>
            </a:r>
            <a:r>
              <a:rPr lang="ko-KR" altLang="en-US" sz="1800" b="0" dirty="0">
                <a:latin typeface="+mn-ea"/>
                <a:ea typeface="+mn-ea"/>
              </a:rPr>
              <a:t>년 더 고장 없이 작동할 확률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651" y="439848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7-4]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시간인 지수분포를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의 확률로 고장 없이 작동할 시간을 구하시오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651" y="547860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7-5] </a:t>
            </a:r>
            <a:r>
              <a:rPr lang="ko-KR" altLang="en-US" sz="1800" b="0" dirty="0">
                <a:latin typeface="+mn-ea"/>
                <a:ea typeface="+mn-ea"/>
              </a:rPr>
              <a:t>지수수명분포를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 까지 작동할 확률이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이상 이길 요구한다면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el-GR" altLang="ko-KR" sz="1800" b="0" dirty="0">
                <a:latin typeface="+mn-ea"/>
                <a:ea typeface="+mn-ea"/>
              </a:rPr>
              <a:t>λ</a:t>
            </a:r>
            <a:r>
              <a:rPr lang="ko-KR" altLang="en-US" sz="1800" b="0" dirty="0">
                <a:latin typeface="+mn-ea"/>
                <a:ea typeface="+mn-ea"/>
              </a:rPr>
              <a:t>는 얼마 이하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11" name="Picture 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47" y="2528135"/>
            <a:ext cx="6018596" cy="6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3" y="3815657"/>
            <a:ext cx="5592792" cy="5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08" y="5087391"/>
            <a:ext cx="5789318" cy="3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3" y="6169031"/>
            <a:ext cx="6157802" cy="5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4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7-3] </a:t>
            </a:r>
            <a:r>
              <a:rPr lang="ko-KR" altLang="en-US" sz="2400" dirty="0"/>
              <a:t>감마함수</a:t>
            </a:r>
            <a:r>
              <a:rPr lang="en-US" altLang="ko-KR" sz="2400" dirty="0"/>
              <a:t>(gamma function)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4070388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7-4] </a:t>
            </a:r>
            <a:r>
              <a:rPr lang="ko-KR" altLang="en-US" sz="2400" dirty="0"/>
              <a:t>감마분포</a:t>
            </a:r>
            <a:r>
              <a:rPr lang="en-US" altLang="ko-KR" sz="2400" dirty="0"/>
              <a:t>(gamma distribution)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4024698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844055"/>
            <a:ext cx="2190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536495"/>
            <a:ext cx="427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29" y="2598950"/>
            <a:ext cx="5526614" cy="13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09" y="5380449"/>
            <a:ext cx="5593401" cy="124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감마분포 </a:t>
            </a:r>
            <a:r>
              <a:rPr lang="en-US" altLang="ko-KR" sz="1800" dirty="0">
                <a:latin typeface="+mn-ea"/>
              </a:rPr>
              <a:t>R </a:t>
            </a:r>
            <a:r>
              <a:rPr lang="ko-KR" altLang="en-US" sz="1800" dirty="0">
                <a:latin typeface="+mn-ea"/>
              </a:rPr>
              <a:t>함수</a:t>
            </a:r>
            <a:endParaRPr lang="en-US" altLang="ko-KR" sz="1800" dirty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확률밀도함수 </a:t>
            </a:r>
            <a:r>
              <a:rPr lang="en-US" altLang="ko-KR" sz="1800" dirty="0">
                <a:latin typeface="+mn-ea"/>
              </a:rPr>
              <a:t>f(x) (shape=, rate=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scale= </a:t>
            </a:r>
            <a:r>
              <a:rPr lang="ko-KR" altLang="en-US" sz="1800" dirty="0">
                <a:latin typeface="+mn-ea"/>
              </a:rPr>
              <a:t>중 하나만 입력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초기치 </a:t>
            </a:r>
            <a:r>
              <a:rPr lang="en-US" altLang="ko-KR" sz="1800" dirty="0">
                <a:latin typeface="+mn-ea"/>
              </a:rPr>
              <a:t>(rate = 1, scale = 1/rate)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FALSE)</a:t>
            </a:r>
          </a:p>
          <a:p>
            <a:endParaRPr lang="en-US" altLang="ko-KR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누적분포함수 </a:t>
            </a:r>
            <a:r>
              <a:rPr lang="en-US" altLang="ko-KR" sz="1800" dirty="0">
                <a:latin typeface="+mn-ea"/>
              </a:rPr>
              <a:t>F(x)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pgamma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TRUE)</a:t>
            </a:r>
          </a:p>
          <a:p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분위수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(p=</a:t>
            </a:r>
            <a:r>
              <a:rPr lang="ko-KR" altLang="en-US" sz="1800" dirty="0">
                <a:latin typeface="+mn-ea"/>
              </a:rPr>
              <a:t>누적확률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qgamma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(p,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GAMMA.INV(p, shape, scale)</a:t>
            </a:r>
          </a:p>
          <a:p>
            <a:pPr marL="0" indent="0">
              <a:buNone/>
            </a:pPr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 확률변수 </a:t>
            </a:r>
            <a:r>
              <a:rPr lang="en-US" altLang="ko-KR" sz="1800" dirty="0">
                <a:latin typeface="+mn-ea"/>
              </a:rPr>
              <a:t>(n=</a:t>
            </a:r>
            <a:r>
              <a:rPr lang="ko-KR" altLang="en-US" sz="1800" dirty="0" err="1">
                <a:latin typeface="+mn-ea"/>
              </a:rPr>
              <a:t>난수의</a:t>
            </a:r>
            <a:r>
              <a:rPr lang="ko-KR" altLang="en-US" sz="1800" dirty="0">
                <a:latin typeface="+mn-ea"/>
              </a:rPr>
              <a:t> 개수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rgamma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(n,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GAMMA.INV(RAND( ), shape, scale) ⇒ </a:t>
            </a: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개 생성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889625"/>
            <a:ext cx="8415338" cy="20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7-2] </a:t>
            </a:r>
            <a:r>
              <a:rPr lang="ko-KR" altLang="en-US" sz="2400" dirty="0"/>
              <a:t>감마분포와 지수분포의 관계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875835"/>
            <a:ext cx="8145905" cy="18002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0937" y="117875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>
                <a:latin typeface="+mn-ea"/>
                <a:ea typeface="+mn-ea"/>
              </a:rPr>
              <a:t>모멘트생성함수</a:t>
            </a:r>
          </a:p>
        </p:txBody>
      </p:sp>
      <p:pic>
        <p:nvPicPr>
          <p:cNvPr id="6" name="Picture 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1223756"/>
            <a:ext cx="4148578" cy="37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652539"/>
            <a:ext cx="5760640" cy="11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4824155"/>
            <a:ext cx="5376861" cy="13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357" y="488720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12" name="Picture 9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13083"/>
            <a:ext cx="6086672" cy="102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47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7-6] </a:t>
            </a:r>
            <a:r>
              <a:rPr lang="el-GR" altLang="ko-KR" sz="2000" dirty="0"/>
              <a:t>θ</a:t>
            </a:r>
            <a:r>
              <a:rPr lang="en-US" altLang="ko-KR" sz="2000" dirty="0"/>
              <a:t>=1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α</a:t>
            </a:r>
            <a:r>
              <a:rPr lang="en-US" altLang="ko-KR" sz="2000" dirty="0"/>
              <a:t>=0.5, 1, 2, 3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6" y="2007291"/>
            <a:ext cx="7991989" cy="4437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8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7-7] </a:t>
            </a:r>
            <a:r>
              <a:rPr lang="el-GR" altLang="ko-KR" sz="2000" dirty="0"/>
              <a:t>α</a:t>
            </a:r>
            <a:r>
              <a:rPr lang="en-US" altLang="ko-KR" sz="2000" dirty="0"/>
              <a:t>=2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θ</a:t>
            </a:r>
            <a:r>
              <a:rPr lang="en-US" altLang="ko-KR" sz="2000" dirty="0"/>
              <a:t>=1, 2, 3, 4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5" y="1988840"/>
            <a:ext cx="8135575" cy="45167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55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7-8] </a:t>
            </a:r>
            <a:r>
              <a:rPr lang="ko-KR" altLang="en-US" sz="2000" dirty="0"/>
              <a:t>어떤 전동안마기의 수명이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ko-KR" altLang="en-US" sz="2000" dirty="0"/>
              <a:t>분산 </a:t>
            </a:r>
            <a:r>
              <a:rPr lang="en-US" altLang="ko-KR" sz="2000" dirty="0"/>
              <a:t>50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4" name="Picture 5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92" y="5544235"/>
            <a:ext cx="6039671" cy="10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3479" y="212385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55950"/>
              </p:ext>
            </p:extLst>
          </p:nvPr>
        </p:nvGraphicFramePr>
        <p:xfrm>
          <a:off x="3446875" y="1667206"/>
          <a:ext cx="354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3543120" imgH="342720" progId="Equation.DSMT4">
                  <p:embed/>
                </p:oleObj>
              </mc:Choice>
              <mc:Fallback>
                <p:oleObj name="Equation" r:id="rId4" imgW="3543120" imgH="34272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6875" y="1667206"/>
                        <a:ext cx="354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479" y="419408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479" y="512989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5</a:t>
            </a:r>
            <a:r>
              <a:rPr lang="ko-KR" altLang="en-US" dirty="0">
                <a:latin typeface="+mn-ea"/>
                <a:ea typeface="+mn-ea"/>
              </a:rPr>
              <a:t>년간 고장이 없었을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앞으로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 더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162" y="2078850"/>
            <a:ext cx="7605263" cy="45455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81" y="2528900"/>
            <a:ext cx="5060467" cy="156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9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47" y="4599130"/>
            <a:ext cx="2668518" cy="4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92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7-9] </a:t>
            </a:r>
            <a:r>
              <a:rPr lang="ko-KR" altLang="en-US" sz="2000" dirty="0"/>
              <a:t>어떤 제품의 수명이 </a:t>
            </a:r>
            <a:r>
              <a:rPr lang="el-GR" altLang="ko-KR" sz="2000" dirty="0"/>
              <a:t>α</a:t>
            </a:r>
            <a:r>
              <a:rPr lang="en-US" altLang="ko-KR" sz="2000" dirty="0"/>
              <a:t>=5, </a:t>
            </a:r>
            <a:r>
              <a:rPr lang="el-GR" altLang="ko-KR" sz="2000" dirty="0"/>
              <a:t>θ</a:t>
            </a:r>
            <a:r>
              <a:rPr lang="en-US" altLang="ko-KR" sz="2000" dirty="0"/>
              <a:t>=2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이 제품이 </a:t>
            </a:r>
            <a:r>
              <a:rPr lang="en-US" altLang="ko-KR" sz="2000" dirty="0"/>
              <a:t>x</a:t>
            </a:r>
            <a:r>
              <a:rPr lang="ko-KR" altLang="en-US" sz="2000" dirty="0"/>
              <a:t>년간 고장 없이 작동할 확률</a:t>
            </a:r>
            <a:r>
              <a:rPr lang="en-US" altLang="ko-KR" sz="2000" dirty="0"/>
              <a:t> (2) </a:t>
            </a:r>
            <a:r>
              <a:rPr lang="ko-KR" altLang="en-US" sz="2000" dirty="0"/>
              <a:t>각각 </a:t>
            </a:r>
            <a:r>
              <a:rPr lang="en-US" altLang="ko-KR" sz="2000" dirty="0"/>
              <a:t>5, 10, 15</a:t>
            </a:r>
            <a:r>
              <a:rPr lang="ko-KR" altLang="en-US" sz="2000" dirty="0"/>
              <a:t>년간 고장이 없었을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앞으로 </a:t>
            </a:r>
            <a:r>
              <a:rPr lang="en-US" altLang="ko-KR" sz="2000" dirty="0"/>
              <a:t>x</a:t>
            </a:r>
            <a:r>
              <a:rPr lang="ko-KR" altLang="en-US" sz="2000" dirty="0"/>
              <a:t>년 더 고장 없이 작동할 확률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1" y="2232374"/>
            <a:ext cx="6407171" cy="4572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4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5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 err="1"/>
              <a:t>연속형</a:t>
            </a:r>
            <a:r>
              <a:rPr kumimoji="0" lang="ko-KR" altLang="en-US" dirty="0"/>
              <a:t>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404" y="259517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404" y="31712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지수분포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0404" y="372813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감마분포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7-1] </a:t>
            </a:r>
            <a:r>
              <a:rPr lang="ko-KR" altLang="en-US" sz="2400" dirty="0"/>
              <a:t>균일분포</a:t>
            </a:r>
            <a:r>
              <a:rPr lang="en-US" altLang="ko-KR" sz="2400" dirty="0"/>
              <a:t>(uniform distribution)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spc="-100" dirty="0"/>
              <a:t>유한한 실수 구간 </a:t>
            </a:r>
            <a:r>
              <a:rPr lang="en-US" altLang="ko-KR" sz="2000" spc="-100" dirty="0"/>
              <a:t>[a, b]</a:t>
            </a:r>
            <a:r>
              <a:rPr lang="ko-KR" altLang="en-US" sz="2000" spc="-100" dirty="0"/>
              <a:t>에서 동일한 확률로 관측되는 확률변수의 분포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279031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55419"/>
              </p:ext>
            </p:extLst>
          </p:nvPr>
        </p:nvGraphicFramePr>
        <p:xfrm>
          <a:off x="6440944" y="1399649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944" y="1399649"/>
                        <a:ext cx="147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51" y="4342206"/>
            <a:ext cx="6396804" cy="22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21" y="2416067"/>
            <a:ext cx="4183909" cy="14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58486" y="2528900"/>
            <a:ext cx="303468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확률밀도함수</a:t>
            </a: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기대값과</a:t>
            </a:r>
            <a:r>
              <a:rPr kumimoji="0" lang="ko-KR" altLang="en-US" sz="2000" dirty="0">
                <a:latin typeface="+mn-ea"/>
              </a:rPr>
              <a:t> 분산</a:t>
            </a:r>
            <a:endParaRPr kumimoji="0"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(min=a=</a:t>
            </a:r>
            <a:r>
              <a:rPr lang="ko-KR" altLang="en-US" sz="2000" dirty="0">
                <a:latin typeface="+mn-ea"/>
              </a:rPr>
              <a:t>하한</a:t>
            </a:r>
            <a:r>
              <a:rPr lang="en-US" altLang="ko-KR" sz="2000" dirty="0">
                <a:latin typeface="+mn-ea"/>
              </a:rPr>
              <a:t>, max=b=</a:t>
            </a:r>
            <a:r>
              <a:rPr lang="ko-KR" altLang="en-US" sz="2000" dirty="0">
                <a:latin typeface="+mn-ea"/>
              </a:rPr>
              <a:t>상한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min, max</a:t>
            </a:r>
            <a:r>
              <a:rPr lang="ko-KR" altLang="en-US" sz="2000" dirty="0">
                <a:latin typeface="+mn-ea"/>
              </a:rPr>
              <a:t>를 생략하면 </a:t>
            </a:r>
            <a:r>
              <a:rPr lang="en-US" altLang="ko-KR" sz="2000" dirty="0">
                <a:latin typeface="+mn-ea"/>
              </a:rPr>
              <a:t>[0,1]</a:t>
            </a:r>
            <a:r>
              <a:rPr lang="ko-KR" altLang="en-US" sz="2000" dirty="0">
                <a:latin typeface="+mn-ea"/>
              </a:rPr>
              <a:t>로 계산함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min = 0, max = 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min = 0, max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RANDBETWEEN(min, max) ⇒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개만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7-1] </a:t>
            </a:r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의 확률분포가 </a:t>
            </a:r>
            <a:r>
              <a:rPr lang="en-US" altLang="ko-KR" sz="2000" dirty="0"/>
              <a:t>f(x)=1, 0≤x≤1 </a:t>
            </a:r>
            <a:r>
              <a:rPr lang="ko-KR" altLang="en-US" sz="2000" dirty="0"/>
              <a:t>일 때</a:t>
            </a:r>
            <a:r>
              <a:rPr lang="en-US" altLang="ko-KR" sz="2000" dirty="0"/>
              <a:t>, X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기대값과</a:t>
            </a:r>
            <a:r>
              <a:rPr lang="ko-KR" altLang="en-US" sz="2000" dirty="0"/>
              <a:t> 분산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Y=2+4X</a:t>
            </a:r>
            <a:r>
              <a:rPr lang="ko-KR" altLang="en-US" sz="2000" dirty="0"/>
              <a:t>라 할 때</a:t>
            </a:r>
            <a:r>
              <a:rPr lang="en-US" altLang="ko-KR" sz="2000" dirty="0"/>
              <a:t>,  Y</a:t>
            </a:r>
            <a:r>
              <a:rPr lang="ko-KR" altLang="en-US" sz="2000" dirty="0"/>
              <a:t>의 확률분포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기대값</a:t>
            </a:r>
            <a:r>
              <a:rPr lang="en-US" altLang="ko-KR" sz="2000" dirty="0"/>
              <a:t>, </a:t>
            </a:r>
            <a:r>
              <a:rPr lang="ko-KR" altLang="en-US" sz="2000" dirty="0"/>
              <a:t>분산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579" y="2305902"/>
            <a:ext cx="27434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pdf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직접 계산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579" y="2161886"/>
            <a:ext cx="8026285" cy="42374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84" y="2213812"/>
            <a:ext cx="5424783" cy="39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1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7-2] </a:t>
            </a:r>
            <a:r>
              <a:rPr lang="ko-KR" altLang="en-US" sz="2400" dirty="0"/>
              <a:t>지수분포</a:t>
            </a:r>
            <a:r>
              <a:rPr lang="en-US" altLang="ko-KR" sz="2400" dirty="0"/>
              <a:t>(exponential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  : </a:t>
            </a:r>
            <a:r>
              <a:rPr lang="ko-KR" altLang="en-US" sz="2000" dirty="0"/>
              <a:t>확률밀도함수가 지수적으로 감소하는 확률분포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4851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96786"/>
              </p:ext>
            </p:extLst>
          </p:nvPr>
        </p:nvGraphicFramePr>
        <p:xfrm>
          <a:off x="6957265" y="1420915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98320" imgH="342720" progId="Equation.DSMT4">
                  <p:embed/>
                </p:oleObj>
              </mc:Choice>
              <mc:Fallback>
                <p:oleObj name="Equation" r:id="rId3" imgW="14983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265" y="1420915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90285"/>
            <a:ext cx="2524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5042" y="2933942"/>
            <a:ext cx="266429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누적분포함수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9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모멘트생성함수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32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9" name="Picture 7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950871"/>
            <a:ext cx="5276670" cy="34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endParaRPr lang="ko-KR" altLang="en-US" sz="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f(x) (rate=</a:t>
            </a:r>
            <a:r>
              <a:rPr lang="el-GR" altLang="ko-KR" sz="2000" dirty="0">
                <a:latin typeface="+mn-ea"/>
              </a:rPr>
              <a:t>λ</a:t>
            </a:r>
            <a:r>
              <a:rPr lang="en-US" altLang="ko-KR" sz="2000" dirty="0">
                <a:latin typeface="+mn-ea"/>
              </a:rPr>
              <a:t>), </a:t>
            </a:r>
            <a:r>
              <a:rPr lang="ko-KR" altLang="en-US" sz="2000" dirty="0">
                <a:latin typeface="+mn-ea"/>
              </a:rPr>
              <a:t>초기치 </a:t>
            </a:r>
            <a:r>
              <a:rPr lang="en-US" altLang="ko-KR" sz="2000" dirty="0">
                <a:latin typeface="+mn-ea"/>
              </a:rPr>
              <a:t>(rate = 1)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rate = 1)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FALSE)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rate = 1)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</p:spTree>
    <p:extLst>
      <p:ext uri="{BB962C8B-B14F-4D97-AF65-F5344CB8AC3E}">
        <p14:creationId xmlns:p14="http://schemas.microsoft.com/office/powerpoint/2010/main" val="14510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7-2] λ=1,2,3,4,5</a:t>
            </a:r>
            <a:r>
              <a:rPr lang="ko-KR" altLang="en-US" sz="2000" dirty="0"/>
              <a:t>인 지수분포의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5" y="2123855"/>
            <a:ext cx="7768025" cy="43127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7.2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7-1] </a:t>
            </a:r>
            <a:r>
              <a:rPr lang="ko-KR" altLang="en-US" sz="2400" dirty="0"/>
              <a:t>지수분포의 </a:t>
            </a:r>
            <a:r>
              <a:rPr lang="ko-KR" altLang="en-US" sz="2400" dirty="0" err="1"/>
              <a:t>비기억</a:t>
            </a:r>
            <a:r>
              <a:rPr lang="en-US" altLang="ko-KR" sz="2400" dirty="0"/>
              <a:t>(memoryless) </a:t>
            </a:r>
            <a:r>
              <a:rPr lang="ko-KR" altLang="en-US" sz="2400" dirty="0"/>
              <a:t>특성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170130"/>
          </a:xfrm>
          <a:prstGeom prst="roundRect">
            <a:avLst>
              <a:gd name="adj" fmla="val 1785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05" y="1842390"/>
            <a:ext cx="420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z="1800" smtClean="0">
                <a:latin typeface="+mn-ea"/>
                <a:ea typeface="+mn-ea"/>
              </a:rPr>
              <a:pPr/>
              <a:t>9</a:t>
            </a:fld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51" y="318518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7-3]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</a:t>
            </a:r>
            <a:r>
              <a:rPr lang="ko-KR" altLang="en-US" sz="1800" b="0" dirty="0">
                <a:latin typeface="+mn-ea"/>
                <a:ea typeface="+mn-ea"/>
              </a:rPr>
              <a:t>년인 지수분포를 따르는 제품을 </a:t>
            </a:r>
            <a:r>
              <a:rPr lang="en-US" altLang="ko-KR" sz="1800" b="0" dirty="0">
                <a:latin typeface="+mn-ea"/>
                <a:ea typeface="+mn-ea"/>
              </a:rPr>
              <a:t>5</a:t>
            </a:r>
            <a:r>
              <a:rPr lang="ko-KR" altLang="en-US" sz="1800" b="0" dirty="0">
                <a:latin typeface="+mn-ea"/>
                <a:ea typeface="+mn-ea"/>
              </a:rPr>
              <a:t>년간 고장 없이 사용했을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앞으로 </a:t>
            </a:r>
            <a:r>
              <a:rPr lang="en-US" altLang="ko-KR" sz="1800" b="0" dirty="0">
                <a:latin typeface="+mn-ea"/>
                <a:ea typeface="+mn-ea"/>
              </a:rPr>
              <a:t>3</a:t>
            </a:r>
            <a:r>
              <a:rPr lang="ko-KR" altLang="en-US" sz="1800" b="0" dirty="0">
                <a:latin typeface="+mn-ea"/>
                <a:ea typeface="+mn-ea"/>
              </a:rPr>
              <a:t>년 더 고장 없이 작동할 확률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651" y="439848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7-4]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시간인 지수분포를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의 확률로 고장 없이 작동할 시간을 구하시오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651" y="547860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7-5] </a:t>
            </a:r>
            <a:r>
              <a:rPr lang="ko-KR" altLang="en-US" sz="1800" b="0" dirty="0">
                <a:latin typeface="+mn-ea"/>
                <a:ea typeface="+mn-ea"/>
              </a:rPr>
              <a:t>지수수명분포를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 까지 작동할 확률이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이상 이길 요구한다면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el-GR" altLang="ko-KR" sz="1800" b="0" dirty="0">
                <a:latin typeface="+mn-ea"/>
                <a:ea typeface="+mn-ea"/>
              </a:rPr>
              <a:t>λ</a:t>
            </a:r>
            <a:r>
              <a:rPr lang="ko-KR" altLang="en-US" sz="1800" b="0" dirty="0">
                <a:latin typeface="+mn-ea"/>
                <a:ea typeface="+mn-ea"/>
              </a:rPr>
              <a:t>는 얼마 이하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11" name="Picture 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47" y="2528135"/>
            <a:ext cx="6018596" cy="6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3" y="3815657"/>
            <a:ext cx="5592792" cy="5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08" y="5087391"/>
            <a:ext cx="5789318" cy="3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3" y="6169031"/>
            <a:ext cx="6157802" cy="5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7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15097</TotalTime>
  <Words>869</Words>
  <Application>Microsoft Office PowerPoint</Application>
  <PresentationFormat>화면 슬라이드 쇼(4:3)</PresentationFormat>
  <Paragraphs>121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한양해서</vt:lpstr>
      <vt:lpstr>Arial</vt:lpstr>
      <vt:lpstr>Wingdings</vt:lpstr>
      <vt:lpstr>Office 테마</vt:lpstr>
      <vt:lpstr>Equation</vt:lpstr>
      <vt:lpstr>연속형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235</cp:revision>
  <cp:lastPrinted>2016-03-01T13:56:08Z</cp:lastPrinted>
  <dcterms:created xsi:type="dcterms:W3CDTF">2004-02-19T02:52:38Z</dcterms:created>
  <dcterms:modified xsi:type="dcterms:W3CDTF">2020-01-12T02:37:06Z</dcterms:modified>
</cp:coreProperties>
</file>