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7"/>
  </p:notesMasterIdLst>
  <p:handoutMasterIdLst>
    <p:handoutMasterId r:id="rId28"/>
  </p:handoutMasterIdLst>
  <p:sldIdLst>
    <p:sldId id="345" r:id="rId2"/>
    <p:sldId id="344" r:id="rId3"/>
    <p:sldId id="353" r:id="rId4"/>
    <p:sldId id="354" r:id="rId5"/>
    <p:sldId id="352" r:id="rId6"/>
    <p:sldId id="330" r:id="rId7"/>
    <p:sldId id="357" r:id="rId8"/>
    <p:sldId id="356" r:id="rId9"/>
    <p:sldId id="359" r:id="rId10"/>
    <p:sldId id="358" r:id="rId11"/>
    <p:sldId id="361" r:id="rId12"/>
    <p:sldId id="360" r:id="rId13"/>
    <p:sldId id="363" r:id="rId14"/>
    <p:sldId id="364" r:id="rId15"/>
    <p:sldId id="365" r:id="rId16"/>
    <p:sldId id="366" r:id="rId17"/>
    <p:sldId id="362" r:id="rId18"/>
    <p:sldId id="369" r:id="rId19"/>
    <p:sldId id="368" r:id="rId20"/>
    <p:sldId id="371" r:id="rId21"/>
    <p:sldId id="372" r:id="rId22"/>
    <p:sldId id="367" r:id="rId23"/>
    <p:sldId id="370" r:id="rId24"/>
    <p:sldId id="346" r:id="rId25"/>
    <p:sldId id="375" r:id="rId26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8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DD760-75BB-40FD-801C-D4E3880F3201}" v="1" dt="2019-10-22T02:49:52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8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789DD760-75BB-40FD-801C-D4E3880F3201}"/>
    <pc:docChg chg="modSld">
      <pc:chgData name=" " userId="1decf387-3a62-48e1-8264-95221a86067c" providerId="ADAL" clId="{789DD760-75BB-40FD-801C-D4E3880F3201}" dt="2019-10-22T02:49:52.742" v="6"/>
      <pc:docMkLst>
        <pc:docMk/>
      </pc:docMkLst>
      <pc:sldChg chg="modSp">
        <pc:chgData name=" " userId="1decf387-3a62-48e1-8264-95221a86067c" providerId="ADAL" clId="{789DD760-75BB-40FD-801C-D4E3880F3201}" dt="2019-10-22T02:49:52.742" v="6"/>
        <pc:sldMkLst>
          <pc:docMk/>
          <pc:sldMk cId="458691677" sldId="346"/>
        </pc:sldMkLst>
        <pc:spChg chg="mod">
          <ac:chgData name=" " userId="1decf387-3a62-48e1-8264-95221a86067c" providerId="ADAL" clId="{789DD760-75BB-40FD-801C-D4E3880F3201}" dt="2019-10-22T02:49:52.742" v="6"/>
          <ac:spMkLst>
            <pc:docMk/>
            <pc:sldMk cId="458691677" sldId="346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/25</a:t>
            </a:r>
            <a:endParaRPr lang="en-US" altLang="ko-KR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18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범주형 데이터 분석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11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12-3] </a:t>
            </a:r>
            <a:r>
              <a:rPr lang="ko-KR" altLang="en-US" sz="1800" dirty="0"/>
              <a:t>한 화랑에서는 시간당 방문 관람객 수의 분포가 평균 </a:t>
            </a:r>
            <a:r>
              <a:rPr lang="en-US" altLang="ko-KR" sz="1800" dirty="0"/>
              <a:t>4</a:t>
            </a:r>
            <a:r>
              <a:rPr lang="ko-KR" altLang="en-US" sz="1800" dirty="0"/>
              <a:t>명인 </a:t>
            </a:r>
            <a:r>
              <a:rPr lang="ko-KR" altLang="en-US" sz="1800" dirty="0" err="1"/>
              <a:t>포아송분포를</a:t>
            </a:r>
            <a:r>
              <a:rPr lang="ko-KR" altLang="en-US" sz="1800" dirty="0"/>
              <a:t> 따르는 것으로 예상</a:t>
            </a:r>
            <a:r>
              <a:rPr lang="en-US" altLang="ko-KR" sz="1800" dirty="0"/>
              <a:t>. </a:t>
            </a:r>
            <a:r>
              <a:rPr lang="ko-KR" altLang="en-US" sz="1800" dirty="0"/>
              <a:t>최근 </a:t>
            </a:r>
            <a:r>
              <a:rPr lang="en-US" altLang="ko-KR" sz="1800" dirty="0"/>
              <a:t>80</a:t>
            </a:r>
            <a:r>
              <a:rPr lang="ko-KR" altLang="en-US" sz="1800" dirty="0"/>
              <a:t>시간 동안 방문 관람객 수를 집계한 결과</a:t>
            </a:r>
            <a:r>
              <a:rPr lang="en-US" altLang="ko-KR" sz="1800" dirty="0"/>
              <a:t>, </a:t>
            </a:r>
            <a:r>
              <a:rPr lang="ko-KR" altLang="en-US" sz="1800" dirty="0"/>
              <a:t>예상이 맞는지 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검정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적합도 검정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9421"/>
              </p:ext>
            </p:extLst>
          </p:nvPr>
        </p:nvGraphicFramePr>
        <p:xfrm>
          <a:off x="759681" y="2385916"/>
          <a:ext cx="4392488" cy="1133094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074">
                <a:tc>
                  <a:txBody>
                    <a:bodyPr/>
                    <a:lstStyle/>
                    <a:p>
                      <a:pPr marL="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6 6 2 2 3 5 2 6 1 3 2 1 3 9 6 3 0 3 2 2 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2 4 4 4 4 1 4 2 4 4 4 4 4 2 7 6 7 4 7 3 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3 8 1 5 3 8 7 4 2 6 2 6 4 4 4 2 5 2 2 7 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4 4 5 4 2 7 7 4 3 4 4 6 3 3 3 3 4 2 2 7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66647"/>
              </p:ext>
            </p:extLst>
          </p:nvPr>
        </p:nvGraphicFramePr>
        <p:xfrm>
          <a:off x="881590" y="4515629"/>
          <a:ext cx="7776861" cy="1118616"/>
        </p:xfrm>
        <a:graphic>
          <a:graphicData uri="http://schemas.openxmlformats.org/drawingml/2006/table">
            <a:tbl>
              <a:tblPr/>
              <a:tblGrid>
                <a:gridCol w="115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0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65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73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범주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(y)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도수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Xij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</a:rPr>
                        <a:t>n*p(y)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7.326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11.722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15.629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15.629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12.503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8.336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8.854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</a:rPr>
                        <a:t>통계량</a:t>
                      </a: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0.739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2.376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0.442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2.597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5.783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0.520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12.471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67" y="2442187"/>
            <a:ext cx="2921340" cy="2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34" y="2802226"/>
            <a:ext cx="2541174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39" y="3162266"/>
            <a:ext cx="3091761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6595" y="3643682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+mn-ea"/>
                <a:ea typeface="+mn-ea"/>
              </a:rPr>
              <a:t>카이제곱분포</a:t>
            </a:r>
            <a:r>
              <a:rPr lang="ko-KR" altLang="en-US" sz="1600" b="1" dirty="0">
                <a:latin typeface="+mn-ea"/>
                <a:ea typeface="+mn-ea"/>
              </a:rPr>
              <a:t> 근사에서의 오차를 줄이기 위해 기대도수가 </a:t>
            </a:r>
            <a:r>
              <a:rPr lang="en-US" altLang="ko-KR" sz="1600" b="1" dirty="0">
                <a:latin typeface="+mn-ea"/>
                <a:ea typeface="+mn-ea"/>
              </a:rPr>
              <a:t>5</a:t>
            </a:r>
            <a:r>
              <a:rPr lang="ko-KR" altLang="en-US" sz="1600" b="1" dirty="0">
                <a:latin typeface="+mn-ea"/>
                <a:ea typeface="+mn-ea"/>
              </a:rPr>
              <a:t>보다 작은 범주 </a:t>
            </a:r>
            <a:r>
              <a:rPr lang="en-US" altLang="ko-KR" sz="1600" b="1" dirty="0">
                <a:latin typeface="+mn-ea"/>
                <a:ea typeface="+mn-ea"/>
              </a:rPr>
              <a:t>0, 1</a:t>
            </a:r>
            <a:r>
              <a:rPr lang="ko-KR" altLang="en-US" sz="1600" b="1" dirty="0">
                <a:latin typeface="+mn-ea"/>
                <a:ea typeface="+mn-ea"/>
              </a:rPr>
              <a:t>과 범주 </a:t>
            </a:r>
            <a:r>
              <a:rPr lang="en-US" altLang="ko-KR" sz="1600" b="1" dirty="0">
                <a:latin typeface="+mn-ea"/>
                <a:ea typeface="+mn-ea"/>
              </a:rPr>
              <a:t>7, 8, 9</a:t>
            </a:r>
            <a:r>
              <a:rPr lang="ko-KR" altLang="en-US" sz="1600" b="1" dirty="0">
                <a:latin typeface="+mn-ea"/>
                <a:ea typeface="+mn-ea"/>
              </a:rPr>
              <a:t>는 합쳐서 계산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6" y="5716101"/>
            <a:ext cx="2670575" cy="33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29486"/>
              </p:ext>
            </p:extLst>
          </p:nvPr>
        </p:nvGraphicFramePr>
        <p:xfrm>
          <a:off x="3936390" y="5697051"/>
          <a:ext cx="1604688" cy="35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1739880" imgH="380880" progId="Equation.DSMT4">
                  <p:embed/>
                </p:oleObj>
              </mc:Choice>
              <mc:Fallback>
                <p:oleObj name="Equation" r:id="rId7" imgW="1739880" imgH="38088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6390" y="5697051"/>
                        <a:ext cx="1604688" cy="35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80112" y="567947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60212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에서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시간당 관람객 수가 평균 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4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명인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포아송분포를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따르지 않다는 충분한 증거가 없다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6575" y="3643682"/>
            <a:ext cx="8280920" cy="30256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82503"/>
              </p:ext>
            </p:extLst>
          </p:nvPr>
        </p:nvGraphicFramePr>
        <p:xfrm>
          <a:off x="2038614" y="4207984"/>
          <a:ext cx="806952" cy="29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952200" imgH="342720" progId="Equation.DSMT4">
                  <p:embed/>
                </p:oleObj>
              </mc:Choice>
              <mc:Fallback>
                <p:oleObj name="Equation" r:id="rId9" imgW="952200" imgH="34272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8614" y="4207984"/>
                        <a:ext cx="806952" cy="290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16" y="4282487"/>
            <a:ext cx="703741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" y="327833"/>
            <a:ext cx="8576527" cy="61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43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12-4] </a:t>
            </a:r>
            <a:r>
              <a:rPr lang="ko-KR" altLang="en-US" sz="2000" dirty="0"/>
              <a:t>앞의 </a:t>
            </a: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12-3]</a:t>
            </a:r>
            <a:r>
              <a:rPr lang="ko-KR" altLang="en-US" sz="2000" dirty="0"/>
              <a:t>에서 시간당 방문 관람객 수의 분포가 </a:t>
            </a:r>
            <a:r>
              <a:rPr lang="ko-KR" altLang="en-US" sz="2000" dirty="0" err="1"/>
              <a:t>포아송분포를</a:t>
            </a:r>
            <a:r>
              <a:rPr lang="ko-KR" altLang="en-US" sz="2000" dirty="0"/>
              <a:t> 따르는지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적합도 검정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04629"/>
              </p:ext>
            </p:extLst>
          </p:nvPr>
        </p:nvGraphicFramePr>
        <p:xfrm>
          <a:off x="881590" y="4262888"/>
          <a:ext cx="7416822" cy="1213232"/>
        </p:xfrm>
        <a:graphic>
          <a:graphicData uri="http://schemas.openxmlformats.org/drawingml/2006/table">
            <a:tbl>
              <a:tblPr/>
              <a:tblGrid>
                <a:gridCol w="128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3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4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범주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(y)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도수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Xij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</a:rPr>
                        <a:t>n*p(y)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7.778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12.166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15.917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15.618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12.260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8.020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8.241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</a:rPr>
                        <a:t>통계량</a:t>
                      </a: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0.992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1.921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0.534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2.608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5.565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0.924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12.545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9893" y="5577875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475653"/>
            <a:ext cx="706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+mn-ea"/>
                <a:ea typeface="+mn-ea"/>
              </a:rPr>
              <a:t>카이제곱분포</a:t>
            </a:r>
            <a:r>
              <a:rPr lang="ko-KR" altLang="en-US" dirty="0">
                <a:latin typeface="+mn-ea"/>
                <a:ea typeface="+mn-ea"/>
              </a:rPr>
              <a:t> 근사에서의 오차를 줄이기 위해 기대도수가 </a:t>
            </a: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>
                <a:latin typeface="+mn-ea"/>
                <a:ea typeface="+mn-ea"/>
              </a:rPr>
              <a:t>보다 작은 범주 </a:t>
            </a:r>
            <a:r>
              <a:rPr lang="en-US" altLang="ko-KR" dirty="0">
                <a:latin typeface="+mn-ea"/>
                <a:ea typeface="+mn-ea"/>
              </a:rPr>
              <a:t>0, 1</a:t>
            </a:r>
            <a:r>
              <a:rPr lang="ko-KR" altLang="en-US" dirty="0">
                <a:latin typeface="+mn-ea"/>
                <a:ea typeface="+mn-ea"/>
              </a:rPr>
              <a:t>과 범주 </a:t>
            </a:r>
            <a:r>
              <a:rPr lang="en-US" altLang="ko-KR" dirty="0">
                <a:latin typeface="+mn-ea"/>
                <a:ea typeface="+mn-ea"/>
              </a:rPr>
              <a:t>7, 8, 9</a:t>
            </a:r>
            <a:r>
              <a:rPr lang="ko-KR" altLang="en-US" dirty="0">
                <a:latin typeface="+mn-ea"/>
                <a:ea typeface="+mn-ea"/>
              </a:rPr>
              <a:t>는 합쳐서 계산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906" y="5983652"/>
            <a:ext cx="671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에서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시간당 관람객 수가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포아송분포를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따르지 않다는 증거가 있다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3469" y="2168860"/>
            <a:ext cx="7708961" cy="44873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16" y="2276093"/>
            <a:ext cx="5550889" cy="11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523" y="5610506"/>
            <a:ext cx="2783477" cy="32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24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23655"/>
            <a:ext cx="8576526" cy="61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74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교차분석 </a:t>
            </a:r>
            <a:r>
              <a:rPr lang="en-US" altLang="ko-KR" sz="2000" dirty="0"/>
              <a:t>:</a:t>
            </a:r>
            <a:r>
              <a:rPr lang="ko-KR" altLang="en-US" sz="2000" dirty="0"/>
              <a:t> 두 개의 범주형 변수 간의 연관성을 분석하는 기법</a:t>
            </a:r>
            <a:endParaRPr lang="en-US" altLang="ko-KR" sz="2000" dirty="0"/>
          </a:p>
          <a:p>
            <a:r>
              <a:rPr lang="ko-KR" altLang="en-US" sz="2000" dirty="0" err="1"/>
              <a:t>교차표</a:t>
            </a:r>
            <a:r>
              <a:rPr lang="en-US" altLang="ko-KR" sz="2000" dirty="0"/>
              <a:t>(cross table),</a:t>
            </a:r>
            <a:r>
              <a:rPr lang="ko-KR" altLang="en-US" sz="2000" dirty="0"/>
              <a:t> 이차원 </a:t>
            </a:r>
            <a:r>
              <a:rPr lang="ko-KR" altLang="en-US" sz="2000" dirty="0" err="1"/>
              <a:t>분할표</a:t>
            </a:r>
            <a:r>
              <a:rPr lang="en-US" altLang="ko-KR" sz="2000" dirty="0"/>
              <a:t>(two-way contingency table)</a:t>
            </a: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0" lvl="1" indent="0">
              <a:buNone/>
            </a:pPr>
            <a:r>
              <a:rPr lang="en-US" altLang="ko-KR" sz="2400" b="1" dirty="0" smtClean="0"/>
              <a:t>2.1</a:t>
            </a:r>
            <a:r>
              <a:rPr lang="en-US" altLang="ko-KR" sz="2400" b="1" dirty="0"/>
              <a:t>	 </a:t>
            </a:r>
            <a:r>
              <a:rPr lang="ko-KR" altLang="en-US" sz="2400" b="1" dirty="0"/>
              <a:t>동질성 검정</a:t>
            </a:r>
            <a:endParaRPr lang="en-US" altLang="ko-KR" sz="2000" dirty="0"/>
          </a:p>
          <a:p>
            <a:r>
              <a:rPr lang="ko-KR" altLang="en-US" sz="2000" dirty="0"/>
              <a:t>한 변수의 변화와는 무관하게 다른 변수의 분포가 동일한지 분석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</a:p>
        </p:txBody>
      </p:sp>
      <p:pic>
        <p:nvPicPr>
          <p:cNvPr id="4" name="Picture 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4470639"/>
            <a:ext cx="5238248" cy="210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07" y="3319600"/>
            <a:ext cx="5724255" cy="107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</a:p>
        </p:txBody>
      </p:sp>
      <p:pic>
        <p:nvPicPr>
          <p:cNvPr id="4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2521260"/>
            <a:ext cx="6253204" cy="270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476701"/>
            <a:ext cx="6607175" cy="73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39" y="5454225"/>
            <a:ext cx="2889321" cy="40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85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4464800"/>
            <a:ext cx="8415338" cy="206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12-2] </a:t>
            </a:r>
            <a:r>
              <a:rPr lang="ko-KR" altLang="en-US" sz="2400" dirty="0"/>
              <a:t>동질성 검정</a:t>
            </a:r>
            <a:r>
              <a:rPr lang="en-US" altLang="ko-KR" sz="2400" dirty="0"/>
              <a:t>(test of homogeneity)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4419110"/>
            <a:ext cx="8145905" cy="2115235"/>
          </a:xfrm>
          <a:prstGeom prst="roundRect">
            <a:avLst>
              <a:gd name="adj" fmla="val 12482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97268" y="3901384"/>
            <a:ext cx="1368152" cy="38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자유도</a:t>
            </a:r>
          </a:p>
        </p:txBody>
      </p:sp>
      <p:pic>
        <p:nvPicPr>
          <p:cNvPr id="12" name="Picture 4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33" y="1278110"/>
            <a:ext cx="6024575" cy="251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969060"/>
            <a:ext cx="3228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656" y="4996871"/>
            <a:ext cx="5612654" cy="30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72" y="5370728"/>
            <a:ext cx="5342815" cy="109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79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12-5] </a:t>
            </a:r>
            <a:r>
              <a:rPr lang="ko-KR" altLang="en-US" sz="1800" dirty="0"/>
              <a:t>네 개의 라인으로부터 제품을 생산</a:t>
            </a:r>
            <a:r>
              <a:rPr lang="en-US" altLang="ko-KR" sz="1800" dirty="0"/>
              <a:t>, </a:t>
            </a:r>
            <a:r>
              <a:rPr lang="ko-KR" altLang="en-US" sz="1800" dirty="0"/>
              <a:t>제품을 </a:t>
            </a:r>
            <a:r>
              <a:rPr lang="en-US" altLang="ko-KR" sz="1800" dirty="0"/>
              <a:t>5</a:t>
            </a:r>
            <a:r>
              <a:rPr lang="ko-KR" altLang="en-US" sz="1800" dirty="0"/>
              <a:t>등급으로 나누어 관리</a:t>
            </a:r>
            <a:r>
              <a:rPr lang="en-US" altLang="ko-KR" sz="1800" dirty="0"/>
              <a:t>. </a:t>
            </a:r>
            <a:r>
              <a:rPr lang="ko-KR" altLang="en-US" sz="1800" dirty="0"/>
              <a:t>각 생산라인에서 </a:t>
            </a:r>
            <a:r>
              <a:rPr lang="en-US" altLang="ko-KR" sz="1800" dirty="0"/>
              <a:t>100</a:t>
            </a:r>
            <a:r>
              <a:rPr lang="ko-KR" altLang="en-US" sz="1800" dirty="0"/>
              <a:t>개씩 랜덤 </a:t>
            </a:r>
            <a:r>
              <a:rPr lang="ko-KR" altLang="en-US" sz="1800" dirty="0" err="1"/>
              <a:t>샘플링하여</a:t>
            </a:r>
            <a:r>
              <a:rPr lang="ko-KR" altLang="en-US" sz="1800" dirty="0"/>
              <a:t> 분석한 결과</a:t>
            </a:r>
            <a:r>
              <a:rPr lang="en-US" altLang="ko-KR" sz="1800" dirty="0"/>
              <a:t>, </a:t>
            </a:r>
            <a:r>
              <a:rPr lang="ko-KR" altLang="en-US" sz="1800" dirty="0"/>
              <a:t>제품의 등급이 생산라인과 상관없이 일정한 분포를 따르는지 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검정하시오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16359"/>
              </p:ext>
            </p:extLst>
          </p:nvPr>
        </p:nvGraphicFramePr>
        <p:xfrm>
          <a:off x="611557" y="2319040"/>
          <a:ext cx="5184577" cy="1900428"/>
        </p:xfrm>
        <a:graphic>
          <a:graphicData uri="http://schemas.openxmlformats.org/drawingml/2006/table">
            <a:tbl>
              <a:tblPr/>
              <a:tblGrid>
                <a:gridCol w="101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865">
                <a:tc>
                  <a:txBody>
                    <a:bodyPr/>
                    <a:lstStyle/>
                    <a:p>
                      <a:pPr marL="0" marR="0" indent="0" algn="di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라인 등급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80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120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80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400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43104"/>
              </p:ext>
            </p:extLst>
          </p:nvPr>
        </p:nvGraphicFramePr>
        <p:xfrm>
          <a:off x="611557" y="4263256"/>
          <a:ext cx="5184577" cy="1956054"/>
        </p:xfrm>
        <a:graphic>
          <a:graphicData uri="http://schemas.openxmlformats.org/drawingml/2006/table">
            <a:tbl>
              <a:tblPr/>
              <a:tblGrid>
                <a:gridCol w="101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782">
                <a:tc>
                  <a:txBody>
                    <a:bodyPr/>
                    <a:lstStyle/>
                    <a:p>
                      <a:pPr marL="0" marR="0" indent="0" algn="di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라인 등급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0.033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2.617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0.533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2.317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0.133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3.267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6.667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11.233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5.600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2.000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2.300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10.267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21.167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67155" y="5790746"/>
            <a:ext cx="275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618" y="6320173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제품의 등급 분포가 생산라인에 따라 다르다는 충분한 증거가 있다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8" name="Picture 3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2493894"/>
            <a:ext cx="2809383" cy="323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75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323655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1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12-6] [</a:t>
            </a:r>
            <a:r>
              <a:rPr lang="ko-KR" altLang="en-US" sz="1800" dirty="0"/>
              <a:t>예 </a:t>
            </a:r>
            <a:r>
              <a:rPr lang="en-US" altLang="ko-KR" sz="1800" dirty="0"/>
              <a:t>12-5]</a:t>
            </a:r>
            <a:r>
              <a:rPr lang="ko-KR" altLang="en-US" sz="1800" dirty="0"/>
              <a:t>에서 라인</a:t>
            </a:r>
            <a:r>
              <a:rPr lang="en-US" altLang="ko-KR" sz="1800" dirty="0"/>
              <a:t>4</a:t>
            </a:r>
            <a:r>
              <a:rPr lang="ko-KR" altLang="en-US" sz="1800" dirty="0"/>
              <a:t>의 품질에 문제가 있어 이 라인을 제외한 </a:t>
            </a:r>
            <a:r>
              <a:rPr lang="en-US" altLang="ko-KR" sz="1800" dirty="0"/>
              <a:t>3</a:t>
            </a:r>
            <a:r>
              <a:rPr lang="ko-KR" altLang="en-US" sz="1800" dirty="0"/>
              <a:t>개의 생산라인만 운영</a:t>
            </a:r>
            <a:r>
              <a:rPr lang="en-US" altLang="ko-KR" sz="1800" dirty="0"/>
              <a:t>. </a:t>
            </a:r>
            <a:r>
              <a:rPr lang="ko-KR" altLang="en-US" sz="1800" dirty="0"/>
              <a:t>제품의 등급이 생산라인 </a:t>
            </a:r>
            <a:r>
              <a:rPr lang="en-US" altLang="ko-KR" sz="1800" dirty="0"/>
              <a:t>1, 2, 3</a:t>
            </a:r>
            <a:r>
              <a:rPr lang="ko-KR" altLang="en-US" sz="1800" dirty="0"/>
              <a:t>과 상관없이 일정한 분포를 따르는지 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검정하시오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48559"/>
              </p:ext>
            </p:extLst>
          </p:nvPr>
        </p:nvGraphicFramePr>
        <p:xfrm>
          <a:off x="638565" y="2276872"/>
          <a:ext cx="5328590" cy="1565148"/>
        </p:xfrm>
        <a:graphic>
          <a:graphicData uri="http://schemas.openxmlformats.org/drawingml/2006/table">
            <a:tbl>
              <a:tblPr/>
              <a:tblGrid>
                <a:gridCol w="10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7391">
                <a:tc>
                  <a:txBody>
                    <a:bodyPr/>
                    <a:lstStyle/>
                    <a:p>
                      <a:pPr marL="0" marR="0" indent="0" algn="di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라인 등급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25762"/>
              </p:ext>
            </p:extLst>
          </p:nvPr>
        </p:nvGraphicFramePr>
        <p:xfrm>
          <a:off x="638565" y="4688546"/>
          <a:ext cx="5328590" cy="1620774"/>
        </p:xfrm>
        <a:graphic>
          <a:graphicData uri="http://schemas.openxmlformats.org/drawingml/2006/table">
            <a:tbl>
              <a:tblPr/>
              <a:tblGrid>
                <a:gridCol w="10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7391">
                <a:tc>
                  <a:txBody>
                    <a:bodyPr/>
                    <a:lstStyle/>
                    <a:p>
                      <a:pPr marL="0" marR="0" indent="0" algn="di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라인 등급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0.410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1.054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0.467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1.936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0.641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0.086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0.310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0.630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0.152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1.820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0.538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0.310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0.521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1.152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2.547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1.077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1.677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0.621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1.156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1.771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6.303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8462" y="5925761"/>
            <a:ext cx="275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8623" y="6345033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제품의 등급 분포가 생산라인에 따라 다르다는 충분한 증거가 없다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8" name="Picture 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949557"/>
            <a:ext cx="7794865" cy="64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4755524"/>
            <a:ext cx="2353736" cy="114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2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 smtClean="0"/>
              <a:t>11-1</a:t>
            </a:r>
            <a:r>
              <a:rPr kumimoji="0" lang="ko-KR" altLang="en-US" dirty="0" smtClean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/>
              <a:t>범주형 데이터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2888940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  <a:ea typeface="+mn-ea"/>
              </a:rPr>
              <a:t>1.</a:t>
            </a:r>
            <a:r>
              <a:rPr lang="en-US" altLang="ko-KR" sz="2400" b="1" dirty="0">
                <a:latin typeface="+mn-ea"/>
                <a:ea typeface="+mn-ea"/>
              </a:rPr>
              <a:t>	</a:t>
            </a:r>
            <a:r>
              <a:rPr lang="ko-KR" altLang="en-US" sz="2400" b="1" dirty="0">
                <a:latin typeface="+mn-ea"/>
                <a:ea typeface="+mn-ea"/>
              </a:rPr>
              <a:t>적합도 검정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  <a:ea typeface="+mn-ea"/>
              </a:rPr>
              <a:t>2.</a:t>
            </a:r>
            <a:r>
              <a:rPr lang="en-US" altLang="ko-KR" sz="2400" b="1" dirty="0">
                <a:latin typeface="+mn-ea"/>
                <a:ea typeface="+mn-ea"/>
              </a:rPr>
              <a:t>	</a:t>
            </a:r>
            <a:r>
              <a:rPr lang="ko-KR" altLang="en-US" sz="2400" b="1" dirty="0">
                <a:latin typeface="+mn-ea"/>
                <a:ea typeface="+mn-ea"/>
              </a:rPr>
              <a:t>교차분석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323655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89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1657350" lvl="4" indent="-342900"/>
            <a:endParaRPr lang="en-US" altLang="ko-KR" sz="12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</a:p>
        </p:txBody>
      </p:sp>
      <p:pic>
        <p:nvPicPr>
          <p:cNvPr id="4" name="Picture 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019253"/>
            <a:ext cx="6299200" cy="20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184792"/>
            <a:ext cx="5438124" cy="230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b="1" dirty="0" smtClean="0">
                <a:latin typeface="+mn-ea"/>
              </a:rPr>
              <a:t>2.2 </a:t>
            </a:r>
            <a:r>
              <a:rPr lang="ko-KR" altLang="en-US" sz="2400" b="1" dirty="0">
                <a:latin typeface="+mn-ea"/>
              </a:rPr>
              <a:t>독립성 검정</a:t>
            </a:r>
          </a:p>
          <a:p>
            <a:pPr marL="0" indent="0">
              <a:buClr>
                <a:srgbClr val="FF0000"/>
              </a:buClr>
              <a:buNone/>
            </a:pPr>
            <a:endParaRPr kumimoji="0"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8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12-3] </a:t>
            </a:r>
            <a:r>
              <a:rPr lang="ko-KR" altLang="en-US" sz="2400" dirty="0"/>
              <a:t>독립성 검정</a:t>
            </a:r>
            <a:r>
              <a:rPr lang="en-US" altLang="ko-KR" sz="2400" dirty="0"/>
              <a:t>(test of independence)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1268760"/>
            <a:ext cx="8145905" cy="2475275"/>
          </a:xfrm>
          <a:prstGeom prst="roundRect">
            <a:avLst>
              <a:gd name="adj" fmla="val 12482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30" y="1898830"/>
            <a:ext cx="4562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7268" y="5904275"/>
            <a:ext cx="1368152" cy="38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자유도</a:t>
            </a:r>
          </a:p>
        </p:txBody>
      </p:sp>
      <p:pic>
        <p:nvPicPr>
          <p:cNvPr id="8" name="Picture 2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348880"/>
            <a:ext cx="5397345" cy="119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05" y="3891660"/>
            <a:ext cx="3876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37230"/>
            <a:ext cx="8067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7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94" y="5947370"/>
            <a:ext cx="4248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53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12-7]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선택된 중학생 </a:t>
            </a:r>
            <a:r>
              <a:rPr lang="en-US" altLang="ko-KR" sz="1800" dirty="0"/>
              <a:t>400</a:t>
            </a:r>
            <a:r>
              <a:rPr lang="ko-KR" altLang="en-US" sz="1800" dirty="0"/>
              <a:t>명을 대상으로 선호하는 교과목과 장래희망을 조사</a:t>
            </a:r>
            <a:r>
              <a:rPr lang="en-US" altLang="ko-KR" sz="1800" dirty="0"/>
              <a:t>. </a:t>
            </a:r>
            <a:r>
              <a:rPr lang="ko-KR" altLang="en-US" sz="1800" dirty="0"/>
              <a:t>중학생들의 선호 교과목과 장래희망이 서로 독립인지 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검정하시오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80013"/>
              </p:ext>
            </p:extLst>
          </p:nvPr>
        </p:nvGraphicFramePr>
        <p:xfrm>
          <a:off x="683568" y="2362425"/>
          <a:ext cx="5688632" cy="2011680"/>
        </p:xfrm>
        <a:graphic>
          <a:graphicData uri="http://schemas.openxmlformats.org/drawingml/2006/table">
            <a:tbl>
              <a:tblPr/>
              <a:tblGrid>
                <a:gridCol w="111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과목  희망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교사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공무원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전문직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회사원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국어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114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영어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124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수학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92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기타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70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110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69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109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57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33513"/>
              </p:ext>
            </p:extLst>
          </p:nvPr>
        </p:nvGraphicFramePr>
        <p:xfrm>
          <a:off x="683568" y="4522665"/>
          <a:ext cx="6624739" cy="2011680"/>
        </p:xfrm>
        <a:graphic>
          <a:graphicData uri="http://schemas.openxmlformats.org/drawingml/2006/table">
            <a:tbl>
              <a:tblPr/>
              <a:tblGrid>
                <a:gridCol w="130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과목  희망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교사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공무원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전문직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회사원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국어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31.35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19.665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15.675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31.065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16.245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영어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34.1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21.39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17.05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33.79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17.67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수학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25.3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15.87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12.65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25.07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13.11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기타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19.25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12.075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9.625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19.075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9.975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46601"/>
            <a:ext cx="1714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192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교차분석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76395"/>
              </p:ext>
            </p:extLst>
          </p:nvPr>
        </p:nvGraphicFramePr>
        <p:xfrm>
          <a:off x="1232626" y="2257388"/>
          <a:ext cx="6624739" cy="2011680"/>
        </p:xfrm>
        <a:graphic>
          <a:graphicData uri="http://schemas.openxmlformats.org/drawingml/2006/table">
            <a:tbl>
              <a:tblPr/>
              <a:tblGrid>
                <a:gridCol w="130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7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과목  희망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교사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공무원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전문직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회사원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국어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0.141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0.862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0.310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3.180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영어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0.121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1.234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1.475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수학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0.114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0.001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1.496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1.992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3.649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기타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5.458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0.274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14.496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20.229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7.463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0.264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2.685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0.089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18.033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28.533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6915" y="5229200"/>
            <a:ext cx="275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b="1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605" y="5798004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중학생들의 선호 교과목과 장래희망이 서로 독립이 아니라는 증거가 있다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7" name="Picture 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333508"/>
            <a:ext cx="4673001" cy="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64115"/>
            <a:ext cx="2524401" cy="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74205"/>
            <a:ext cx="2034226" cy="32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335239"/>
            <a:ext cx="5980027" cy="59740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7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범주형 데이터</a:t>
            </a:r>
            <a:r>
              <a:rPr lang="en-US" altLang="ko-KR" sz="2400" dirty="0"/>
              <a:t>(categorical data)</a:t>
            </a:r>
          </a:p>
          <a:p>
            <a:pPr lvl="1"/>
            <a:r>
              <a:rPr lang="ko-KR" altLang="en-US" sz="2000" dirty="0"/>
              <a:t>속성을 구분하는 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요인</a:t>
            </a:r>
            <a:r>
              <a:rPr lang="en-US" altLang="ko-KR" sz="2000" dirty="0"/>
              <a:t>(factor)</a:t>
            </a:r>
            <a:r>
              <a:rPr lang="ko-KR" altLang="en-US" sz="2000" dirty="0"/>
              <a:t>별로 집계하여 표 형태로 요약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 err="1"/>
              <a:t>명목형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norminal</a:t>
            </a:r>
            <a:r>
              <a:rPr lang="en-US" altLang="ko-KR" sz="2400" dirty="0"/>
              <a:t>) </a:t>
            </a:r>
            <a:r>
              <a:rPr lang="ko-KR" altLang="en-US" sz="2400" dirty="0"/>
              <a:t>데이터</a:t>
            </a:r>
            <a:endParaRPr lang="en-US" altLang="ko-KR" sz="2400" dirty="0"/>
          </a:p>
          <a:p>
            <a:pPr lvl="1"/>
            <a:r>
              <a:rPr lang="ko-KR" altLang="en-US" sz="2000" dirty="0"/>
              <a:t>순서가 없음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 err="1"/>
              <a:t>순위형</a:t>
            </a:r>
            <a:r>
              <a:rPr lang="en-US" altLang="ko-KR" sz="2400" dirty="0"/>
              <a:t>(ordinal) </a:t>
            </a:r>
            <a:r>
              <a:rPr lang="ko-KR" altLang="en-US" sz="2400" dirty="0"/>
              <a:t>데이터</a:t>
            </a:r>
            <a:endParaRPr lang="en-US" altLang="ko-KR" sz="2400" dirty="0"/>
          </a:p>
          <a:p>
            <a:pPr lvl="1"/>
            <a:r>
              <a:rPr lang="ko-KR" altLang="en-US" sz="2000" dirty="0"/>
              <a:t>순서가 있음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범주형 데이터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484" y="3600860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국가별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지역별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회사별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부서별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공정별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라인별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성별</a:t>
            </a:r>
            <a:r>
              <a:rPr lang="en-US" altLang="ko-KR" sz="2000" dirty="0">
                <a:latin typeface="+mn-ea"/>
                <a:ea typeface="+mn-ea"/>
              </a:rPr>
              <a:t>, …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416" y="5149071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2pPr marL="342900" lvl="1" indent="-342900">
              <a:buClr>
                <a:srgbClr val="0000FF"/>
              </a:buClr>
              <a:buFont typeface="Wingdings" panose="05000000000000000000" pitchFamily="2" charset="2"/>
              <a:buChar char="ü"/>
              <a:defRPr sz="2000" b="1"/>
            </a:lvl2pPr>
          </a:lstStyle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연령대별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직급별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규모별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소득구간별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학력별</a:t>
            </a:r>
            <a:r>
              <a:rPr lang="en-US" altLang="ko-KR" sz="2000" dirty="0">
                <a:latin typeface="+mn-ea"/>
                <a:ea typeface="+mn-ea"/>
              </a:rPr>
              <a:t>, …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58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적합도 검정</a:t>
            </a:r>
            <a:endParaRPr lang="en-US" altLang="ko-KR" sz="2400" dirty="0"/>
          </a:p>
          <a:p>
            <a:pPr lvl="1"/>
            <a:r>
              <a:rPr lang="ko-KR" altLang="en-US" sz="2000" dirty="0"/>
              <a:t>관측이나 실험을 통해 얻어진 표본 데이터의 분포가 특정 형태의 분포와 일치하는지 알아보고자 하는 검정 방법</a:t>
            </a:r>
            <a:endParaRPr lang="en-US" altLang="ko-KR" sz="2000" dirty="0"/>
          </a:p>
          <a:p>
            <a:pPr lvl="1"/>
            <a:r>
              <a:rPr lang="ko-KR" altLang="en-US" sz="2000" dirty="0"/>
              <a:t>범주형 데이터의 관측치와 </a:t>
            </a:r>
            <a:r>
              <a:rPr lang="ko-KR" altLang="en-US" sz="2000" dirty="0" err="1"/>
              <a:t>기댓값과의</a:t>
            </a:r>
            <a:r>
              <a:rPr lang="ko-KR" altLang="en-US" sz="2000" dirty="0"/>
              <a:t> 차이를 근거로 검정</a:t>
            </a:r>
            <a:endParaRPr lang="en-US" altLang="ko-KR" sz="2000" dirty="0"/>
          </a:p>
          <a:p>
            <a:pPr lvl="1"/>
            <a:r>
              <a:rPr lang="ko-KR" altLang="en-US" sz="2000" dirty="0"/>
              <a:t>범주의 총 개수 </a:t>
            </a:r>
            <a:r>
              <a:rPr lang="en-US" altLang="ko-KR" sz="2000" dirty="0">
                <a:sym typeface="Wingdings" panose="05000000000000000000" pitchFamily="2" charset="2"/>
              </a:rPr>
              <a:t> k</a:t>
            </a:r>
          </a:p>
          <a:p>
            <a:pPr lvl="1"/>
            <a:r>
              <a:rPr lang="ko-KR" altLang="en-US" sz="2000" dirty="0"/>
              <a:t>범주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의 기대도수</a:t>
            </a:r>
            <a:r>
              <a:rPr lang="en-US" altLang="ko-KR" sz="2000" dirty="0"/>
              <a:t>(expected frequency)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/>
              <a:t>Ei</a:t>
            </a:r>
            <a:endParaRPr lang="en-US" altLang="ko-KR" sz="2000" dirty="0"/>
          </a:p>
          <a:p>
            <a:pPr lvl="1"/>
            <a:r>
              <a:rPr lang="ko-KR" altLang="en-US" sz="2000" dirty="0"/>
              <a:t>범주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의 관측도수</a:t>
            </a:r>
            <a:r>
              <a:rPr lang="en-US" altLang="ko-KR" sz="2000" dirty="0"/>
              <a:t>(observed frequency) </a:t>
            </a:r>
            <a:r>
              <a:rPr lang="en-US" altLang="ko-KR" sz="2000" dirty="0">
                <a:sym typeface="Wingdings" panose="05000000000000000000" pitchFamily="2" charset="2"/>
              </a:rPr>
              <a:t> Oi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적합도 검정</a:t>
            </a:r>
          </a:p>
        </p:txBody>
      </p:sp>
      <p:pic>
        <p:nvPicPr>
          <p:cNvPr id="4" name="Picture 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6" y="4229078"/>
            <a:ext cx="4696314" cy="199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7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적합도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12-1] </a:t>
            </a:r>
            <a:r>
              <a:rPr lang="ko-KR" altLang="en-US" sz="2400" dirty="0"/>
              <a:t>적합도 검정</a:t>
            </a:r>
            <a:r>
              <a:rPr lang="en-US" altLang="ko-KR" sz="2400" dirty="0"/>
              <a:t>(goodness of fit test)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000" dirty="0"/>
              <a:t>    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:</a:t>
            </a:r>
            <a:r>
              <a:rPr lang="ko-KR" altLang="en-US" sz="2000" dirty="0"/>
              <a:t> “관측 데이터는 특정 분포를 따른다”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000" dirty="0"/>
              <a:t>    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:</a:t>
            </a:r>
            <a:r>
              <a:rPr lang="ko-KR" altLang="en-US" sz="2000" dirty="0"/>
              <a:t> 범주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의 발생확률 </a:t>
            </a:r>
            <a:r>
              <a:rPr lang="en-US" altLang="ko-KR" sz="2000" dirty="0"/>
              <a:t>p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 설정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550" y="1268760"/>
            <a:ext cx="8145905" cy="2610290"/>
          </a:xfrm>
          <a:prstGeom prst="roundRect">
            <a:avLst>
              <a:gd name="adj" fmla="val 12482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6575" y="4014065"/>
            <a:ext cx="482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k = </a:t>
            </a:r>
            <a:r>
              <a:rPr lang="ko-KR" altLang="en-US" sz="1600" dirty="0">
                <a:latin typeface="+mn-ea"/>
                <a:ea typeface="+mn-ea"/>
              </a:rPr>
              <a:t>범주의 개수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575" y="4374105"/>
            <a:ext cx="535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m = </a:t>
            </a:r>
            <a:r>
              <a:rPr lang="ko-KR" altLang="en-US" sz="1600" dirty="0" err="1">
                <a:latin typeface="+mn-ea"/>
                <a:ea typeface="+mn-ea"/>
              </a:rPr>
              <a:t>귀무가설에서</a:t>
            </a:r>
            <a:r>
              <a:rPr lang="ko-KR" altLang="en-US" sz="1600" dirty="0">
                <a:latin typeface="+mn-ea"/>
                <a:ea typeface="+mn-ea"/>
              </a:rPr>
              <a:t> 설정한 분포에서 추정한 </a:t>
            </a:r>
            <a:r>
              <a:rPr lang="ko-KR" altLang="en-US" sz="1600" dirty="0" err="1">
                <a:latin typeface="+mn-ea"/>
                <a:ea typeface="+mn-ea"/>
              </a:rPr>
              <a:t>모수의</a:t>
            </a:r>
            <a:r>
              <a:rPr lang="ko-KR" altLang="en-US" sz="1600" dirty="0">
                <a:latin typeface="+mn-ea"/>
                <a:ea typeface="+mn-ea"/>
              </a:rPr>
              <a:t> 개수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193" y="504918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자유도</a:t>
            </a:r>
            <a:r>
              <a:rPr lang="en-US" altLang="ko-KR" sz="2000" dirty="0">
                <a:latin typeface="+mn-ea"/>
                <a:ea typeface="+mn-ea"/>
              </a:rPr>
              <a:t>(degree of freedom)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9" name="Picture 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44" y="2608277"/>
            <a:ext cx="3465385" cy="111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95" y="5637808"/>
            <a:ext cx="4861325" cy="48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12-1] </a:t>
            </a:r>
            <a:r>
              <a:rPr lang="ko-KR" altLang="en-US" sz="2000" dirty="0"/>
              <a:t>주사위를 </a:t>
            </a:r>
            <a:r>
              <a:rPr lang="en-US" altLang="ko-KR" sz="2000" dirty="0"/>
              <a:t>120</a:t>
            </a:r>
            <a:r>
              <a:rPr lang="ko-KR" altLang="en-US" sz="2000" dirty="0"/>
              <a:t>번 던져서 나온 눈의 도수가 아래와 같을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이 주사위가 공정한지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적합도 검정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92043"/>
              </p:ext>
            </p:extLst>
          </p:nvPr>
        </p:nvGraphicFramePr>
        <p:xfrm>
          <a:off x="1691680" y="2213865"/>
          <a:ext cx="5688632" cy="559308"/>
        </p:xfrm>
        <a:graphic>
          <a:graphicData uri="http://schemas.openxmlformats.org/drawingml/2006/table">
            <a:tbl>
              <a:tblPr/>
              <a:tblGrid>
                <a:gridCol w="71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눈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도수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93774"/>
              </p:ext>
            </p:extLst>
          </p:nvPr>
        </p:nvGraphicFramePr>
        <p:xfrm>
          <a:off x="1331640" y="3789040"/>
          <a:ext cx="5688629" cy="1283462"/>
        </p:xfrm>
        <a:graphic>
          <a:graphicData uri="http://schemas.openxmlformats.org/drawingml/2006/table">
            <a:tbl>
              <a:tblPr/>
              <a:tblGrid>
                <a:gridCol w="108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범주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1" kern="0" spc="0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lang="en-US" altLang="ko-KR" sz="1600" b="1" i="1" kern="0" spc="0" baseline="-25000" dirty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ko-KR" altLang="en-US" sz="1600" b="1" i="1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1" kern="0" spc="0" dirty="0" err="1">
                          <a:solidFill>
                            <a:srgbClr val="000000"/>
                          </a:solidFill>
                          <a:effectLst/>
                        </a:rPr>
                        <a:t>np</a:t>
                      </a:r>
                      <a:r>
                        <a:rPr lang="en-US" altLang="ko-KR" sz="1600" b="1" i="1" kern="0" spc="0" baseline="-25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ko-KR" altLang="en-US" sz="1600" b="1" i="1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통계량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6.05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2.45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15.7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7" y="3032666"/>
            <a:ext cx="6991490" cy="2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28" y="3338990"/>
            <a:ext cx="3945260" cy="30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5" y="5408929"/>
            <a:ext cx="1911531" cy="3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125" y="5412519"/>
            <a:ext cx="3037501" cy="35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63" y="5851352"/>
            <a:ext cx="2435238" cy="3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61910" y="5835531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en-US" altLang="ko-KR" sz="1600" b="1" dirty="0">
                <a:latin typeface="+mn-ea"/>
                <a:ea typeface="+mn-ea"/>
              </a:rPr>
              <a:t> 11.070 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2688" y="6219310"/>
            <a:ext cx="741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이 주사위는 공정하지 않다는 증거가 있다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575" y="2955140"/>
            <a:ext cx="7776864" cy="36692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74" y="4554125"/>
            <a:ext cx="1293556" cy="59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17200"/>
            <a:ext cx="8576527" cy="61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25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12-2] </a:t>
            </a:r>
            <a:r>
              <a:rPr lang="ko-KR" altLang="en-US" sz="1800" dirty="0"/>
              <a:t>한 공연기획사는 관람객의 연령분포가 </a:t>
            </a:r>
            <a:r>
              <a:rPr lang="en-US" altLang="ko-KR" sz="1800" dirty="0"/>
              <a:t>20</a:t>
            </a:r>
            <a:r>
              <a:rPr lang="ko-KR" altLang="en-US" sz="1800" dirty="0"/>
              <a:t>대 </a:t>
            </a:r>
            <a:r>
              <a:rPr lang="en-US" altLang="ko-KR" sz="1800" dirty="0"/>
              <a:t>15%, 30</a:t>
            </a:r>
            <a:r>
              <a:rPr lang="ko-KR" altLang="en-US" sz="1800" dirty="0"/>
              <a:t>대  </a:t>
            </a:r>
            <a:r>
              <a:rPr lang="en-US" altLang="ko-KR" sz="1800" dirty="0"/>
              <a:t>30%, 40</a:t>
            </a:r>
            <a:r>
              <a:rPr lang="ko-KR" altLang="en-US" sz="1800" dirty="0"/>
              <a:t>대 </a:t>
            </a:r>
            <a:r>
              <a:rPr lang="en-US" altLang="ko-KR" sz="1800" dirty="0"/>
              <a:t>25%, 50</a:t>
            </a:r>
            <a:r>
              <a:rPr lang="ko-KR" altLang="en-US" sz="1800" dirty="0"/>
              <a:t>대 </a:t>
            </a:r>
            <a:r>
              <a:rPr lang="en-US" altLang="ko-KR" sz="1800" dirty="0"/>
              <a:t>20%, 60</a:t>
            </a:r>
            <a:r>
              <a:rPr lang="ko-KR" altLang="en-US" sz="1800" dirty="0"/>
              <a:t>대 이상 </a:t>
            </a:r>
            <a:r>
              <a:rPr lang="en-US" altLang="ko-KR" sz="1800" dirty="0"/>
              <a:t>10%</a:t>
            </a:r>
            <a:r>
              <a:rPr lang="ko-KR" altLang="en-US" sz="1800" dirty="0"/>
              <a:t>로 예상하고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최근 관람객 </a:t>
            </a:r>
            <a:r>
              <a:rPr lang="en-US" altLang="ko-KR" sz="1800" dirty="0"/>
              <a:t>200</a:t>
            </a:r>
            <a:r>
              <a:rPr lang="ko-KR" altLang="en-US" sz="1800" dirty="0"/>
              <a:t>명을 무작위로 조사한 결과</a:t>
            </a:r>
            <a:r>
              <a:rPr lang="en-US" altLang="ko-KR" sz="1800" dirty="0"/>
              <a:t>, </a:t>
            </a:r>
            <a:r>
              <a:rPr lang="ko-KR" altLang="en-US" sz="1800" dirty="0"/>
              <a:t>기획사의 예상이 맞는지 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검정하시오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적합도 검정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32654"/>
              </p:ext>
            </p:extLst>
          </p:nvPr>
        </p:nvGraphicFramePr>
        <p:xfrm>
          <a:off x="1331640" y="2410018"/>
          <a:ext cx="6408709" cy="838962"/>
        </p:xfrm>
        <a:graphic>
          <a:graphicData uri="http://schemas.openxmlformats.org/drawingml/2006/table">
            <a:tbl>
              <a:tblPr/>
              <a:tblGrid>
                <a:gridCol w="12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연령대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</a:t>
                      </a: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도수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예상 비율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57323"/>
              </p:ext>
            </p:extLst>
          </p:nvPr>
        </p:nvGraphicFramePr>
        <p:xfrm>
          <a:off x="1324278" y="4177493"/>
          <a:ext cx="6408705" cy="1152000"/>
        </p:xfrm>
        <a:graphic>
          <a:graphicData uri="http://schemas.openxmlformats.org/drawingml/2006/table">
            <a:tbl>
              <a:tblPr/>
              <a:tblGrid>
                <a:gridCol w="117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6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범주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1" kern="0" spc="0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lang="en-US" altLang="ko-KR" sz="1600" b="0" i="1" kern="0" spc="0" baseline="-25000" dirty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ko-KR" altLang="en-US" sz="1600" b="0" i="1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1" kern="0" spc="0" dirty="0" err="1">
                          <a:solidFill>
                            <a:srgbClr val="000000"/>
                          </a:solidFill>
                          <a:effectLst/>
                        </a:rPr>
                        <a:t>np</a:t>
                      </a:r>
                      <a:r>
                        <a:rPr lang="en-US" altLang="ko-KR" sz="1600" b="0" i="1" kern="0" spc="0" baseline="-25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ko-KR" altLang="en-US" sz="1600" b="0" i="1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</a:rPr>
                        <a:t>통계량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0.133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0.417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1.03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75092"/>
            <a:ext cx="4320765" cy="38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53826"/>
            <a:ext cx="2430985" cy="33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9" y="5544235"/>
            <a:ext cx="7071150" cy="3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61" y="5980475"/>
            <a:ext cx="6361373" cy="31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46575" y="3519010"/>
            <a:ext cx="7650850" cy="2925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5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9" y="319599"/>
            <a:ext cx="8576527" cy="61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70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15284</TotalTime>
  <Words>1222</Words>
  <Application>Microsoft Office PowerPoint</Application>
  <PresentationFormat>화면 슬라이드 쇼(4:3)</PresentationFormat>
  <Paragraphs>555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한양해서</vt:lpstr>
      <vt:lpstr>Arial</vt:lpstr>
      <vt:lpstr>Wingdings</vt:lpstr>
      <vt:lpstr>Office 테마</vt:lpstr>
      <vt:lpstr>Equation</vt:lpstr>
      <vt:lpstr>범주형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235</cp:revision>
  <cp:lastPrinted>2016-03-01T13:56:08Z</cp:lastPrinted>
  <dcterms:created xsi:type="dcterms:W3CDTF">2004-02-19T02:52:38Z</dcterms:created>
  <dcterms:modified xsi:type="dcterms:W3CDTF">2020-01-11T17:10:00Z</dcterms:modified>
</cp:coreProperties>
</file>