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52"/>
  </p:notesMasterIdLst>
  <p:handoutMasterIdLst>
    <p:handoutMasterId r:id="rId53"/>
  </p:handoutMasterIdLst>
  <p:sldIdLst>
    <p:sldId id="345" r:id="rId2"/>
    <p:sldId id="344" r:id="rId3"/>
    <p:sldId id="330" r:id="rId4"/>
    <p:sldId id="352" r:id="rId5"/>
    <p:sldId id="353" r:id="rId6"/>
    <p:sldId id="355" r:id="rId7"/>
    <p:sldId id="357" r:id="rId8"/>
    <p:sldId id="354" r:id="rId9"/>
    <p:sldId id="359" r:id="rId10"/>
    <p:sldId id="356" r:id="rId11"/>
    <p:sldId id="346" r:id="rId12"/>
    <p:sldId id="362" r:id="rId13"/>
    <p:sldId id="363" r:id="rId14"/>
    <p:sldId id="364" r:id="rId15"/>
    <p:sldId id="360" r:id="rId16"/>
    <p:sldId id="361" r:id="rId17"/>
    <p:sldId id="368" r:id="rId18"/>
    <p:sldId id="369" r:id="rId19"/>
    <p:sldId id="370" r:id="rId20"/>
    <p:sldId id="365" r:id="rId21"/>
    <p:sldId id="366" r:id="rId22"/>
    <p:sldId id="372" r:id="rId23"/>
    <p:sldId id="373" r:id="rId24"/>
    <p:sldId id="374" r:id="rId25"/>
    <p:sldId id="376" r:id="rId26"/>
    <p:sldId id="358" r:id="rId27"/>
    <p:sldId id="377" r:id="rId28"/>
    <p:sldId id="375" r:id="rId29"/>
    <p:sldId id="378" r:id="rId30"/>
    <p:sldId id="380" r:id="rId31"/>
    <p:sldId id="381" r:id="rId32"/>
    <p:sldId id="382" r:id="rId33"/>
    <p:sldId id="383" r:id="rId34"/>
    <p:sldId id="379" r:id="rId35"/>
    <p:sldId id="384" r:id="rId36"/>
    <p:sldId id="385" r:id="rId37"/>
    <p:sldId id="386" r:id="rId38"/>
    <p:sldId id="387" r:id="rId39"/>
    <p:sldId id="389" r:id="rId40"/>
    <p:sldId id="371" r:id="rId41"/>
    <p:sldId id="391" r:id="rId42"/>
    <p:sldId id="392" r:id="rId43"/>
    <p:sldId id="393" r:id="rId44"/>
    <p:sldId id="394" r:id="rId45"/>
    <p:sldId id="395" r:id="rId46"/>
    <p:sldId id="397" r:id="rId47"/>
    <p:sldId id="398" r:id="rId48"/>
    <p:sldId id="396" r:id="rId49"/>
    <p:sldId id="399" r:id="rId50"/>
    <p:sldId id="400" r:id="rId51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 autoAdjust="0"/>
    <p:restoredTop sz="95775" autoAdjust="0"/>
  </p:normalViewPr>
  <p:slideViewPr>
    <p:cSldViewPr>
      <p:cViewPr varScale="1">
        <p:scale>
          <a:sx n="91" d="100"/>
          <a:sy n="91" d="100"/>
        </p:scale>
        <p:origin x="1138" y="65"/>
      </p:cViewPr>
      <p:guideLst>
        <p:guide orient="horz" pos="2160"/>
        <p:guide pos="2880"/>
        <p:guide orient="horz" pos="828"/>
        <p:guide pos="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1012" y="6489340"/>
            <a:ext cx="5758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b="1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b="1" dirty="0" smtClean="0">
                <a:latin typeface="+mn-ea"/>
                <a:ea typeface="+mn-ea"/>
              </a:rPr>
              <a:t>/50</a:t>
            </a:r>
            <a:endParaRPr lang="en-US" altLang="ko-KR" sz="105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0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smtClean="0"/>
              <a:t>분산분석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11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표 </a:t>
            </a:r>
            <a:r>
              <a:rPr lang="en-US" altLang="ko-KR" sz="2000" dirty="0"/>
              <a:t>13-2] </a:t>
            </a:r>
            <a:r>
              <a:rPr lang="ko-KR" altLang="en-US" sz="2000" dirty="0"/>
              <a:t>일원 분산분석표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일원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pic>
        <p:nvPicPr>
          <p:cNvPr id="4" name="Picture 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794548"/>
            <a:ext cx="7789031" cy="217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4104075"/>
            <a:ext cx="4919718" cy="248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5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13-1] </a:t>
            </a:r>
            <a:r>
              <a:rPr lang="ko-KR" altLang="en-US" sz="1800" dirty="0"/>
              <a:t>화학공정 온도 </a:t>
            </a:r>
            <a:r>
              <a:rPr lang="en-US" altLang="ko-KR" sz="1800" dirty="0"/>
              <a:t>100℃, 150℃, 200℃, 250℃ 4</a:t>
            </a:r>
            <a:r>
              <a:rPr lang="ko-KR" altLang="en-US" sz="1800" dirty="0"/>
              <a:t>수준에서 랜덤 순서로 반복 실험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/>
              <a:t> 수율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제곱합</a:t>
            </a:r>
            <a:r>
              <a:rPr lang="ko-KR" altLang="en-US" sz="1800" dirty="0"/>
              <a:t> 계산 </a:t>
            </a:r>
            <a:r>
              <a:rPr lang="en-US" altLang="ko-KR" sz="1800" dirty="0"/>
              <a:t>&amp;</a:t>
            </a:r>
            <a:r>
              <a:rPr lang="ko-KR" altLang="en-US" sz="1800" dirty="0"/>
              <a:t> 분산분석표 작성</a:t>
            </a:r>
            <a:r>
              <a:rPr lang="en-US" altLang="ko-KR" sz="1800" dirty="0"/>
              <a:t>, </a:t>
            </a:r>
            <a:r>
              <a:rPr lang="ko-KR" altLang="en-US" sz="1800" dirty="0"/>
              <a:t>온도의 변화가 </a:t>
            </a:r>
            <a:r>
              <a:rPr lang="ko-KR" altLang="en-US" sz="1800" dirty="0" err="1"/>
              <a:t>수율에</a:t>
            </a:r>
            <a:r>
              <a:rPr lang="ko-KR" altLang="en-US" sz="1800" dirty="0"/>
              <a:t> 영향을 미치는지 유의수준 </a:t>
            </a:r>
            <a:r>
              <a:rPr lang="en-US" altLang="ko-KR" sz="1800" dirty="0"/>
              <a:t>5%</a:t>
            </a:r>
            <a:r>
              <a:rPr lang="ko-KR" altLang="en-US" sz="1800" dirty="0"/>
              <a:t>에서 검정</a:t>
            </a:r>
            <a:r>
              <a:rPr lang="en-US" altLang="ko-KR" sz="1800" dirty="0"/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일원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20254"/>
              </p:ext>
            </p:extLst>
          </p:nvPr>
        </p:nvGraphicFramePr>
        <p:xfrm>
          <a:off x="1187625" y="2357603"/>
          <a:ext cx="5040559" cy="1738646"/>
        </p:xfrm>
        <a:graphic>
          <a:graphicData uri="http://schemas.openxmlformats.org/drawingml/2006/table">
            <a:tbl>
              <a:tblPr/>
              <a:tblGrid>
                <a:gridCol w="120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378">
                <a:tc>
                  <a:txBody>
                    <a:bodyPr/>
                    <a:lstStyle/>
                    <a:p>
                      <a:pPr marL="0" marR="0" indent="0" algn="di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반복 수준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A1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A2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A3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3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79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76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89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81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3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79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3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75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89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　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3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　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　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　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73683"/>
              </p:ext>
            </p:extLst>
          </p:nvPr>
        </p:nvGraphicFramePr>
        <p:xfrm>
          <a:off x="1187622" y="4157803"/>
          <a:ext cx="6048673" cy="731520"/>
        </p:xfrm>
        <a:graphic>
          <a:graphicData uri="http://schemas.openxmlformats.org/drawingml/2006/table">
            <a:tbl>
              <a:tblPr/>
              <a:tblGrid>
                <a:gridCol w="122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96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수준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A1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A2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A3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3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합계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403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513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449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318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1683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평균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80.60 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85.50 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89.80 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79.50 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  <a:tab pos="1524000" algn="l"/>
                          <a:tab pos="1778000" algn="l"/>
                          <a:tab pos="2032000" algn="l"/>
                          <a:tab pos="2286000" algn="l"/>
                          <a:tab pos="2540000" algn="l"/>
                          <a:tab pos="2794000" algn="l"/>
                          <a:tab pos="3048000" algn="l"/>
                          <a:tab pos="3302000" algn="l"/>
                          <a:tab pos="3556000" algn="l"/>
                          <a:tab pos="3810000" algn="l"/>
                          <a:tab pos="4064000" algn="l"/>
                          <a:tab pos="4318000" algn="l"/>
                          <a:tab pos="4572000" algn="l"/>
                          <a:tab pos="4826000" algn="l"/>
                          <a:tab pos="5080000" algn="l"/>
                          <a:tab pos="5334000" algn="l"/>
                          <a:tab pos="5588000" algn="l"/>
                          <a:tab pos="5842000" algn="l"/>
                          <a:tab pos="6096000" algn="l"/>
                          <a:tab pos="6350000" algn="l"/>
                          <a:tab pos="6604000" algn="l"/>
                          <a:tab pos="6858000" algn="l"/>
                          <a:tab pos="7112000" algn="l"/>
                          <a:tab pos="7366000" algn="l"/>
                          <a:tab pos="7620000" algn="l"/>
                          <a:tab pos="7874000" algn="l"/>
                          <a:tab pos="8128000" algn="l"/>
                        </a:tabLs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84.15 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16" y="4949891"/>
            <a:ext cx="5103883" cy="61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451" y="5580245"/>
            <a:ext cx="6856994" cy="63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318043"/>
            <a:ext cx="4197102" cy="32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36" y="3647645"/>
            <a:ext cx="2262635" cy="39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일원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10215"/>
              </p:ext>
            </p:extLst>
          </p:nvPr>
        </p:nvGraphicFramePr>
        <p:xfrm>
          <a:off x="998603" y="1358770"/>
          <a:ext cx="7056786" cy="1240536"/>
        </p:xfrm>
        <a:graphic>
          <a:graphicData uri="http://schemas.openxmlformats.org/drawingml/2006/table">
            <a:tbl>
              <a:tblPr/>
              <a:tblGrid>
                <a:gridCol w="117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제곱합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자유도</a:t>
                      </a: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제곱평균</a:t>
                      </a: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r>
                        <a:rPr lang="en-US" altLang="ko-KR" sz="1800" b="0" kern="0" spc="0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800" b="0" kern="0" spc="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r>
                        <a:rPr lang="en-US" altLang="ko-KR" sz="1800" b="0" kern="0" spc="0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0.95;(3,16)</a:t>
                      </a:r>
                      <a:endParaRPr lang="ko-KR" altLang="en-US" sz="1800" b="0" kern="0" spc="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</a:t>
                      </a: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320.05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106.6833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7.536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3.239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오차</a:t>
                      </a: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226.50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14.1563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546.55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48" y="2881680"/>
            <a:ext cx="2695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27" y="3243630"/>
            <a:ext cx="2381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48" y="3651300"/>
            <a:ext cx="26574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87" y="4105816"/>
            <a:ext cx="65532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987" y="4800636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유의수준 </a:t>
            </a:r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5%</a:t>
            </a: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에서 </a:t>
            </a:r>
            <a:r>
              <a:rPr lang="ko-KR" altLang="en-US" sz="1600" b="1" dirty="0" err="1" smtClean="0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 기각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0987" y="5257944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이 공정에서 </a:t>
            </a: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4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수준의 온도 변화는 </a:t>
            </a:r>
            <a:r>
              <a:rPr lang="ko-KR" altLang="en-US" sz="1600" b="1" dirty="0" err="1" smtClean="0">
                <a:latin typeface="+mn-ea"/>
                <a:ea typeface="+mn-ea"/>
                <a:sym typeface="Wingdings" panose="05000000000000000000" pitchFamily="2" charset="2"/>
              </a:rPr>
              <a:t>수율에</a:t>
            </a: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 영향을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미친다는 </a:t>
            </a:r>
            <a:r>
              <a:rPr lang="ko-KR" altLang="en-US" sz="1600" b="1" dirty="0" smtClean="0">
                <a:latin typeface="+mn-ea"/>
                <a:ea typeface="+mn-ea"/>
                <a:sym typeface="Wingdings" panose="05000000000000000000" pitchFamily="2" charset="2"/>
              </a:rPr>
              <a:t>증거가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있다</a:t>
            </a: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0947" y="2807931"/>
            <a:ext cx="7661483" cy="30963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359" y="2919823"/>
            <a:ext cx="3000347" cy="64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8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7" y="1271735"/>
            <a:ext cx="7261461" cy="5181601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67911" y="667434"/>
            <a:ext cx="71894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54000" indent="-254000" algn="just" fontAlgn="base"/>
            <a:r>
              <a:rPr lang="en-US" altLang="ko-KR" b="1" kern="0" dirty="0">
                <a:solidFill>
                  <a:srgbClr val="000000"/>
                </a:solidFill>
                <a:latin typeface="+mn-ea"/>
                <a:ea typeface="+mn-ea"/>
              </a:rPr>
              <a:t>☞ </a:t>
            </a:r>
            <a:r>
              <a:rPr lang="ko-KR" altLang="en-US" b="1" kern="0" dirty="0" err="1">
                <a:solidFill>
                  <a:srgbClr val="000000"/>
                </a:solidFill>
                <a:latin typeface="+mn-ea"/>
                <a:ea typeface="+mn-ea"/>
              </a:rPr>
              <a:t>수율은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  <a:ea typeface="+mn-ea"/>
              </a:rPr>
              <a:t> 수준 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  <a:ea typeface="+mn-ea"/>
              </a:rPr>
              <a:t>까지 증가하다가 수준 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  <a:ea typeface="+mn-ea"/>
              </a:rPr>
              <a:t>에서 감소함</a:t>
            </a:r>
          </a:p>
          <a:p>
            <a:pPr marL="254000" indent="-254000" algn="just" fontAlgn="base"/>
            <a:r>
              <a:rPr lang="ko-KR" altLang="en-US" b="1" kern="0" dirty="0">
                <a:solidFill>
                  <a:srgbClr val="000000"/>
                </a:solidFill>
                <a:latin typeface="+mn-ea"/>
                <a:ea typeface="+mn-ea"/>
              </a:rPr>
              <a:t>☞ 산포는 수준 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  <a:ea typeface="+mn-ea"/>
              </a:rPr>
              <a:t>에서 가장 크고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  <a:ea typeface="+mn-ea"/>
              </a:rPr>
              <a:t>수준이 오름에 따라 점차 감소함 </a:t>
            </a:r>
          </a:p>
        </p:txBody>
      </p:sp>
    </p:spTree>
    <p:extLst>
      <p:ext uri="{BB962C8B-B14F-4D97-AF65-F5344CB8AC3E}">
        <p14:creationId xmlns:p14="http://schemas.microsoft.com/office/powerpoint/2010/main" val="147006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563" y="3744035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/>
            <a:r>
              <a:rPr lang="ko-KR" altLang="en-US" dirty="0">
                <a:latin typeface="+mn-ea"/>
                <a:ea typeface="+mn-ea"/>
              </a:rPr>
              <a:t>☞ 수준별로 </a:t>
            </a:r>
            <a:r>
              <a:rPr lang="ko-KR" altLang="en-US" dirty="0" err="1">
                <a:latin typeface="+mn-ea"/>
                <a:ea typeface="+mn-ea"/>
              </a:rPr>
              <a:t>잔차가</a:t>
            </a:r>
            <a:r>
              <a:rPr lang="ko-KR" altLang="en-US" dirty="0">
                <a:latin typeface="+mn-ea"/>
                <a:ea typeface="+mn-ea"/>
              </a:rPr>
              <a:t> 비교적 고르게 퍼져있고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특별히 이상한 </a:t>
            </a:r>
            <a:r>
              <a:rPr lang="ko-KR" altLang="en-US" dirty="0" err="1">
                <a:latin typeface="+mn-ea"/>
                <a:ea typeface="+mn-ea"/>
              </a:rPr>
              <a:t>잔차는</a:t>
            </a:r>
            <a:r>
              <a:rPr lang="ko-KR" altLang="en-US" dirty="0">
                <a:latin typeface="+mn-ea"/>
                <a:ea typeface="+mn-ea"/>
              </a:rPr>
              <a:t> 보이지 않으므로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등분산</a:t>
            </a:r>
            <a:r>
              <a:rPr lang="ko-KR" altLang="en-US" dirty="0">
                <a:latin typeface="+mn-ea"/>
                <a:ea typeface="+mn-ea"/>
              </a:rPr>
              <a:t> 가정에 큰 문제는 없어 보임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marL="360000" indent="-360000"/>
            <a:endParaRPr lang="en-US" altLang="ko-KR" sz="800" dirty="0" smtClean="0">
              <a:latin typeface="+mn-ea"/>
              <a:ea typeface="+mn-ea"/>
            </a:endParaRPr>
          </a:p>
          <a:p>
            <a:pPr marL="360000" indent="-360000"/>
            <a:r>
              <a:rPr lang="en-US" altLang="ko-KR" dirty="0" smtClean="0">
                <a:latin typeface="+mn-ea"/>
                <a:ea typeface="+mn-ea"/>
              </a:rPr>
              <a:t>☞  </a:t>
            </a:r>
            <a:r>
              <a:rPr lang="ko-KR" altLang="en-US" dirty="0" err="1" smtClean="0">
                <a:latin typeface="+mn-ea"/>
                <a:ea typeface="+mn-ea"/>
              </a:rPr>
              <a:t>잔차</a:t>
            </a:r>
            <a:r>
              <a:rPr lang="ko-KR" altLang="en-US" dirty="0" smtClean="0">
                <a:latin typeface="+mn-ea"/>
                <a:ea typeface="+mn-ea"/>
              </a:rPr>
              <a:t> 간에 눈에 띠는 규칙이나 습성이 없으므로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독립성 가정에 큰 문제는 없어 보임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marL="360000" indent="-360000"/>
            <a:endParaRPr lang="en-US" altLang="ko-KR" sz="800" dirty="0" smtClean="0">
              <a:latin typeface="+mn-ea"/>
              <a:ea typeface="+mn-ea"/>
            </a:endParaRPr>
          </a:p>
          <a:p>
            <a:pPr marL="360000" indent="-360000"/>
            <a:r>
              <a:rPr lang="ko-KR" altLang="en-US" dirty="0" smtClean="0">
                <a:latin typeface="+mn-ea"/>
                <a:ea typeface="+mn-ea"/>
              </a:rPr>
              <a:t>☞  정규확률도가 직선에서 크게 벗어나지 않으므로 </a:t>
            </a:r>
            <a:r>
              <a:rPr lang="ko-KR" altLang="en-US" dirty="0" err="1" smtClean="0">
                <a:latin typeface="+mn-ea"/>
                <a:ea typeface="+mn-ea"/>
              </a:rPr>
              <a:t>정규성</a:t>
            </a:r>
            <a:r>
              <a:rPr lang="ko-KR" altLang="en-US" dirty="0" smtClean="0">
                <a:latin typeface="+mn-ea"/>
                <a:ea typeface="+mn-ea"/>
              </a:rPr>
              <a:t> 가정에 큰 문제는 없어 보임</a:t>
            </a:r>
            <a:r>
              <a:rPr lang="en-US" altLang="ko-KR" dirty="0" smtClean="0">
                <a:latin typeface="+mn-ea"/>
                <a:ea typeface="+mn-ea"/>
              </a:rPr>
              <a:t>..</a:t>
            </a:r>
          </a:p>
          <a:p>
            <a:pPr marL="360000" indent="-360000"/>
            <a:endParaRPr lang="en-US" altLang="ko-KR" sz="800" dirty="0" smtClean="0">
              <a:latin typeface="+mn-ea"/>
              <a:ea typeface="+mn-ea"/>
            </a:endParaRPr>
          </a:p>
          <a:p>
            <a:pPr marL="360000" indent="-360000"/>
            <a:r>
              <a:rPr lang="en-US" altLang="ko-KR" dirty="0" smtClean="0">
                <a:latin typeface="+mn-ea"/>
                <a:ea typeface="+mn-ea"/>
              </a:rPr>
              <a:t>☞  </a:t>
            </a:r>
            <a:r>
              <a:rPr lang="ko-KR" altLang="en-US" dirty="0" smtClean="0">
                <a:latin typeface="+mn-ea"/>
                <a:ea typeface="+mn-ea"/>
              </a:rPr>
              <a:t>단</a:t>
            </a:r>
            <a:r>
              <a:rPr lang="en-US" altLang="ko-KR" dirty="0" smtClean="0">
                <a:latin typeface="+mn-ea"/>
                <a:ea typeface="+mn-ea"/>
              </a:rPr>
              <a:t>, 3</a:t>
            </a:r>
            <a:r>
              <a:rPr lang="ko-KR" altLang="en-US" dirty="0" smtClean="0">
                <a:latin typeface="+mn-ea"/>
                <a:ea typeface="+mn-ea"/>
              </a:rPr>
              <a:t>번</a:t>
            </a:r>
            <a:r>
              <a:rPr lang="en-US" altLang="ko-KR" dirty="0" smtClean="0">
                <a:latin typeface="+mn-ea"/>
                <a:ea typeface="+mn-ea"/>
              </a:rPr>
              <a:t>, 5</a:t>
            </a:r>
            <a:r>
              <a:rPr lang="ko-KR" altLang="en-US" dirty="0" smtClean="0">
                <a:latin typeface="+mn-ea"/>
                <a:ea typeface="+mn-ea"/>
              </a:rPr>
              <a:t>번</a:t>
            </a:r>
            <a:r>
              <a:rPr lang="en-US" altLang="ko-KR" dirty="0" smtClean="0">
                <a:latin typeface="+mn-ea"/>
                <a:ea typeface="+mn-ea"/>
              </a:rPr>
              <a:t>, 8</a:t>
            </a:r>
            <a:r>
              <a:rPr lang="ko-KR" altLang="en-US" dirty="0" smtClean="0">
                <a:latin typeface="+mn-ea"/>
                <a:ea typeface="+mn-ea"/>
              </a:rPr>
              <a:t>번 점이 다소 눈에 띄므로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이들 데이터에 대한 검토가 필요함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4"/>
          <a:stretch/>
        </p:blipFill>
        <p:spPr>
          <a:xfrm>
            <a:off x="955944" y="368660"/>
            <a:ext cx="7261461" cy="32844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08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797800"/>
            <a:ext cx="8415338" cy="4781550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수준별 </a:t>
            </a:r>
            <a:r>
              <a:rPr lang="ko-KR" altLang="en-US" sz="2000" dirty="0">
                <a:latin typeface="+mn-ea"/>
              </a:rPr>
              <a:t>모평균에 대한 </a:t>
            </a:r>
            <a:r>
              <a:rPr lang="ko-KR" altLang="en-US" sz="2000" dirty="0" smtClean="0">
                <a:latin typeface="+mn-ea"/>
              </a:rPr>
              <a:t>추정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endParaRPr lang="en-US" altLang="ko-KR" sz="2000" dirty="0">
              <a:latin typeface="+mn-ea"/>
            </a:endParaRPr>
          </a:p>
          <a:p>
            <a:pPr marL="457200" indent="-457200">
              <a:buAutoNum type="arabicParenBoth"/>
            </a:pP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endParaRPr lang="en-US" altLang="ko-KR" sz="2000" dirty="0">
              <a:latin typeface="+mn-ea"/>
            </a:endParaRPr>
          </a:p>
          <a:p>
            <a:pPr marL="457200" indent="-457200">
              <a:buAutoNum type="arabicParenBoth"/>
            </a:pP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endParaRPr lang="en-US" altLang="ko-KR" sz="2000" dirty="0">
              <a:latin typeface="+mn-ea"/>
            </a:endParaRPr>
          </a:p>
          <a:p>
            <a:pPr marL="457200" indent="-457200">
              <a:buAutoNum type="arabicParenBoth"/>
            </a:pPr>
            <a:endParaRPr lang="ko-KR" altLang="en-US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(2) </a:t>
            </a:r>
            <a:r>
              <a:rPr lang="ko-KR" altLang="en-US" sz="2000" dirty="0">
                <a:latin typeface="+mn-ea"/>
              </a:rPr>
              <a:t>두 수준간의 모평균 차이에 대한 추정</a:t>
            </a: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2. </a:t>
            </a:r>
            <a:r>
              <a:rPr lang="ko-KR" altLang="en-US" dirty="0" smtClean="0"/>
              <a:t>일원 분산분석</a:t>
            </a:r>
            <a:endParaRPr lang="en-US" altLang="ko-K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33945"/>
            <a:ext cx="19907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30" y="2978950"/>
            <a:ext cx="25812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24988"/>
            <a:ext cx="4688762" cy="61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125" y="2173326"/>
            <a:ext cx="1669739" cy="64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1823106"/>
            <a:ext cx="2175720" cy="34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3471511"/>
            <a:ext cx="4865855" cy="49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6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4757827"/>
            <a:ext cx="4465387" cy="191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476545" y="1302745"/>
            <a:ext cx="8415338" cy="61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2400" b="1" dirty="0" smtClean="0">
                <a:latin typeface="+mn-ea"/>
              </a:rPr>
              <a:t>2.4 </a:t>
            </a:r>
            <a:r>
              <a:rPr kumimoji="0" lang="ko-KR" altLang="en-US" sz="2400" b="1" dirty="0" smtClean="0">
                <a:latin typeface="+mn-ea"/>
              </a:rPr>
              <a:t>분산분석 후의 추정</a:t>
            </a:r>
            <a:endParaRPr kumimoji="0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793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13-2] </a:t>
            </a:r>
            <a:r>
              <a:rPr lang="ko-KR" altLang="en-US" sz="2000" dirty="0"/>
              <a:t>앞의 </a:t>
            </a: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13-1]</a:t>
            </a:r>
            <a:r>
              <a:rPr lang="ko-KR" altLang="en-US" sz="2000" dirty="0"/>
              <a:t>에서 온도의 각 수준별로 </a:t>
            </a:r>
            <a:r>
              <a:rPr lang="ko-KR" altLang="en-US" sz="2000" dirty="0" err="1"/>
              <a:t>수율의</a:t>
            </a:r>
            <a:r>
              <a:rPr lang="ko-KR" altLang="en-US" sz="2000" dirty="0"/>
              <a:t> 모평균에 대한  </a:t>
            </a:r>
            <a:r>
              <a:rPr lang="en-US" altLang="ko-KR" sz="2000" dirty="0"/>
              <a:t>95% </a:t>
            </a:r>
            <a:r>
              <a:rPr lang="ko-KR" altLang="en-US" sz="2000" dirty="0"/>
              <a:t>신뢰구간을 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그래프로 작성하시오</a:t>
            </a:r>
            <a:r>
              <a:rPr lang="en-US" altLang="ko-KR" sz="2000" dirty="0"/>
              <a:t>. 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일원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89" y="2942946"/>
            <a:ext cx="7515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89" y="3374994"/>
            <a:ext cx="7515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5" y="3807042"/>
            <a:ext cx="7543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89" y="4224331"/>
            <a:ext cx="7543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55" y="2258870"/>
            <a:ext cx="43910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78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일원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262734"/>
            <a:ext cx="7261461" cy="51816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8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13-3] [</a:t>
            </a:r>
            <a:r>
              <a:rPr lang="ko-KR" altLang="en-US" sz="2000" dirty="0"/>
              <a:t>예 </a:t>
            </a:r>
            <a:r>
              <a:rPr lang="en-US" altLang="ko-KR" sz="2000" dirty="0"/>
              <a:t>13-1]</a:t>
            </a:r>
            <a:r>
              <a:rPr lang="ko-KR" altLang="en-US" sz="2000" dirty="0"/>
              <a:t>에서 온도의 두 수준에서 </a:t>
            </a:r>
            <a:r>
              <a:rPr lang="ko-KR" altLang="en-US" sz="2000" dirty="0" err="1"/>
              <a:t>수율의</a:t>
            </a:r>
            <a:r>
              <a:rPr lang="ko-KR" altLang="en-US" sz="2000" dirty="0"/>
              <a:t> 모평균 차이에 대한  </a:t>
            </a:r>
            <a:r>
              <a:rPr lang="en-US" altLang="ko-KR" sz="2000" dirty="0"/>
              <a:t>95% </a:t>
            </a:r>
            <a:r>
              <a:rPr lang="ko-KR" altLang="en-US" sz="2000" dirty="0"/>
              <a:t>신뢰구간을 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모평균 차이가 유의한지 </a:t>
            </a:r>
            <a:r>
              <a:rPr lang="ko-KR" altLang="en-US" sz="2000" dirty="0" smtClean="0"/>
              <a:t>검정</a:t>
            </a: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일원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2699243"/>
            <a:ext cx="7105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3347315"/>
            <a:ext cx="7143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3999951"/>
            <a:ext cx="6934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90" y="4643459"/>
            <a:ext cx="71818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5248470"/>
            <a:ext cx="7000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5867595"/>
            <a:ext cx="7105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46575" y="2123179"/>
            <a:ext cx="7785865" cy="4501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230" y="2224498"/>
            <a:ext cx="4166000" cy="41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2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7" y="116632"/>
            <a:ext cx="7261461" cy="5181601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56565" y="5319210"/>
            <a:ext cx="828092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54000"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☞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수준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에서의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  <a:ea typeface="+mn-ea"/>
              </a:rPr>
              <a:t>수율은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 수준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1,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수준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와 유의한 차이가 나타남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☞ 수준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에서의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  <a:ea typeface="+mn-ea"/>
              </a:rPr>
              <a:t>수율은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 수준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1,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수준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와 유의한 차이가 나타남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☞ 수준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와 수준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에서의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  <a:ea typeface="+mn-ea"/>
              </a:rPr>
              <a:t>수율은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 유의수준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5%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에서는 유의한 차이가 나타나지 않으나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유의수준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10%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에서는 유의한 차이가 예상됨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793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제</a:t>
            </a:r>
            <a:r>
              <a:rPr kumimoji="0" lang="en-US" altLang="ko-KR" dirty="0" smtClean="0"/>
              <a:t>11-2</a:t>
            </a:r>
            <a:r>
              <a:rPr kumimoji="0" lang="ko-KR" altLang="en-US" dirty="0" smtClean="0"/>
              <a:t>장</a:t>
            </a:r>
            <a:r>
              <a:rPr kumimoji="0" lang="en-US" altLang="ko-KR" dirty="0" smtClean="0"/>
              <a:t/>
            </a:r>
            <a:br>
              <a:rPr kumimoji="0" lang="en-US" altLang="ko-KR" dirty="0" smtClean="0"/>
            </a:br>
            <a:r>
              <a:rPr kumimoji="0" lang="ko-KR" altLang="en-US" dirty="0" smtClean="0"/>
              <a:t>분산분석</a:t>
            </a:r>
            <a:endParaRPr kumimoji="0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2708920"/>
            <a:ext cx="561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</a:t>
            </a:r>
            <a:r>
              <a:rPr kumimoji="0" lang="en-US" altLang="ko-KR" sz="2400" b="1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2400" b="1" dirty="0">
                <a:solidFill>
                  <a:prstClr val="black"/>
                </a:solidFill>
                <a:latin typeface="맑은 고딕"/>
                <a:ea typeface="맑은 고딕"/>
              </a:rPr>
              <a:t>분산분석의 개념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2.</a:t>
            </a:r>
            <a:r>
              <a:rPr kumimoji="0" lang="en-US" altLang="ko-KR" sz="2400" b="1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2400" b="1" dirty="0">
                <a:solidFill>
                  <a:prstClr val="black"/>
                </a:solidFill>
                <a:latin typeface="맑은 고딕"/>
                <a:ea typeface="맑은 고딕"/>
              </a:rPr>
              <a:t>일원 분산분석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3.</a:t>
            </a:r>
            <a:r>
              <a:rPr kumimoji="0" lang="en-US" altLang="ko-KR" sz="2400" b="1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2400" b="1" dirty="0">
                <a:solidFill>
                  <a:prstClr val="black"/>
                </a:solidFill>
                <a:latin typeface="맑은 고딕"/>
                <a:ea typeface="맑은 고딕"/>
              </a:rPr>
              <a:t>이원 분산분석</a:t>
            </a: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3. </a:t>
            </a:r>
            <a:r>
              <a:rPr lang="ko-KR" altLang="en-US" dirty="0" smtClean="0"/>
              <a:t>이원 분산분석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32825" y="1808820"/>
            <a:ext cx="8123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이원 분산분석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ea typeface="+mn-ea"/>
              </a:rPr>
              <a:t>(two-way ANOVA)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두 개의 요인에 대하여 </a:t>
            </a:r>
            <a:r>
              <a:rPr lang="ko-KR" altLang="en-US" sz="2000" dirty="0" err="1">
                <a:latin typeface="+mn-ea"/>
                <a:ea typeface="+mn-ea"/>
              </a:rPr>
              <a:t>반응치에</a:t>
            </a:r>
            <a:r>
              <a:rPr lang="ko-KR" altLang="en-US" sz="2000" dirty="0">
                <a:latin typeface="+mn-ea"/>
                <a:ea typeface="+mn-ea"/>
              </a:rPr>
              <a:t> 영향을 미치는지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825" y="2518338"/>
            <a:ext cx="794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다원 분산분석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(multi-way ANOVA)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: </a:t>
            </a:r>
            <a:r>
              <a:rPr lang="ko-KR" altLang="en-US" sz="2000" dirty="0" smtClean="0">
                <a:latin typeface="+mn-ea"/>
                <a:ea typeface="+mn-ea"/>
              </a:rPr>
              <a:t>세 </a:t>
            </a:r>
            <a:r>
              <a:rPr lang="ko-KR" altLang="en-US" sz="2000" dirty="0">
                <a:latin typeface="+mn-ea"/>
                <a:ea typeface="+mn-ea"/>
              </a:rPr>
              <a:t>개의 </a:t>
            </a:r>
            <a:r>
              <a:rPr lang="ko-KR" altLang="en-US" sz="2000" dirty="0" smtClean="0">
                <a:latin typeface="+mn-ea"/>
                <a:ea typeface="+mn-ea"/>
              </a:rPr>
              <a:t>이상의 요인에 </a:t>
            </a:r>
            <a:r>
              <a:rPr lang="ko-KR" altLang="en-US" sz="2000" dirty="0">
                <a:latin typeface="+mn-ea"/>
                <a:ea typeface="+mn-ea"/>
              </a:rPr>
              <a:t>대하여 </a:t>
            </a:r>
            <a:r>
              <a:rPr lang="ko-KR" altLang="en-US" sz="2000" dirty="0" err="1">
                <a:latin typeface="+mn-ea"/>
                <a:ea typeface="+mn-ea"/>
              </a:rPr>
              <a:t>반응치에</a:t>
            </a:r>
            <a:r>
              <a:rPr lang="ko-KR" altLang="en-US" sz="2000" dirty="0">
                <a:latin typeface="+mn-ea"/>
                <a:ea typeface="+mn-ea"/>
              </a:rPr>
              <a:t> 영향을 미치는지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826" y="3238418"/>
            <a:ext cx="7944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교호작용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(interaction)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: </a:t>
            </a:r>
            <a:r>
              <a:rPr lang="ko-KR" altLang="en-US" sz="2000" dirty="0" smtClean="0">
                <a:latin typeface="+mn-ea"/>
                <a:ea typeface="+mn-ea"/>
              </a:rPr>
              <a:t>두 </a:t>
            </a:r>
            <a:r>
              <a:rPr lang="ko-KR" altLang="en-US" sz="2000" dirty="0">
                <a:latin typeface="+mn-ea"/>
                <a:ea typeface="+mn-ea"/>
              </a:rPr>
              <a:t>개 이상의 요인이 서로 간섭효과를 일으키는 상호작용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3971165"/>
            <a:ext cx="8235072" cy="2743200"/>
          </a:xfrm>
          <a:prstGeom prst="rect">
            <a:avLst/>
          </a:prstGeom>
          <a:ln>
            <a:noFill/>
          </a:ln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76545" y="1302745"/>
            <a:ext cx="8415338" cy="61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2400" b="1" dirty="0" smtClean="0">
                <a:latin typeface="+mn-ea"/>
              </a:rPr>
              <a:t>13.3.1 </a:t>
            </a:r>
            <a:r>
              <a:rPr kumimoji="0" lang="ko-KR" altLang="en-US" sz="2400" b="1" dirty="0" smtClean="0">
                <a:latin typeface="+mn-ea"/>
              </a:rPr>
              <a:t>교호작용</a:t>
            </a:r>
            <a:endParaRPr kumimoji="0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636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3. </a:t>
            </a:r>
            <a:r>
              <a:rPr lang="ko-KR" altLang="en-US" dirty="0"/>
              <a:t>이원 분산분석</a:t>
            </a: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26" y="2258870"/>
            <a:ext cx="6558134" cy="440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1868641"/>
            <a:ext cx="5058730" cy="34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40" y="1493785"/>
            <a:ext cx="1471631" cy="33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76545" y="1302745"/>
            <a:ext cx="8415338" cy="61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2400" b="1" dirty="0" smtClean="0">
                <a:latin typeface="+mn-ea"/>
              </a:rPr>
              <a:t>3.2 </a:t>
            </a:r>
            <a:r>
              <a:rPr kumimoji="0" lang="ko-KR" altLang="en-US" sz="2400" b="1" dirty="0" smtClean="0">
                <a:latin typeface="+mn-ea"/>
              </a:rPr>
              <a:t>데이터의 구조</a:t>
            </a:r>
            <a:endParaRPr kumimoji="0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323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3. </a:t>
            </a:r>
            <a:r>
              <a:rPr lang="ko-KR" altLang="en-US" dirty="0"/>
              <a:t>이원 분산분석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40" y="1918776"/>
            <a:ext cx="69056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2685302"/>
            <a:ext cx="6553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3413728"/>
            <a:ext cx="64960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4" y="4132629"/>
            <a:ext cx="5534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1" y="4880105"/>
            <a:ext cx="46672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1" y="5607873"/>
            <a:ext cx="1670870" cy="29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6037735"/>
            <a:ext cx="4537730" cy="29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6397779"/>
            <a:ext cx="3508826" cy="3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47" y="5947446"/>
            <a:ext cx="422114" cy="36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27" y="5562342"/>
            <a:ext cx="3447268" cy="38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476545" y="1302745"/>
            <a:ext cx="8415338" cy="61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2400" b="1" dirty="0" smtClean="0">
                <a:latin typeface="+mn-ea"/>
              </a:rPr>
              <a:t>3.2 </a:t>
            </a:r>
            <a:r>
              <a:rPr kumimoji="0" lang="ko-KR" altLang="en-US" sz="2400" b="1" dirty="0" smtClean="0">
                <a:latin typeface="+mn-ea"/>
              </a:rPr>
              <a:t>데이터의 구조 </a:t>
            </a:r>
            <a:r>
              <a:rPr kumimoji="0" lang="en-US" altLang="ko-KR" sz="2400" b="1" dirty="0" smtClean="0">
                <a:latin typeface="+mn-ea"/>
              </a:rPr>
              <a:t>(</a:t>
            </a:r>
            <a:r>
              <a:rPr kumimoji="0" lang="ko-KR" altLang="en-US" sz="2400" b="1" dirty="0" smtClean="0">
                <a:latin typeface="+mn-ea"/>
              </a:rPr>
              <a:t>계속</a:t>
            </a:r>
            <a:r>
              <a:rPr kumimoji="0" lang="en-US" altLang="ko-KR" sz="2400" b="1" dirty="0" smtClean="0">
                <a:latin typeface="+mn-ea"/>
              </a:rPr>
              <a:t>)</a:t>
            </a:r>
            <a:endParaRPr kumimoji="0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27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3. </a:t>
            </a:r>
            <a:r>
              <a:rPr lang="ko-KR" altLang="en-US" dirty="0" smtClean="0"/>
              <a:t>이원 분산분석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83" y="18432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68" y="2287862"/>
            <a:ext cx="8610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5" y="3180149"/>
            <a:ext cx="8610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8" y="4072436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/>
          <a:stretch/>
        </p:blipFill>
        <p:spPr bwMode="auto">
          <a:xfrm>
            <a:off x="300683" y="5397540"/>
            <a:ext cx="859082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76545" y="1302745"/>
            <a:ext cx="8415338" cy="61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2400" b="1" dirty="0" smtClean="0">
                <a:latin typeface="+mn-ea"/>
              </a:rPr>
              <a:t>3.3 </a:t>
            </a:r>
            <a:r>
              <a:rPr kumimoji="0" lang="ko-KR" altLang="en-US" sz="2400" b="1" dirty="0" smtClean="0">
                <a:latin typeface="+mn-ea"/>
              </a:rPr>
              <a:t>제곱합의 분해</a:t>
            </a:r>
            <a:endParaRPr kumimoji="0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11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3. </a:t>
            </a:r>
            <a:r>
              <a:rPr lang="ko-KR" altLang="en-US" dirty="0"/>
              <a:t>이원 분산분석</a:t>
            </a:r>
            <a:endParaRPr lang="en-US" altLang="ko-KR" dirty="0"/>
          </a:p>
        </p:txBody>
      </p:sp>
      <p:pic>
        <p:nvPicPr>
          <p:cNvPr id="6" name="Picture 16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23" y="1860294"/>
            <a:ext cx="5553372" cy="100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29739"/>
            <a:ext cx="6750749" cy="323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0" y="6310485"/>
            <a:ext cx="3758392" cy="31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76545" y="1302745"/>
            <a:ext cx="8415338" cy="61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2400" b="1" dirty="0" smtClean="0">
                <a:latin typeface="+mn-ea"/>
              </a:rPr>
              <a:t>3.3 </a:t>
            </a:r>
            <a:r>
              <a:rPr kumimoji="0" lang="ko-KR" altLang="en-US" sz="2400" b="1" dirty="0" smtClean="0">
                <a:latin typeface="+mn-ea"/>
              </a:rPr>
              <a:t>제곱합의 분해 </a:t>
            </a:r>
            <a:r>
              <a:rPr kumimoji="0" lang="en-US" altLang="ko-KR" sz="2400" b="1" dirty="0" smtClean="0">
                <a:latin typeface="+mn-ea"/>
              </a:rPr>
              <a:t>(</a:t>
            </a:r>
            <a:r>
              <a:rPr kumimoji="0" lang="ko-KR" altLang="en-US" sz="2400" b="1" dirty="0" smtClean="0">
                <a:latin typeface="+mn-ea"/>
              </a:rPr>
              <a:t>계속</a:t>
            </a:r>
            <a:r>
              <a:rPr kumimoji="0" lang="en-US" altLang="ko-KR" sz="2400" b="1" dirty="0" smtClean="0">
                <a:latin typeface="+mn-ea"/>
              </a:rPr>
              <a:t>)</a:t>
            </a:r>
            <a:endParaRPr kumimoji="0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456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3. </a:t>
            </a:r>
            <a:r>
              <a:rPr lang="ko-KR" altLang="en-US" dirty="0"/>
              <a:t>이원 분산분석</a:t>
            </a:r>
            <a:endParaRPr lang="en-US" altLang="ko-KR" dirty="0"/>
          </a:p>
        </p:txBody>
      </p:sp>
      <p:pic>
        <p:nvPicPr>
          <p:cNvPr id="5" name="Picture 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40" y="1943071"/>
            <a:ext cx="7800023" cy="355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02745"/>
            <a:ext cx="8415338" cy="61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2400" b="1" dirty="0" smtClean="0">
                <a:latin typeface="+mn-ea"/>
              </a:rPr>
              <a:t>3.3 </a:t>
            </a:r>
            <a:r>
              <a:rPr kumimoji="0" lang="ko-KR" altLang="en-US" sz="2400" b="1" dirty="0" smtClean="0">
                <a:latin typeface="+mn-ea"/>
              </a:rPr>
              <a:t>제곱합의 분해 </a:t>
            </a:r>
            <a:r>
              <a:rPr kumimoji="0" lang="en-US" altLang="ko-KR" sz="2400" b="1" dirty="0" smtClean="0">
                <a:latin typeface="+mn-ea"/>
              </a:rPr>
              <a:t>(</a:t>
            </a:r>
            <a:r>
              <a:rPr kumimoji="0" lang="ko-KR" altLang="en-US" sz="2400" b="1" dirty="0" smtClean="0">
                <a:latin typeface="+mn-ea"/>
              </a:rPr>
              <a:t>계속</a:t>
            </a:r>
            <a:r>
              <a:rPr kumimoji="0" lang="en-US" altLang="ko-KR" sz="2400" b="1" dirty="0" smtClean="0">
                <a:latin typeface="+mn-ea"/>
              </a:rPr>
              <a:t>)</a:t>
            </a:r>
            <a:endParaRPr kumimoji="0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365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9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13-2] </a:t>
            </a:r>
            <a:r>
              <a:rPr lang="ko-KR" altLang="en-US" sz="2400" dirty="0"/>
              <a:t>이원 분산분석 제곱합의 분해</a:t>
            </a: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4995555"/>
          </a:xfrm>
          <a:prstGeom prst="roundRect">
            <a:avLst>
              <a:gd name="adj" fmla="val 397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7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17" y="1888197"/>
            <a:ext cx="5091835" cy="36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2438890"/>
            <a:ext cx="7434826" cy="351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9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z="2000" dirty="0" smtClean="0"/>
              <a:t>이원 분산분석 자유도의 분해</a:t>
            </a:r>
            <a:endParaRPr kumimoji="0" lang="en-US" altLang="ko-KR" sz="20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 smtClean="0"/>
          </a:p>
          <a:p>
            <a:pPr fontAlgn="auto">
              <a:spcAft>
                <a:spcPts val="0"/>
              </a:spcAft>
            </a:pPr>
            <a:endParaRPr kumimoji="0" lang="ko-KR" altLang="en-US" sz="2000" dirty="0" smtClean="0"/>
          </a:p>
        </p:txBody>
      </p:sp>
      <p:pic>
        <p:nvPicPr>
          <p:cNvPr id="5" name="Picture 9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35" y="1853285"/>
            <a:ext cx="59817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9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764500"/>
            <a:ext cx="8415338" cy="3509705"/>
          </a:xfrm>
        </p:spPr>
        <p:txBody>
          <a:bodyPr>
            <a:normAutofit/>
          </a:bodyPr>
          <a:lstStyle/>
          <a:p>
            <a:pPr marL="0" indent="0" defTabSz="288000">
              <a:buNone/>
            </a:pPr>
            <a:r>
              <a:rPr lang="ko-KR" altLang="en-US" sz="2000" dirty="0"/>
              <a:t>①	</a:t>
            </a:r>
            <a:r>
              <a:rPr lang="ko-KR" altLang="en-US" sz="2000" dirty="0" err="1"/>
              <a:t>귀무가설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요인 </a:t>
            </a:r>
            <a:r>
              <a:rPr lang="en-US" altLang="ko-KR" sz="2000" dirty="0"/>
              <a:t>A</a:t>
            </a:r>
            <a:r>
              <a:rPr lang="ko-KR" altLang="en-US" sz="2000" dirty="0"/>
              <a:t>의 수준변화가 </a:t>
            </a:r>
            <a:r>
              <a:rPr lang="ko-KR" altLang="en-US" sz="2000" dirty="0" err="1"/>
              <a:t>반응치에</a:t>
            </a:r>
            <a:r>
              <a:rPr lang="ko-KR" altLang="en-US" sz="2000" dirty="0"/>
              <a:t> 미치는 영향이 없다</a:t>
            </a:r>
            <a:r>
              <a:rPr lang="en-US" altLang="ko-KR" sz="2000" dirty="0"/>
              <a:t>.</a:t>
            </a:r>
          </a:p>
          <a:p>
            <a:pPr marL="0" indent="0" defTabSz="28800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대립가설 </a:t>
            </a:r>
            <a:r>
              <a:rPr lang="en-US" altLang="ko-KR" sz="2000" dirty="0"/>
              <a:t>: </a:t>
            </a:r>
            <a:r>
              <a:rPr lang="ko-KR" altLang="en-US" sz="2000" dirty="0"/>
              <a:t>요인 </a:t>
            </a:r>
            <a:r>
              <a:rPr lang="en-US" altLang="ko-KR" sz="2000" dirty="0"/>
              <a:t>A</a:t>
            </a:r>
            <a:r>
              <a:rPr lang="ko-KR" altLang="en-US" sz="2000" dirty="0"/>
              <a:t>의 수준변화가 </a:t>
            </a:r>
            <a:r>
              <a:rPr lang="ko-KR" altLang="en-US" sz="2000" dirty="0" err="1"/>
              <a:t>반응치에</a:t>
            </a:r>
            <a:r>
              <a:rPr lang="ko-KR" altLang="en-US" sz="2000" dirty="0"/>
              <a:t> 미치는 영향이 있다</a:t>
            </a:r>
            <a:r>
              <a:rPr lang="en-US" altLang="ko-KR" sz="2000" dirty="0"/>
              <a:t>.</a:t>
            </a:r>
          </a:p>
          <a:p>
            <a:pPr defTabSz="288000"/>
            <a:endParaRPr lang="en-US" altLang="ko-KR" sz="800" dirty="0"/>
          </a:p>
          <a:p>
            <a:pPr marL="0" indent="0" defTabSz="288000">
              <a:buNone/>
            </a:pPr>
            <a:r>
              <a:rPr lang="en-US" altLang="ko-KR" sz="2000" dirty="0"/>
              <a:t>②	</a:t>
            </a:r>
            <a:r>
              <a:rPr lang="ko-KR" altLang="en-US" sz="2000" dirty="0" err="1"/>
              <a:t>귀무가설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요인 </a:t>
            </a:r>
            <a:r>
              <a:rPr lang="en-US" altLang="ko-KR" sz="2000" dirty="0"/>
              <a:t>B</a:t>
            </a:r>
            <a:r>
              <a:rPr lang="ko-KR" altLang="en-US" sz="2000" dirty="0"/>
              <a:t>의 수준변화가 </a:t>
            </a:r>
            <a:r>
              <a:rPr lang="ko-KR" altLang="en-US" sz="2000" dirty="0" err="1"/>
              <a:t>반응치에</a:t>
            </a:r>
            <a:r>
              <a:rPr lang="ko-KR" altLang="en-US" sz="2000" dirty="0"/>
              <a:t> 미치는 영향이 없다</a:t>
            </a:r>
            <a:r>
              <a:rPr lang="en-US" altLang="ko-KR" sz="2000" dirty="0"/>
              <a:t>.</a:t>
            </a:r>
          </a:p>
          <a:p>
            <a:pPr marL="0" indent="0" defTabSz="28800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대립가설 </a:t>
            </a:r>
            <a:r>
              <a:rPr lang="en-US" altLang="ko-KR" sz="2000" dirty="0"/>
              <a:t>: </a:t>
            </a:r>
            <a:r>
              <a:rPr lang="ko-KR" altLang="en-US" sz="2000" dirty="0"/>
              <a:t>요인 </a:t>
            </a:r>
            <a:r>
              <a:rPr lang="en-US" altLang="ko-KR" sz="2000" dirty="0"/>
              <a:t>B</a:t>
            </a:r>
            <a:r>
              <a:rPr lang="ko-KR" altLang="en-US" sz="2000" dirty="0"/>
              <a:t>의 수준변화가 </a:t>
            </a:r>
            <a:r>
              <a:rPr lang="ko-KR" altLang="en-US" sz="2000" dirty="0" err="1"/>
              <a:t>반응치에</a:t>
            </a:r>
            <a:r>
              <a:rPr lang="ko-KR" altLang="en-US" sz="2000" dirty="0"/>
              <a:t> 미치는 영향이 있다</a:t>
            </a:r>
            <a:r>
              <a:rPr lang="en-US" altLang="ko-KR" sz="2000" dirty="0"/>
              <a:t>.</a:t>
            </a:r>
          </a:p>
          <a:p>
            <a:pPr defTabSz="288000"/>
            <a:endParaRPr lang="en-US" altLang="ko-KR" sz="800" dirty="0"/>
          </a:p>
          <a:p>
            <a:pPr marL="0" indent="0" defTabSz="288000">
              <a:buNone/>
            </a:pPr>
            <a:r>
              <a:rPr lang="en-US" altLang="ko-KR" sz="2000" dirty="0"/>
              <a:t>③	</a:t>
            </a:r>
            <a:r>
              <a:rPr lang="ko-KR" altLang="en-US" sz="2000" dirty="0" err="1"/>
              <a:t>귀무가설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요인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의 교호작용이 없다</a:t>
            </a:r>
            <a:r>
              <a:rPr lang="en-US" altLang="ko-KR" sz="2000" dirty="0"/>
              <a:t>.</a:t>
            </a:r>
          </a:p>
          <a:p>
            <a:pPr marL="0" indent="0" defTabSz="28800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대립가설 </a:t>
            </a:r>
            <a:r>
              <a:rPr lang="en-US" altLang="ko-KR" sz="2000" dirty="0"/>
              <a:t>: </a:t>
            </a:r>
            <a:r>
              <a:rPr lang="ko-KR" altLang="en-US" sz="2000" dirty="0"/>
              <a:t>요인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의 교호작용이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3. </a:t>
            </a:r>
            <a:r>
              <a:rPr lang="ko-KR" altLang="en-US" dirty="0" smtClean="0"/>
              <a:t>이원 분산분석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56565" y="4374105"/>
            <a:ext cx="7605845" cy="22952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4509120"/>
            <a:ext cx="6394264" cy="206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76545" y="1302745"/>
            <a:ext cx="8415338" cy="61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2400" b="1" dirty="0" smtClean="0">
                <a:latin typeface="+mn-ea"/>
              </a:rPr>
              <a:t>3.4 </a:t>
            </a:r>
            <a:r>
              <a:rPr kumimoji="0" lang="ko-KR" altLang="en-US" sz="2400" b="1" dirty="0" smtClean="0">
                <a:latin typeface="+mn-ea"/>
              </a:rPr>
              <a:t>가설검정</a:t>
            </a:r>
            <a:endParaRPr kumimoji="0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365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3. </a:t>
            </a:r>
            <a:r>
              <a:rPr lang="ko-KR" altLang="en-US" dirty="0"/>
              <a:t>이원 분산분석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98830"/>
            <a:ext cx="7335815" cy="209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1560" y="4194085"/>
            <a:ext cx="7515835" cy="23014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08" y="4263263"/>
            <a:ext cx="6440807" cy="21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76545" y="1302745"/>
            <a:ext cx="8415338" cy="61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2400" b="1" dirty="0" smtClean="0">
                <a:latin typeface="+mn-ea"/>
              </a:rPr>
              <a:t>3.4 </a:t>
            </a:r>
            <a:r>
              <a:rPr kumimoji="0" lang="ko-KR" altLang="en-US" sz="2400" b="1" dirty="0" smtClean="0">
                <a:latin typeface="+mn-ea"/>
              </a:rPr>
              <a:t>가설검정 </a:t>
            </a:r>
            <a:r>
              <a:rPr kumimoji="0" lang="en-US" altLang="ko-KR" sz="2400" b="1" dirty="0" smtClean="0">
                <a:latin typeface="+mn-ea"/>
              </a:rPr>
              <a:t>(</a:t>
            </a:r>
            <a:r>
              <a:rPr kumimoji="0" lang="ko-KR" altLang="en-US" sz="2400" b="1" dirty="0" smtClean="0">
                <a:latin typeface="+mn-ea"/>
              </a:rPr>
              <a:t>계속</a:t>
            </a:r>
            <a:r>
              <a:rPr kumimoji="0" lang="en-US" altLang="ko-KR" sz="2400" b="1" dirty="0" smtClean="0">
                <a:latin typeface="+mn-ea"/>
              </a:rPr>
              <a:t>)</a:t>
            </a:r>
            <a:endParaRPr kumimoji="0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393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인과관계 예측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/>
              <a:t>좋은 의사결정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분산분석</a:t>
            </a:r>
            <a:endParaRPr lang="en-US" altLang="ko-KR" sz="2400" dirty="0"/>
          </a:p>
          <a:p>
            <a:pPr lvl="1"/>
            <a:r>
              <a:rPr lang="ko-KR" altLang="en-US" sz="2000" dirty="0"/>
              <a:t>어떤 요인이 </a:t>
            </a:r>
            <a:r>
              <a:rPr lang="ko-KR" altLang="en-US" sz="2000" dirty="0" err="1"/>
              <a:t>반응치에</a:t>
            </a:r>
            <a:r>
              <a:rPr lang="ko-KR" altLang="en-US" sz="2000" dirty="0"/>
              <a:t> 영향을 주는지 </a:t>
            </a:r>
            <a:r>
              <a:rPr lang="ko-KR" altLang="en-US" sz="2000" dirty="0" smtClean="0"/>
              <a:t>분석</a:t>
            </a:r>
            <a:endParaRPr lang="en-US" altLang="ko-KR" sz="2400" dirty="0" smtClean="0"/>
          </a:p>
          <a:p>
            <a:endParaRPr lang="en-US" altLang="ko-KR" sz="2000" dirty="0" smtClean="0"/>
          </a:p>
          <a:p>
            <a:r>
              <a:rPr lang="ko-KR" altLang="en-US" sz="2400" dirty="0" smtClean="0"/>
              <a:t>분산분석의 용도</a:t>
            </a:r>
            <a:endParaRPr lang="en-US" altLang="ko-KR" sz="2400" dirty="0"/>
          </a:p>
          <a:p>
            <a:pPr lvl="1"/>
            <a:r>
              <a:rPr lang="ko-KR" altLang="en-US" sz="2000" dirty="0"/>
              <a:t>분산분석을 통해 의미 있는 </a:t>
            </a:r>
            <a:r>
              <a:rPr lang="ko-KR" altLang="en-US" sz="2000" dirty="0">
                <a:solidFill>
                  <a:srgbClr val="0000FF"/>
                </a:solidFill>
              </a:rPr>
              <a:t>요인들을 선별</a:t>
            </a:r>
            <a:r>
              <a:rPr lang="ko-KR" altLang="en-US" sz="2000" dirty="0"/>
              <a:t>하고</a:t>
            </a:r>
            <a:r>
              <a:rPr lang="en-US" altLang="ko-KR" sz="2000" dirty="0"/>
              <a:t>, </a:t>
            </a:r>
            <a:r>
              <a:rPr lang="ko-KR" altLang="en-US" sz="2000" dirty="0"/>
              <a:t>바람직한 반응치를 얻을 수 있는 </a:t>
            </a:r>
            <a:r>
              <a:rPr lang="ko-KR" altLang="en-US" sz="2000" dirty="0">
                <a:solidFill>
                  <a:srgbClr val="0000FF"/>
                </a:solidFill>
              </a:rPr>
              <a:t>수준 범위</a:t>
            </a:r>
            <a:r>
              <a:rPr lang="ko-KR" altLang="en-US" sz="2000" dirty="0"/>
              <a:t>를 사전에 찾아 놓으면 추후의 분석에 많은 도움이 </a:t>
            </a:r>
            <a:r>
              <a:rPr lang="ko-KR" altLang="en-US" sz="2000" dirty="0" smtClean="0"/>
              <a:t>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400" dirty="0" smtClean="0"/>
              <a:t>회귀분</a:t>
            </a:r>
            <a:r>
              <a:rPr lang="ko-KR" altLang="en-US" sz="2400" dirty="0"/>
              <a:t>석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요인과 반응치의 함수관계를 </a:t>
            </a:r>
            <a:r>
              <a:rPr lang="ko-KR" altLang="en-US" sz="2000" dirty="0" smtClean="0"/>
              <a:t>분석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분산분</a:t>
            </a:r>
            <a:r>
              <a:rPr lang="ko-KR" altLang="en-US" dirty="0"/>
              <a:t>석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13-4] </a:t>
            </a:r>
            <a:r>
              <a:rPr lang="ko-KR" altLang="en-US" sz="1800" dirty="0"/>
              <a:t>한 화학공정에서 온도 </a:t>
            </a:r>
            <a:r>
              <a:rPr lang="en-US" altLang="ko-KR" sz="1800" dirty="0"/>
              <a:t>100℃, 150℃, 200℃, 250℃ 4</a:t>
            </a:r>
            <a:r>
              <a:rPr lang="ko-KR" altLang="en-US" sz="1800" dirty="0"/>
              <a:t>수준과 압력 </a:t>
            </a:r>
            <a:r>
              <a:rPr lang="en-US" altLang="ko-KR" sz="1800" dirty="0"/>
              <a:t>1</a:t>
            </a:r>
            <a:r>
              <a:rPr lang="ko-KR" altLang="en-US" sz="1800" dirty="0"/>
              <a:t>기압</a:t>
            </a:r>
            <a:r>
              <a:rPr lang="en-US" altLang="ko-KR" sz="1800" dirty="0"/>
              <a:t>, 2</a:t>
            </a:r>
            <a:r>
              <a:rPr lang="ko-KR" altLang="en-US" sz="1800" dirty="0"/>
              <a:t>기압</a:t>
            </a:r>
            <a:r>
              <a:rPr lang="en-US" altLang="ko-KR" sz="1800" dirty="0"/>
              <a:t>, 3</a:t>
            </a:r>
            <a:r>
              <a:rPr lang="ko-KR" altLang="en-US" sz="1800" dirty="0"/>
              <a:t>기압에서 </a:t>
            </a:r>
            <a:r>
              <a:rPr lang="ko-KR" altLang="en-US" sz="1800" dirty="0" err="1"/>
              <a:t>랜덤한</a:t>
            </a:r>
            <a:r>
              <a:rPr lang="ko-KR" altLang="en-US" sz="1800" dirty="0"/>
              <a:t> 순서로 </a:t>
            </a:r>
            <a:r>
              <a:rPr lang="en-US" altLang="ko-KR" sz="1800" dirty="0"/>
              <a:t>2</a:t>
            </a:r>
            <a:r>
              <a:rPr lang="ko-KR" altLang="en-US" sz="1800" dirty="0"/>
              <a:t>회 반복 실험하여 얻은 수율 데이터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제곱합을</a:t>
            </a:r>
            <a:r>
              <a:rPr lang="ko-KR" altLang="en-US" sz="1800" dirty="0"/>
              <a:t> 계산하여 분산분석표 작성</a:t>
            </a:r>
            <a:r>
              <a:rPr lang="en-US" altLang="ko-KR" sz="1800" dirty="0"/>
              <a:t>, </a:t>
            </a:r>
            <a:r>
              <a:rPr lang="ko-KR" altLang="en-US" sz="1800" dirty="0"/>
              <a:t>이 공정에서 온도와 압력의 변화가 </a:t>
            </a:r>
            <a:r>
              <a:rPr lang="ko-KR" altLang="en-US" sz="1800" dirty="0" err="1"/>
              <a:t>수율에</a:t>
            </a:r>
            <a:r>
              <a:rPr lang="ko-KR" altLang="en-US" sz="1800" dirty="0"/>
              <a:t> 영향을 미치는지 유의수준 </a:t>
            </a:r>
            <a:r>
              <a:rPr lang="en-US" altLang="ko-KR" sz="1800" dirty="0"/>
              <a:t>5%</a:t>
            </a:r>
            <a:r>
              <a:rPr lang="ko-KR" altLang="en-US" sz="1800" dirty="0"/>
              <a:t>에서 검정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50513"/>
              </p:ext>
            </p:extLst>
          </p:nvPr>
        </p:nvGraphicFramePr>
        <p:xfrm>
          <a:off x="656565" y="2646755"/>
          <a:ext cx="5040560" cy="109728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6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수준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</a:t>
                      </a: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</a:t>
                      </a: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250</a:t>
                      </a: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기압</a:t>
                      </a: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76 79</a:t>
                      </a:r>
                      <a:endParaRPr lang="en-US" sz="18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79 81</a:t>
                      </a:r>
                      <a:endParaRPr lang="en-US" sz="18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87 91</a:t>
                      </a:r>
                      <a:endParaRPr lang="en-US" sz="18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79 82</a:t>
                      </a:r>
                      <a:endParaRPr lang="en-US" sz="18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기압</a:t>
                      </a: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81 79</a:t>
                      </a:r>
                      <a:endParaRPr lang="en-US" sz="1800" b="0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84 86</a:t>
                      </a:r>
                      <a:endParaRPr lang="en-US" sz="1800" b="0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91 94</a:t>
                      </a:r>
                      <a:endParaRPr lang="en-US" sz="18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85 84</a:t>
                      </a:r>
                      <a:endParaRPr lang="en-US" sz="18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기압</a:t>
                      </a: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83 85</a:t>
                      </a:r>
                      <a:endParaRPr lang="en-US" sz="18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89 88</a:t>
                      </a:r>
                      <a:endParaRPr lang="en-US" sz="1800" b="0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88 86</a:t>
                      </a:r>
                      <a:endParaRPr lang="en-US" sz="1800" b="0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77 76</a:t>
                      </a:r>
                      <a:endParaRPr lang="en-US" sz="18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53619"/>
              </p:ext>
            </p:extLst>
          </p:nvPr>
        </p:nvGraphicFramePr>
        <p:xfrm>
          <a:off x="656565" y="4365104"/>
          <a:ext cx="6768752" cy="164592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수준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</a:t>
                      </a: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</a:t>
                      </a: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250</a:t>
                      </a: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합계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평균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기압</a:t>
                      </a: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155</a:t>
                      </a:r>
                      <a:endParaRPr lang="en-US" sz="18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160</a:t>
                      </a:r>
                      <a:endParaRPr lang="en-US" sz="18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178</a:t>
                      </a:r>
                      <a:endParaRPr lang="en-US" sz="18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161</a:t>
                      </a:r>
                      <a:endParaRPr lang="en-US" sz="18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654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81.75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기압</a:t>
                      </a: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160</a:t>
                      </a:r>
                      <a:endParaRPr lang="en-US" sz="1800" b="0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170</a:t>
                      </a:r>
                      <a:endParaRPr lang="en-US" sz="1800" b="0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185</a:t>
                      </a:r>
                      <a:endParaRPr lang="en-US" sz="18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169</a:t>
                      </a:r>
                      <a:endParaRPr lang="en-US" sz="18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684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85.5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기압</a:t>
                      </a: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168</a:t>
                      </a:r>
                      <a:endParaRPr lang="en-US" sz="1800" b="0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177</a:t>
                      </a:r>
                      <a:endParaRPr lang="en-US" sz="1800" b="0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174</a:t>
                      </a:r>
                      <a:endParaRPr lang="en-US" sz="1800" b="0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153</a:t>
                      </a:r>
                      <a:endParaRPr lang="en-US" sz="18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672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84.0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합계</a:t>
                      </a: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483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507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537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483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2010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평균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80.5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84.5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89.5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80.5</a:t>
                      </a:r>
                      <a:endParaRPr 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83.75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3974726"/>
            <a:ext cx="2884410" cy="30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97325" y="4365104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MS Excel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=Sum( )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=Average( )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=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Sumsq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( )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Picture 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30" y="3251162"/>
            <a:ext cx="2941751" cy="8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0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45366"/>
              </p:ext>
            </p:extLst>
          </p:nvPr>
        </p:nvGraphicFramePr>
        <p:xfrm>
          <a:off x="3311860" y="4891285"/>
          <a:ext cx="5328593" cy="1463040"/>
        </p:xfrm>
        <a:graphic>
          <a:graphicData uri="http://schemas.openxmlformats.org/drawingml/2006/table">
            <a:tbl>
              <a:tblPr/>
              <a:tblGrid>
                <a:gridCol w="88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77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제곱합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자유도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제곱평균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r>
                        <a:rPr lang="en-US" altLang="ko-KR" sz="1600" b="0" kern="0" spc="0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600" b="0" kern="0" spc="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r>
                        <a:rPr lang="en-US" altLang="ko-KR" sz="1600" b="0" kern="0" spc="0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0.95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>
                      <a:noFill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328.5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109.5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39.818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3.490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57.0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28.5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10.364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3.885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AⅹB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154.0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25.667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9.333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2.996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33.0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2.75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572.5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0" marT="0" marB="0" anchor="ctr">
                    <a:lnL>
                      <a:noFill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2" y="4708718"/>
            <a:ext cx="2302828" cy="34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5094828"/>
            <a:ext cx="2094270" cy="30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46" y="5437488"/>
            <a:ext cx="2102960" cy="3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" y="5788838"/>
            <a:ext cx="1633704" cy="32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" y="6148878"/>
            <a:ext cx="2693874" cy="29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39" y="1316073"/>
            <a:ext cx="4906764" cy="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39" y="1903783"/>
            <a:ext cx="6085662" cy="57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39" y="2507424"/>
            <a:ext cx="5432489" cy="58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39" y="3126996"/>
            <a:ext cx="6460041" cy="58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3746567"/>
            <a:ext cx="5297075" cy="30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4079380"/>
            <a:ext cx="3680073" cy="29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78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7" y="1271735"/>
            <a:ext cx="7261461" cy="5181601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66555" y="435440"/>
            <a:ext cx="82809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54000" indent="-254000" algn="just" fontAlgn="base"/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☞ 평균 연결선들이 교차하므로 교호작용이 존재할 것으로 보임</a:t>
            </a:r>
          </a:p>
          <a:p>
            <a:pPr marL="254000" indent="-254000" algn="just" fontAlgn="base"/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☞ 온도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수준에서의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  <a:ea typeface="+mn-ea"/>
              </a:rPr>
              <a:t>수율이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 높아 보이지만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압력이 높은 경우에는 온도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수준에서의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  <a:ea typeface="+mn-ea"/>
              </a:rPr>
              <a:t>수율이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 더 높게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  <a:ea typeface="+mn-ea"/>
              </a:rPr>
              <a:t>나타남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2817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6"/>
          <a:stretch/>
        </p:blipFill>
        <p:spPr>
          <a:xfrm>
            <a:off x="982947" y="3455581"/>
            <a:ext cx="7261461" cy="3168774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56565" y="805641"/>
            <a:ext cx="7920880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54000"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진단 그래프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그림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13-9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win.graph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(7,3.5); par(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mfrow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=c(1,2))</a:t>
            </a:r>
            <a:endParaRPr lang="ko-KR" altLang="en-US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plot(an2, which=1:2)</a:t>
            </a:r>
            <a:endParaRPr lang="ko-KR" altLang="en-US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☞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  <a:ea typeface="+mn-ea"/>
              </a:rPr>
              <a:t>잔차의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 산포가 수준별로 큰 차이가 없고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특별히 이상한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  <a:ea typeface="+mn-ea"/>
              </a:rPr>
              <a:t>잔차는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 보이지 않으므로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  <a:ea typeface="+mn-ea"/>
              </a:rPr>
              <a:t>등분산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 가정에 큰 문제는 없어 보임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☞ 정규확률도가 직선에서 크게 벗어나지 않으므로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  <a:ea typeface="+mn-ea"/>
              </a:rPr>
              <a:t>정규성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 가정에 큰 문제는 없어 보임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☞ 단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2, 13, 14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번째 점이 다소 눈에 띄므로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데이터에 대한 검토가 필요함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1078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887810"/>
            <a:ext cx="8415338" cy="4781550"/>
          </a:xfrm>
        </p:spPr>
        <p:txBody>
          <a:bodyPr>
            <a:normAutofit/>
          </a:bodyPr>
          <a:lstStyle/>
          <a:p>
            <a:pPr marL="457200" lvl="1" indent="-457200">
              <a:buAutoNum type="arabicParenBoth"/>
            </a:pPr>
            <a:r>
              <a:rPr lang="ko-KR" altLang="en-US" sz="2000" b="1" dirty="0" smtClean="0"/>
              <a:t>요인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의 수준별 모평균에 대한 </a:t>
            </a:r>
            <a:r>
              <a:rPr lang="ko-KR" altLang="en-US" sz="2000" b="1" dirty="0" smtClean="0"/>
              <a:t>추정</a:t>
            </a:r>
            <a:endParaRPr lang="en-US" altLang="ko-KR" sz="2000" dirty="0"/>
          </a:p>
          <a:p>
            <a:pPr marL="457200" lvl="1" indent="-457200">
              <a:buAutoNum type="arabicParenBoth"/>
            </a:pPr>
            <a:endParaRPr lang="en-US" altLang="ko-KR" sz="2000" b="1" dirty="0"/>
          </a:p>
          <a:p>
            <a:pPr marL="457200" lvl="1" indent="-457200">
              <a:buAutoNum type="arabicParenBoth"/>
            </a:pPr>
            <a:endParaRPr lang="en-US" altLang="ko-KR" sz="2000" b="1" dirty="0" smtClean="0"/>
          </a:p>
          <a:p>
            <a:pPr marL="457200" lvl="1" indent="-457200">
              <a:buAutoNum type="arabicParenBoth"/>
            </a:pPr>
            <a:endParaRPr lang="en-US" altLang="ko-KR" sz="2000" b="1" dirty="0"/>
          </a:p>
          <a:p>
            <a:pPr marL="457200" lvl="1" indent="-457200">
              <a:buAutoNum type="arabicParenBoth"/>
            </a:pPr>
            <a:endParaRPr lang="en-US" altLang="ko-KR" sz="2000" b="1" dirty="0" smtClean="0"/>
          </a:p>
          <a:p>
            <a:pPr marL="457200" lvl="1" indent="-457200">
              <a:buAutoNum type="arabicParenBoth"/>
            </a:pPr>
            <a:endParaRPr lang="en-US" altLang="ko-KR" sz="2000" b="1" dirty="0"/>
          </a:p>
          <a:p>
            <a:pPr marL="457200" lvl="1" indent="-457200">
              <a:buAutoNum type="arabicParenBoth"/>
            </a:pPr>
            <a:endParaRPr lang="en-US" altLang="ko-KR" sz="2000" b="1" dirty="0"/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요인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의 두 수준 모평균 차이에 대한 추정</a:t>
            </a:r>
            <a:endParaRPr lang="en-US" altLang="ko-KR" sz="2000" b="1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3. </a:t>
            </a:r>
            <a:r>
              <a:rPr lang="ko-KR" altLang="en-US" dirty="0" smtClean="0"/>
              <a:t>이원 분산분석</a:t>
            </a:r>
            <a:endParaRPr lang="en-US" altLang="ko-KR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215866"/>
              </p:ext>
            </p:extLst>
          </p:nvPr>
        </p:nvGraphicFramePr>
        <p:xfrm>
          <a:off x="5427095" y="1866165"/>
          <a:ext cx="171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1714320" imgH="380880" progId="Equation.DSMT4">
                  <p:embed/>
                </p:oleObj>
              </mc:Choice>
              <mc:Fallback>
                <p:oleObj name="Equation" r:id="rId3" imgW="1714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095" y="1866165"/>
                        <a:ext cx="171450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584551"/>
              </p:ext>
            </p:extLst>
          </p:nvPr>
        </p:nvGraphicFramePr>
        <p:xfrm>
          <a:off x="5877145" y="4431450"/>
          <a:ext cx="278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2781000" imgH="380880" progId="Equation.DSMT4">
                  <p:embed/>
                </p:oleObj>
              </mc:Choice>
              <mc:Fallback>
                <p:oleObj name="Equation" r:id="rId5" imgW="2781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145" y="4431450"/>
                        <a:ext cx="2781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8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90" y="2427185"/>
            <a:ext cx="4481760" cy="151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8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4992470"/>
            <a:ext cx="6813757" cy="156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76545" y="1302745"/>
            <a:ext cx="8415338" cy="61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2400" b="1" dirty="0" smtClean="0">
                <a:latin typeface="+mn-ea"/>
              </a:rPr>
              <a:t>3.5 </a:t>
            </a:r>
            <a:r>
              <a:rPr kumimoji="0" lang="ko-KR" altLang="en-US" sz="2400" b="1" dirty="0" smtClean="0">
                <a:latin typeface="+mn-ea"/>
              </a:rPr>
              <a:t>분산분석 후의 추정</a:t>
            </a:r>
            <a:endParaRPr kumimoji="0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260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altLang="ko-KR" sz="2000" b="1" dirty="0"/>
              <a:t>(2) </a:t>
            </a:r>
            <a:r>
              <a:rPr lang="ko-KR" altLang="en-US" sz="2000" b="1" dirty="0"/>
              <a:t>요인 </a:t>
            </a:r>
            <a:r>
              <a:rPr lang="en-US" altLang="ko-KR" sz="2000" b="1" dirty="0"/>
              <a:t>B</a:t>
            </a:r>
            <a:r>
              <a:rPr lang="ko-KR" altLang="en-US" sz="2000" b="1" dirty="0"/>
              <a:t>의 수준별 모평균에 대한 추정</a:t>
            </a:r>
            <a:endParaRPr lang="en-US" altLang="ko-KR" sz="2000" b="1" dirty="0"/>
          </a:p>
          <a:p>
            <a:pPr marL="457200" lvl="1" indent="-457200">
              <a:buAutoNum type="arabicParenBoth"/>
            </a:pPr>
            <a:endParaRPr lang="en-US" altLang="ko-KR" sz="2000" b="1" dirty="0"/>
          </a:p>
          <a:p>
            <a:pPr marL="457200" lvl="1" indent="-457200">
              <a:buAutoNum type="arabicParenBoth"/>
            </a:pPr>
            <a:endParaRPr lang="en-US" altLang="ko-KR" sz="2000" b="1" dirty="0" smtClean="0"/>
          </a:p>
          <a:p>
            <a:pPr marL="457200" lvl="1" indent="-457200">
              <a:buAutoNum type="arabicParenBoth"/>
            </a:pPr>
            <a:endParaRPr lang="en-US" altLang="ko-KR" sz="2000" b="1" dirty="0"/>
          </a:p>
          <a:p>
            <a:pPr marL="457200" lvl="1" indent="-457200">
              <a:buAutoNum type="arabicParenBoth"/>
            </a:pPr>
            <a:endParaRPr lang="en-US" altLang="ko-KR" sz="2000" b="1" dirty="0" smtClean="0"/>
          </a:p>
          <a:p>
            <a:pPr marL="457200" lvl="1" indent="-457200">
              <a:buAutoNum type="arabicParenBoth"/>
            </a:pPr>
            <a:endParaRPr lang="en-US" altLang="ko-KR" sz="2000" b="1" dirty="0"/>
          </a:p>
          <a:p>
            <a:pPr marL="457200" lvl="1" indent="-457200">
              <a:buAutoNum type="arabicParenBoth"/>
            </a:pPr>
            <a:endParaRPr lang="en-US" altLang="ko-KR" sz="2000" b="1" dirty="0"/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요인 </a:t>
            </a:r>
            <a:r>
              <a:rPr lang="en-US" altLang="ko-KR" sz="2000" b="1" dirty="0"/>
              <a:t>B</a:t>
            </a:r>
            <a:r>
              <a:rPr lang="ko-KR" altLang="en-US" sz="2000" b="1" dirty="0"/>
              <a:t>의 두 수준 모평균 차이에 대한 추정</a:t>
            </a:r>
            <a:endParaRPr lang="en-US" altLang="ko-KR" sz="2000" b="1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3. </a:t>
            </a:r>
            <a:r>
              <a:rPr lang="ko-KR" altLang="en-US" dirty="0"/>
              <a:t>이원 분산분석</a:t>
            </a:r>
            <a:endParaRPr lang="en-US" altLang="ko-KR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402789"/>
              </p:ext>
            </p:extLst>
          </p:nvPr>
        </p:nvGraphicFramePr>
        <p:xfrm>
          <a:off x="5337085" y="1345664"/>
          <a:ext cx="177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3" imgW="1777680" imgH="419040" progId="Equation.DSMT4">
                  <p:embed/>
                </p:oleObj>
              </mc:Choice>
              <mc:Fallback>
                <p:oleObj name="Equation" r:id="rId3" imgW="1777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085" y="1345664"/>
                        <a:ext cx="177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984343"/>
              </p:ext>
            </p:extLst>
          </p:nvPr>
        </p:nvGraphicFramePr>
        <p:xfrm>
          <a:off x="5842773" y="3907527"/>
          <a:ext cx="285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5" imgW="2857320" imgH="419040" progId="Equation.DSMT4">
                  <p:embed/>
                </p:oleObj>
              </mc:Choice>
              <mc:Fallback>
                <p:oleObj name="Equation" r:id="rId5" imgW="2857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773" y="3907527"/>
                        <a:ext cx="285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67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87" y="1898830"/>
            <a:ext cx="4727678" cy="153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7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4419110"/>
            <a:ext cx="7281809" cy="161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6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altLang="ko-KR" sz="2000" b="1" dirty="0"/>
              <a:t>(3) </a:t>
            </a:r>
            <a:r>
              <a:rPr lang="ko-KR" altLang="en-US" sz="2000" b="1" dirty="0"/>
              <a:t>요인 </a:t>
            </a:r>
            <a:r>
              <a:rPr lang="en-US" altLang="ko-KR" sz="2000" b="1" dirty="0"/>
              <a:t>A, B</a:t>
            </a:r>
            <a:r>
              <a:rPr lang="ko-KR" altLang="en-US" sz="2000" b="1" dirty="0"/>
              <a:t>의 수준조합별 모평균에 대한 추정</a:t>
            </a:r>
            <a:endParaRPr lang="en-US" altLang="ko-KR" sz="2000" b="1" dirty="0"/>
          </a:p>
          <a:p>
            <a:pPr marL="457200" lvl="1" indent="-457200">
              <a:buAutoNum type="arabicParenBoth"/>
            </a:pPr>
            <a:endParaRPr lang="en-US" altLang="ko-KR" sz="2000" b="1" dirty="0"/>
          </a:p>
          <a:p>
            <a:pPr marL="457200" lvl="1" indent="-457200">
              <a:buAutoNum type="arabicParenBoth"/>
            </a:pPr>
            <a:endParaRPr lang="en-US" altLang="ko-KR" sz="2000" b="1" dirty="0" smtClean="0"/>
          </a:p>
          <a:p>
            <a:pPr marL="457200" lvl="1" indent="-457200">
              <a:buAutoNum type="arabicParenBoth"/>
            </a:pPr>
            <a:endParaRPr lang="en-US" altLang="ko-KR" sz="2000" b="1" dirty="0"/>
          </a:p>
          <a:p>
            <a:pPr marL="457200" lvl="1" indent="-457200">
              <a:buAutoNum type="arabicParenBoth"/>
            </a:pPr>
            <a:endParaRPr lang="en-US" altLang="ko-KR" sz="2000" b="1" dirty="0" smtClean="0"/>
          </a:p>
          <a:p>
            <a:pPr marL="457200" lvl="1" indent="-457200">
              <a:buAutoNum type="arabicParenBoth"/>
            </a:pPr>
            <a:endParaRPr lang="en-US" altLang="ko-KR" sz="2000" b="1" dirty="0"/>
          </a:p>
          <a:p>
            <a:pPr marL="0" lvl="1" indent="0">
              <a:buNone/>
            </a:pPr>
            <a:endParaRPr lang="en-US" altLang="ko-KR" sz="2000" b="1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3. </a:t>
            </a:r>
            <a:r>
              <a:rPr lang="ko-KR" altLang="en-US" dirty="0"/>
              <a:t>이원 분산분석</a:t>
            </a:r>
            <a:endParaRPr lang="en-US" altLang="ko-K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2176475"/>
            <a:ext cx="34956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45" y="3886665"/>
            <a:ext cx="83153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60" y="1763815"/>
            <a:ext cx="61817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2528900"/>
            <a:ext cx="7341927" cy="122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4187665"/>
            <a:ext cx="6950690" cy="158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28618"/>
            <a:ext cx="5011157" cy="84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7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altLang="ko-KR" sz="2000" b="1" dirty="0"/>
              <a:t>(3) </a:t>
            </a:r>
            <a:r>
              <a:rPr lang="ko-KR" altLang="en-US" sz="2000" b="1" dirty="0"/>
              <a:t>요인 </a:t>
            </a:r>
            <a:r>
              <a:rPr lang="en-US" altLang="ko-KR" sz="2000" b="1" dirty="0"/>
              <a:t>A, B</a:t>
            </a:r>
            <a:r>
              <a:rPr lang="ko-KR" altLang="en-US" sz="2000" b="1" dirty="0"/>
              <a:t>의 수준조합별 모평균에 대한 </a:t>
            </a:r>
            <a:r>
              <a:rPr lang="ko-KR" altLang="en-US" sz="2000" b="1" dirty="0" smtClean="0"/>
              <a:t>추정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계속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 marL="457200" lvl="1" indent="-457200">
              <a:buAutoNum type="arabicParenBoth"/>
            </a:pPr>
            <a:endParaRPr lang="en-US" altLang="ko-KR" sz="2000" b="1" dirty="0"/>
          </a:p>
          <a:p>
            <a:pPr marL="457200" lvl="1" indent="-457200">
              <a:buAutoNum type="arabicParenBoth"/>
            </a:pPr>
            <a:endParaRPr lang="en-US" altLang="ko-KR" sz="2000" b="1" dirty="0" smtClean="0"/>
          </a:p>
          <a:p>
            <a:pPr marL="457200" lvl="1" indent="-457200">
              <a:buAutoNum type="arabicParenBoth"/>
            </a:pPr>
            <a:endParaRPr lang="en-US" altLang="ko-KR" sz="2000" b="1" dirty="0"/>
          </a:p>
          <a:p>
            <a:pPr marL="457200" lvl="1" indent="-457200">
              <a:buAutoNum type="arabicParenBoth"/>
            </a:pPr>
            <a:endParaRPr lang="en-US" altLang="ko-KR" sz="2000" b="1" dirty="0" smtClean="0"/>
          </a:p>
          <a:p>
            <a:pPr marL="457200" lvl="1" indent="-457200">
              <a:buAutoNum type="arabicParenBoth"/>
            </a:pPr>
            <a:endParaRPr lang="en-US" altLang="ko-KR" sz="2000" b="1" dirty="0"/>
          </a:p>
          <a:p>
            <a:pPr marL="0" lvl="1" indent="0">
              <a:buNone/>
            </a:pPr>
            <a:endParaRPr lang="en-US" altLang="ko-KR" sz="2000" b="1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3. </a:t>
            </a:r>
            <a:r>
              <a:rPr lang="ko-KR" altLang="en-US" dirty="0"/>
              <a:t>이원 분산분석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940752" y="1808820"/>
            <a:ext cx="787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+mn-ea"/>
                <a:ea typeface="+mn-ea"/>
              </a:rPr>
              <a:t>풀링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:</a:t>
            </a:r>
            <a:r>
              <a:rPr lang="ko-KR" altLang="en-US" sz="2000" dirty="0" smtClean="0">
                <a:latin typeface="+mn-ea"/>
                <a:ea typeface="+mn-ea"/>
              </a:rPr>
              <a:t> 무의미한 교호작용을 </a:t>
            </a:r>
            <a:r>
              <a:rPr lang="ko-KR" altLang="en-US" sz="2000" dirty="0" err="1">
                <a:latin typeface="+mn-ea"/>
                <a:ea typeface="+mn-ea"/>
              </a:rPr>
              <a:t>오차항에</a:t>
            </a:r>
            <a:r>
              <a:rPr lang="ko-KR" altLang="en-US" sz="2000" dirty="0">
                <a:latin typeface="+mn-ea"/>
                <a:ea typeface="+mn-ea"/>
              </a:rPr>
              <a:t> 합치는 것</a:t>
            </a:r>
          </a:p>
        </p:txBody>
      </p:sp>
      <p:pic>
        <p:nvPicPr>
          <p:cNvPr id="11" name="Picture 5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98809"/>
            <a:ext cx="4542061" cy="166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0830"/>
            <a:ext cx="6294368" cy="154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2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13-5] </a:t>
            </a:r>
            <a:r>
              <a:rPr lang="ko-KR" altLang="en-US" sz="1800" dirty="0"/>
              <a:t>앞의 </a:t>
            </a: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13-4]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수율을</a:t>
            </a:r>
            <a:r>
              <a:rPr lang="ko-KR" altLang="en-US" sz="1800" dirty="0"/>
              <a:t> 가장 높이는 온도와 압력의 수준조합을 구하고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 수준조합에서 </a:t>
            </a:r>
            <a:r>
              <a:rPr lang="ko-KR" altLang="en-US" sz="1800" dirty="0" err="1"/>
              <a:t>수율의</a:t>
            </a:r>
            <a:r>
              <a:rPr lang="ko-KR" altLang="en-US" sz="1800" dirty="0"/>
              <a:t> 모평균에 대한  </a:t>
            </a:r>
            <a:r>
              <a:rPr lang="en-US" altLang="ko-KR" sz="1800" dirty="0"/>
              <a:t>95% </a:t>
            </a:r>
            <a:r>
              <a:rPr lang="ko-KR" altLang="en-US" sz="1800" dirty="0"/>
              <a:t>신뢰구간을 구하시오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49159"/>
              </p:ext>
            </p:extLst>
          </p:nvPr>
        </p:nvGraphicFramePr>
        <p:xfrm>
          <a:off x="1691680" y="2564904"/>
          <a:ext cx="4533860" cy="975360"/>
        </p:xfrm>
        <a:graphic>
          <a:graphicData uri="http://schemas.openxmlformats.org/drawingml/2006/table">
            <a:tbl>
              <a:tblPr/>
              <a:tblGrid>
                <a:gridCol w="906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수준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</a:t>
                      </a: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</a:t>
                      </a: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250</a:t>
                      </a: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기압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77.5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80.0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89.0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80.5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기압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80.0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85.0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92.5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84.5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기압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84.0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88.5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87.0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76.5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1670" y="2213865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- </a:t>
            </a:r>
            <a:r>
              <a:rPr lang="ko-KR" altLang="en-US" sz="1600" dirty="0" smtClean="0">
                <a:latin typeface="+mn-ea"/>
                <a:ea typeface="+mn-ea"/>
              </a:rPr>
              <a:t>요인의 </a:t>
            </a:r>
            <a:r>
              <a:rPr lang="ko-KR" altLang="en-US" sz="1600" dirty="0">
                <a:latin typeface="+mn-ea"/>
                <a:ea typeface="+mn-ea"/>
              </a:rPr>
              <a:t>수준조합별 평균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7032"/>
            <a:ext cx="6000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02832"/>
            <a:ext cx="7324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660338"/>
              </p:ext>
            </p:extLst>
          </p:nvPr>
        </p:nvGraphicFramePr>
        <p:xfrm>
          <a:off x="2259013" y="4021138"/>
          <a:ext cx="2819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5" imgW="2819160" imgH="355320" progId="Equation.DSMT4">
                  <p:embed/>
                </p:oleObj>
              </mc:Choice>
              <mc:Fallback>
                <p:oleObj name="Equation" r:id="rId5" imgW="28191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9013" y="4021138"/>
                        <a:ext cx="2819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4869160"/>
            <a:ext cx="8280920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54000"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수준조합별 평균 구하기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 ⇒ 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  <a:ea typeface="+mn-ea"/>
              </a:rPr>
              <a:t>tapply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( )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함수 사용</a:t>
            </a:r>
          </a:p>
          <a:p>
            <a:pPr marL="254000" indent="-254000" algn="just" fontAlgn="base"/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ym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 &lt;- 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tapply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kern="0" dirty="0">
                <a:solidFill>
                  <a:srgbClr val="FF0000"/>
                </a:solidFill>
                <a:latin typeface="+mn-ea"/>
                <a:ea typeface="+mn-ea"/>
              </a:rPr>
              <a:t>수율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, list(</a:t>
            </a:r>
            <a:r>
              <a:rPr lang="ko-KR" altLang="en-US" kern="0" dirty="0">
                <a:solidFill>
                  <a:srgbClr val="FF0000"/>
                </a:solidFill>
                <a:latin typeface="+mn-ea"/>
                <a:ea typeface="+mn-ea"/>
              </a:rPr>
              <a:t>압력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FF0000"/>
                </a:solidFill>
                <a:latin typeface="+mn-ea"/>
                <a:ea typeface="+mn-ea"/>
              </a:rPr>
              <a:t>온도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), mean); 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ym</a:t>
            </a:r>
            <a:endParaRPr lang="en-US" altLang="ko-KR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en-US" altLang="ko-KR" kern="0" dirty="0">
                <a:solidFill>
                  <a:srgbClr val="0000FF"/>
                </a:solidFill>
                <a:latin typeface="+mn-ea"/>
                <a:ea typeface="+mn-ea"/>
              </a:rPr>
              <a:t>  100  150  200  250</a:t>
            </a:r>
          </a:p>
          <a:p>
            <a:pPr marL="254000" indent="-254000" algn="just" fontAlgn="base"/>
            <a:r>
              <a:rPr lang="en-US" altLang="ko-KR" kern="0" dirty="0">
                <a:solidFill>
                  <a:srgbClr val="0000FF"/>
                </a:solidFill>
                <a:latin typeface="+mn-ea"/>
                <a:ea typeface="+mn-ea"/>
              </a:rPr>
              <a:t>1 77.5 80.0 89.0 80.5</a:t>
            </a:r>
          </a:p>
          <a:p>
            <a:pPr marL="254000" indent="-254000" algn="just" fontAlgn="base"/>
            <a:r>
              <a:rPr lang="en-US" altLang="ko-KR" kern="0" dirty="0">
                <a:solidFill>
                  <a:srgbClr val="0000FF"/>
                </a:solidFill>
                <a:latin typeface="+mn-ea"/>
                <a:ea typeface="+mn-ea"/>
              </a:rPr>
              <a:t>2 80.0 85.0 92.5 84.5</a:t>
            </a:r>
          </a:p>
          <a:p>
            <a:pPr marL="254000" indent="-254000" algn="just" fontAlgn="base"/>
            <a:r>
              <a:rPr lang="en-US" altLang="ko-KR" kern="0" dirty="0">
                <a:solidFill>
                  <a:srgbClr val="0000FF"/>
                </a:solidFill>
                <a:latin typeface="+mn-ea"/>
                <a:ea typeface="+mn-ea"/>
              </a:rPr>
              <a:t>3 84.0 88.5 87.0 </a:t>
            </a:r>
            <a:r>
              <a:rPr lang="en-US" altLang="ko-KR" kern="0" dirty="0" smtClean="0">
                <a:solidFill>
                  <a:srgbClr val="0000FF"/>
                </a:solidFill>
                <a:latin typeface="+mn-ea"/>
                <a:ea typeface="+mn-ea"/>
              </a:rPr>
              <a:t>76.5</a:t>
            </a:r>
            <a:endParaRPr lang="en-US" altLang="ko-KR" kern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2132856"/>
            <a:ext cx="8280920" cy="26642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44" y="1397749"/>
            <a:ext cx="7261461" cy="51816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876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분산분석의 </a:t>
            </a:r>
            <a:r>
              <a:rPr lang="ko-KR" altLang="en-US" dirty="0"/>
              <a:t>개념</a:t>
            </a:r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2979633"/>
            <a:ext cx="8145905" cy="157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Aft>
                <a:spcPts val="0"/>
              </a:spcAft>
              <a:buNone/>
            </a:pPr>
            <a:r>
              <a:rPr kumimoji="0" lang="en-US" altLang="ko-KR" sz="2400" dirty="0" smtClean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13-1] </a:t>
            </a:r>
            <a:r>
              <a:rPr lang="ko-KR" altLang="en-US" sz="2400" dirty="0"/>
              <a:t>분산분석</a:t>
            </a:r>
            <a:r>
              <a:rPr lang="en-US" altLang="ko-KR" sz="2400" dirty="0"/>
              <a:t>(Analysis of Variance : </a:t>
            </a:r>
            <a:r>
              <a:rPr lang="en-US" altLang="ko-KR" sz="2400" dirty="0" smtClean="0"/>
              <a:t>ANOVA)</a:t>
            </a:r>
            <a:endParaRPr kumimoji="0" lang="en-US" altLang="ko-KR" sz="2400" dirty="0"/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반응치의 </a:t>
            </a:r>
            <a:r>
              <a:rPr lang="ko-KR" altLang="en-US" sz="2000" dirty="0">
                <a:solidFill>
                  <a:srgbClr val="0000FF"/>
                </a:solidFill>
              </a:rPr>
              <a:t>산포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요인별로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00FF"/>
                </a:solidFill>
              </a:rPr>
              <a:t>분해</a:t>
            </a:r>
            <a:r>
              <a:rPr lang="ko-KR" altLang="en-US" sz="2000" dirty="0"/>
              <a:t>하여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반응치에</a:t>
            </a:r>
            <a:r>
              <a:rPr lang="ko-KR" altLang="en-US" sz="2000" dirty="0"/>
              <a:t> 유의한 영향을 주는 </a:t>
            </a:r>
            <a:r>
              <a:rPr lang="ko-KR" altLang="en-US" sz="2000" dirty="0">
                <a:solidFill>
                  <a:srgbClr val="0000FF"/>
                </a:solidFill>
              </a:rPr>
              <a:t>요인</a:t>
            </a:r>
            <a:r>
              <a:rPr lang="ko-KR" altLang="en-US" sz="2000" dirty="0"/>
              <a:t>을 찾아내는 통계적 기법</a:t>
            </a:r>
          </a:p>
          <a:p>
            <a:pPr marL="0" lvl="1" indent="0" fontAlgn="auto">
              <a:spcAft>
                <a:spcPts val="0"/>
              </a:spcAft>
              <a:buNone/>
            </a:pPr>
            <a:endParaRPr kumimoji="0" lang="ko-KR" altLang="en-US" sz="2400" dirty="0" smtClean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2933945"/>
            <a:ext cx="8145905" cy="1260140"/>
          </a:xfrm>
          <a:prstGeom prst="roundRect">
            <a:avLst>
              <a:gd name="adj" fmla="val 25049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246692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요인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(factor)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또는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인자</a:t>
            </a:r>
            <a:r>
              <a:rPr lang="en-US" altLang="ko-KR" sz="2000" dirty="0" smtClean="0">
                <a:latin typeface="+mn-ea"/>
                <a:ea typeface="+mn-ea"/>
              </a:rPr>
              <a:t> : </a:t>
            </a:r>
            <a:r>
              <a:rPr lang="ko-KR" altLang="en-US" sz="2000" dirty="0" err="1" smtClean="0">
                <a:latin typeface="+mn-ea"/>
                <a:ea typeface="+mn-ea"/>
              </a:rPr>
              <a:t>반응치에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영향을 미칠 것으로 예상되는 원인들 중에서 분석에서 고려되는 원인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966772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수준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(level)</a:t>
            </a:r>
            <a:r>
              <a:rPr lang="en-US" altLang="ko-KR" sz="2000" dirty="0" smtClean="0">
                <a:latin typeface="+mn-ea"/>
                <a:ea typeface="+mn-ea"/>
              </a:rPr>
              <a:t> : </a:t>
            </a:r>
            <a:r>
              <a:rPr lang="ko-KR" altLang="en-US" sz="2000" dirty="0" smtClean="0">
                <a:latin typeface="+mn-ea"/>
                <a:ea typeface="+mn-ea"/>
              </a:rPr>
              <a:t>실험 </a:t>
            </a:r>
            <a:r>
              <a:rPr lang="ko-KR" altLang="en-US" sz="2000" dirty="0">
                <a:latin typeface="+mn-ea"/>
                <a:ea typeface="+mn-ea"/>
              </a:rPr>
              <a:t>또는 관측에서 선별된 요인의 값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2398820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반응치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(response value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en-US" altLang="ko-KR" sz="2000" dirty="0" smtClean="0">
                <a:latin typeface="+mn-ea"/>
                <a:ea typeface="+mn-ea"/>
              </a:rPr>
              <a:t> : </a:t>
            </a:r>
            <a:r>
              <a:rPr lang="ko-KR" altLang="en-US" sz="2000" spc="-100" dirty="0">
                <a:latin typeface="+mn-ea"/>
                <a:ea typeface="+mn-ea"/>
              </a:rPr>
              <a:t>요인의 각 수준에서 얻어진 종속변수의 관측치</a:t>
            </a:r>
            <a:endParaRPr lang="en-US" altLang="ko-KR" sz="2000" spc="-100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715" y="4374105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분산분석 </a:t>
            </a:r>
            <a:r>
              <a:rPr kumimoji="0"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:</a:t>
            </a:r>
            <a:r>
              <a:rPr kumimoji="0"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반응치의 산포를 </a:t>
            </a:r>
            <a:r>
              <a:rPr kumimoji="0" lang="ko-KR" altLang="en-US" dirty="0" err="1">
                <a:solidFill>
                  <a:srgbClr val="0000FF"/>
                </a:solidFill>
                <a:latin typeface="맑은 고딕"/>
                <a:ea typeface="맑은 고딕"/>
              </a:rPr>
              <a:t>제곱합</a:t>
            </a:r>
            <a:r>
              <a:rPr kumimoji="0" lang="en-US" altLang="ko-KR" dirty="0">
                <a:solidFill>
                  <a:srgbClr val="0000FF"/>
                </a:solidFill>
                <a:latin typeface="맑은 고딕"/>
                <a:ea typeface="맑은 고딕"/>
              </a:rPr>
              <a:t>(sum of squares)</a:t>
            </a: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으로 나타내고</a:t>
            </a:r>
            <a:r>
              <a:rPr kumimoji="0"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이 </a:t>
            </a:r>
            <a:r>
              <a:rPr kumimoji="0" lang="ko-KR" altLang="en-US" dirty="0" err="1">
                <a:solidFill>
                  <a:prstClr val="black"/>
                </a:solidFill>
                <a:latin typeface="맑은 고딕"/>
                <a:ea typeface="맑은 고딕"/>
              </a:rPr>
              <a:t>제곱합을</a:t>
            </a: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 각 요인의 </a:t>
            </a:r>
            <a:r>
              <a:rPr kumimoji="0" lang="ko-KR" altLang="en-US" dirty="0" err="1">
                <a:solidFill>
                  <a:prstClr val="black"/>
                </a:solidFill>
                <a:latin typeface="맑은 고딕"/>
                <a:ea typeface="맑은 고딕"/>
              </a:rPr>
              <a:t>제곱합으로</a:t>
            </a: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dirty="0">
                <a:solidFill>
                  <a:srgbClr val="0000FF"/>
                </a:solidFill>
                <a:latin typeface="맑은 고딕"/>
                <a:ea typeface="맑은 고딕"/>
              </a:rPr>
              <a:t>분해</a:t>
            </a: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하여 오차에 비해 의미 있는 영향을 주는 </a:t>
            </a:r>
            <a:r>
              <a:rPr kumimoji="0" lang="ko-KR" altLang="en-US" dirty="0">
                <a:solidFill>
                  <a:srgbClr val="0000FF"/>
                </a:solidFill>
                <a:latin typeface="맑은 고딕"/>
                <a:ea typeface="맑은 고딕"/>
              </a:rPr>
              <a:t>요인을 선별</a:t>
            </a: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하는 분석방법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715" y="5414155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 smtClean="0">
                <a:solidFill>
                  <a:prstClr val="black"/>
                </a:solidFill>
                <a:latin typeface="맑은 고딕"/>
                <a:ea typeface="맑은 고딕"/>
              </a:rPr>
              <a:t>랜덤화의 원리</a:t>
            </a:r>
            <a:r>
              <a:rPr kumimoji="0" lang="en-US" altLang="ko-KR" sz="2000" dirty="0" smtClean="0">
                <a:solidFill>
                  <a:prstClr val="black"/>
                </a:solidFill>
                <a:latin typeface="맑은 고딕"/>
                <a:ea typeface="맑은 고딕"/>
              </a:rPr>
              <a:t> : </a:t>
            </a:r>
            <a:r>
              <a:rPr kumimoji="0" lang="ko-KR" altLang="en-US" sz="2000" dirty="0" smtClean="0">
                <a:solidFill>
                  <a:prstClr val="black"/>
                </a:solidFill>
                <a:latin typeface="맑은 고딕"/>
                <a:ea typeface="맑은 고딕"/>
              </a:rPr>
              <a:t>분산분석이 </a:t>
            </a:r>
            <a:r>
              <a:rPr kumimoji="0"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공정한 결과를 내기 위해서는 고려되는 요인 외에 </a:t>
            </a:r>
            <a:r>
              <a:rPr kumimoji="0" lang="ko-KR" altLang="en-US" sz="2000" dirty="0" err="1">
                <a:solidFill>
                  <a:prstClr val="black"/>
                </a:solidFill>
                <a:latin typeface="맑은 고딕"/>
                <a:ea typeface="맑은 고딕"/>
              </a:rPr>
              <a:t>반응치에</a:t>
            </a:r>
            <a:r>
              <a:rPr kumimoji="0"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 영향을 미칠 수 있는 다른 원인들은 모두 일정 수준으로 </a:t>
            </a:r>
            <a:r>
              <a:rPr kumimoji="0" lang="ko-KR" altLang="en-US" sz="2000" dirty="0" smtClean="0">
                <a:solidFill>
                  <a:prstClr val="black"/>
                </a:solidFill>
                <a:latin typeface="맑은 고딕"/>
                <a:ea typeface="맑은 고딕"/>
              </a:rPr>
              <a:t>고정되고</a:t>
            </a:r>
            <a:r>
              <a:rPr kumimoji="0" lang="en-US" altLang="ko-KR" sz="20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실험</a:t>
            </a:r>
            <a:r>
              <a:rPr kumimoji="0" lang="en-US" altLang="ko-KR" sz="200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관측</a:t>
            </a:r>
            <a:r>
              <a:rPr kumimoji="0" lang="en-US" altLang="ko-KR" sz="2000" dirty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순서 또한 </a:t>
            </a:r>
            <a:r>
              <a:rPr kumimoji="0" lang="ko-KR" altLang="en-US" sz="2000" dirty="0" err="1">
                <a:solidFill>
                  <a:prstClr val="black"/>
                </a:solidFill>
                <a:latin typeface="맑은 고딕"/>
                <a:ea typeface="맑은 고딕"/>
              </a:rPr>
              <a:t>랜덤하게</a:t>
            </a:r>
            <a:r>
              <a:rPr kumimoji="0"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000" dirty="0" smtClean="0">
                <a:solidFill>
                  <a:prstClr val="black"/>
                </a:solidFill>
                <a:latin typeface="맑은 고딕"/>
                <a:ea typeface="맑은 고딕"/>
              </a:rPr>
              <a:t>이루어져야 함</a:t>
            </a:r>
            <a:endParaRPr kumimoji="0" lang="en-US" altLang="ko-KR" sz="200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2400" b="1" dirty="0" smtClean="0"/>
              <a:t>3.6  </a:t>
            </a:r>
            <a:r>
              <a:rPr lang="ko-KR" altLang="en-US" sz="2400" b="1" dirty="0"/>
              <a:t>반복실험을 하지 않은 </a:t>
            </a:r>
            <a:r>
              <a:rPr lang="ko-KR" altLang="en-US" sz="2400" b="1" dirty="0" smtClean="0"/>
              <a:t>경우</a:t>
            </a:r>
            <a:endParaRPr lang="en-US" altLang="ko-KR" sz="2400" b="1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2488830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ko-KR" sz="2000" dirty="0">
                <a:latin typeface="+mn-ea"/>
                <a:ea typeface="+mn-ea"/>
              </a:rPr>
              <a:t>(1</a:t>
            </a:r>
            <a:r>
              <a:rPr lang="en-US" altLang="ko-KR" sz="2000" dirty="0" smtClean="0">
                <a:latin typeface="+mn-ea"/>
                <a:ea typeface="+mn-ea"/>
              </a:rPr>
              <a:t>) </a:t>
            </a:r>
            <a:r>
              <a:rPr lang="ko-KR" altLang="en-US" sz="2000" dirty="0" err="1" smtClean="0">
                <a:latin typeface="+mn-ea"/>
                <a:ea typeface="+mn-ea"/>
              </a:rPr>
              <a:t>제곱합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계산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2030" y="184453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+mn-ea"/>
                <a:ea typeface="+mn-ea"/>
                <a:sym typeface="Wingdings" panose="05000000000000000000" pitchFamily="2" charset="2"/>
              </a:rPr>
              <a:t>교호작용을 구할 수 없음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7005" y="220457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교호작용과 실험오차는 </a:t>
            </a:r>
            <a:r>
              <a:rPr lang="ko-KR" altLang="en-US" dirty="0" err="1">
                <a:solidFill>
                  <a:srgbClr val="FF0000"/>
                </a:solidFill>
                <a:latin typeface="+mn-ea"/>
                <a:ea typeface="+mn-ea"/>
              </a:rPr>
              <a:t>교락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(confound)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2972848"/>
            <a:ext cx="413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338990"/>
            <a:ext cx="78105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085" y="2945845"/>
            <a:ext cx="11239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66" y="1804290"/>
            <a:ext cx="35242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0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8" y="1358770"/>
            <a:ext cx="5276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36" y="2094080"/>
            <a:ext cx="5476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2870938"/>
            <a:ext cx="43910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3654025"/>
            <a:ext cx="4638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8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4721901"/>
            <a:ext cx="5625625" cy="95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4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76545" y="1314449"/>
            <a:ext cx="8415338" cy="440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kumimoji="0" lang="en-US" altLang="ko-KR" sz="2400" dirty="0" smtClean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13-3] </a:t>
            </a:r>
            <a:r>
              <a:rPr lang="ko-KR" altLang="en-US" sz="2400" dirty="0"/>
              <a:t>이원 분산분석 제곱합의 분해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무반복</a:t>
            </a:r>
            <a:r>
              <a:rPr lang="en-US" altLang="ko-KR" sz="2400" dirty="0"/>
              <a:t>)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6545" y="1268760"/>
            <a:ext cx="8145905" cy="481553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1988840"/>
            <a:ext cx="6857136" cy="389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3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67198" y="1313765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ko-KR" sz="2000" dirty="0">
                <a:latin typeface="+mn-ea"/>
                <a:ea typeface="+mn-ea"/>
              </a:rPr>
              <a:t>(2</a:t>
            </a:r>
            <a:r>
              <a:rPr lang="en-US" altLang="ko-KR" sz="2000" dirty="0" smtClean="0">
                <a:latin typeface="+mn-ea"/>
                <a:ea typeface="+mn-ea"/>
              </a:rPr>
              <a:t>) </a:t>
            </a:r>
            <a:r>
              <a:rPr lang="ko-KR" altLang="en-US" sz="2000" dirty="0" smtClean="0">
                <a:latin typeface="+mn-ea"/>
                <a:ea typeface="+mn-ea"/>
              </a:rPr>
              <a:t>분산분석 </a:t>
            </a:r>
            <a:r>
              <a:rPr lang="ko-KR" altLang="en-US" sz="2000" dirty="0">
                <a:latin typeface="+mn-ea"/>
                <a:ea typeface="+mn-ea"/>
              </a:rPr>
              <a:t>및 가설검정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18" y="1792333"/>
            <a:ext cx="76104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66" y="2466698"/>
            <a:ext cx="30003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2152373"/>
            <a:ext cx="7562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190" y="2494130"/>
            <a:ext cx="3067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4254505"/>
            <a:ext cx="7681680" cy="22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4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46" y="2888940"/>
            <a:ext cx="6700134" cy="128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7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13-6] </a:t>
            </a:r>
            <a:r>
              <a:rPr lang="ko-KR" altLang="en-US" sz="1800" dirty="0"/>
              <a:t>한 화학공정에서 온도 </a:t>
            </a:r>
            <a:r>
              <a:rPr lang="en-US" altLang="ko-KR" sz="1800" dirty="0"/>
              <a:t>100℃, 150℃, 200℃, 250℃ 4</a:t>
            </a:r>
            <a:r>
              <a:rPr lang="ko-KR" altLang="en-US" sz="1800" dirty="0"/>
              <a:t>수준과 압력 </a:t>
            </a:r>
            <a:r>
              <a:rPr lang="en-US" altLang="ko-KR" sz="1800" dirty="0"/>
              <a:t>1</a:t>
            </a:r>
            <a:r>
              <a:rPr lang="ko-KR" altLang="en-US" sz="1800" dirty="0"/>
              <a:t>기압</a:t>
            </a:r>
            <a:r>
              <a:rPr lang="en-US" altLang="ko-KR" sz="1800" dirty="0"/>
              <a:t>, 2</a:t>
            </a:r>
            <a:r>
              <a:rPr lang="ko-KR" altLang="en-US" sz="1800" dirty="0"/>
              <a:t>기압</a:t>
            </a:r>
            <a:r>
              <a:rPr lang="en-US" altLang="ko-KR" sz="1800" dirty="0"/>
              <a:t>, 3</a:t>
            </a:r>
            <a:r>
              <a:rPr lang="ko-KR" altLang="en-US" sz="1800" dirty="0"/>
              <a:t>기압에서 </a:t>
            </a:r>
            <a:r>
              <a:rPr lang="ko-KR" altLang="en-US" sz="1800" dirty="0" err="1"/>
              <a:t>랜덤한</a:t>
            </a:r>
            <a:r>
              <a:rPr lang="ko-KR" altLang="en-US" sz="1800" dirty="0"/>
              <a:t> 순서로 </a:t>
            </a:r>
            <a:r>
              <a:rPr lang="en-US" altLang="ko-KR" sz="1800" dirty="0"/>
              <a:t>1</a:t>
            </a:r>
            <a:r>
              <a:rPr lang="ko-KR" altLang="en-US" sz="1800" dirty="0"/>
              <a:t>회씩 실험하여 얻은 수율 데이터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제곱합</a:t>
            </a:r>
            <a:r>
              <a:rPr lang="ko-KR" altLang="en-US" sz="1800" dirty="0"/>
              <a:t> 계산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/>
              <a:t> 분산분석표 작성</a:t>
            </a:r>
            <a:r>
              <a:rPr lang="en-US" altLang="ko-KR" sz="1800" dirty="0"/>
              <a:t>, </a:t>
            </a:r>
            <a:r>
              <a:rPr lang="ko-KR" altLang="en-US" sz="1800" dirty="0"/>
              <a:t>온도와 압력의 변화가 </a:t>
            </a:r>
            <a:r>
              <a:rPr lang="ko-KR" altLang="en-US" sz="1800" dirty="0" err="1"/>
              <a:t>수율에</a:t>
            </a:r>
            <a:r>
              <a:rPr lang="ko-KR" altLang="en-US" sz="1800" dirty="0"/>
              <a:t> 영향을 미치는지 유의수준 </a:t>
            </a:r>
            <a:r>
              <a:rPr lang="en-US" altLang="ko-KR" sz="1800" dirty="0"/>
              <a:t>5%</a:t>
            </a:r>
            <a:r>
              <a:rPr lang="ko-KR" altLang="en-US" sz="1800" dirty="0"/>
              <a:t>에서 </a:t>
            </a:r>
            <a:r>
              <a:rPr lang="ko-KR" altLang="en-US" sz="1800" dirty="0" smtClean="0"/>
              <a:t>검정</a:t>
            </a:r>
            <a:r>
              <a:rPr lang="en-US" altLang="ko-KR" sz="1800" dirty="0" smtClean="0"/>
              <a:t>.</a:t>
            </a:r>
            <a:endParaRPr kumimoji="0"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48112"/>
              </p:ext>
            </p:extLst>
          </p:nvPr>
        </p:nvGraphicFramePr>
        <p:xfrm>
          <a:off x="656565" y="2686040"/>
          <a:ext cx="6480719" cy="1463040"/>
        </p:xfrm>
        <a:graphic>
          <a:graphicData uri="http://schemas.openxmlformats.org/drawingml/2006/table">
            <a:tbl>
              <a:tblPr/>
              <a:tblGrid>
                <a:gridCol w="92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96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수준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250</a:t>
                      </a: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℃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합계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평균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기압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77.5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80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89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80.5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81.75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기압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80</a:t>
                      </a:r>
                      <a:endParaRPr lang="en-US" sz="1600" b="0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85</a:t>
                      </a:r>
                      <a:endParaRPr lang="en-US" sz="1600" b="0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92.5</a:t>
                      </a:r>
                      <a:endParaRPr lang="en-US" sz="1600" b="0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84.5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342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85.5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기압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84</a:t>
                      </a:r>
                      <a:endParaRPr lang="en-US" sz="1600" b="0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88.5</a:t>
                      </a:r>
                      <a:endParaRPr lang="en-US" sz="1600" b="0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87</a:t>
                      </a:r>
                      <a:endParaRPr lang="en-US" sz="1600" b="0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76.5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336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84.0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합계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241.5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253.5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268.5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241.5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평균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80.5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84.5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89.5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80.5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83.75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06187"/>
            <a:ext cx="5017659" cy="65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1" y="4998446"/>
            <a:ext cx="7268732" cy="63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96" y="5634245"/>
            <a:ext cx="5919807" cy="67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60" y="6354325"/>
            <a:ext cx="5387110" cy="26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3429000"/>
            <a:ext cx="1420654" cy="75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8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59610"/>
              </p:ext>
            </p:extLst>
          </p:nvPr>
        </p:nvGraphicFramePr>
        <p:xfrm>
          <a:off x="1331640" y="1358770"/>
          <a:ext cx="6480720" cy="139827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77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제곱합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자유도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제곱평균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r>
                        <a:rPr lang="en-US" altLang="ko-KR" sz="1600" b="0" kern="0" spc="0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600" b="0" kern="0" spc="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r>
                        <a:rPr lang="en-US" altLang="ko-KR" sz="1600" b="0" kern="0" spc="0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0.95</a:t>
                      </a:r>
                      <a:endParaRPr lang="ko-KR" altLang="en-US" sz="1600" b="0" kern="0" spc="0" baseline="-25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164.25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54.75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4.266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4.757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28.5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14.25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1.110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5.143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77.0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12.833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269.75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5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6565" y="284393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  <a:ea typeface="+mn-ea"/>
              </a:rPr>
              <a:t>이 공정에서 </a:t>
            </a:r>
            <a:r>
              <a:rPr lang="en-US" altLang="ko-KR" dirty="0">
                <a:latin typeface="+mn-ea"/>
                <a:ea typeface="+mn-ea"/>
              </a:rPr>
              <a:t>4</a:t>
            </a:r>
            <a:r>
              <a:rPr lang="ko-KR" altLang="en-US" dirty="0">
                <a:latin typeface="+mn-ea"/>
                <a:ea typeface="+mn-ea"/>
              </a:rPr>
              <a:t>수준의 온도 변화는 </a:t>
            </a:r>
            <a:r>
              <a:rPr lang="ko-KR" altLang="en-US" dirty="0" err="1" smtClean="0">
                <a:latin typeface="+mn-ea"/>
                <a:ea typeface="+mn-ea"/>
              </a:rPr>
              <a:t>수율에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영향을 미친다는 충분한 증거가 없다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565" y="356401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  <a:ea typeface="+mn-ea"/>
              </a:rPr>
              <a:t>이 공정에서 </a:t>
            </a:r>
            <a:r>
              <a:rPr lang="en-US" altLang="ko-KR" dirty="0" smtClean="0">
                <a:latin typeface="+mn-ea"/>
                <a:ea typeface="+mn-ea"/>
              </a:rPr>
              <a:t>3</a:t>
            </a:r>
            <a:r>
              <a:rPr lang="ko-KR" altLang="en-US" dirty="0" smtClean="0">
                <a:latin typeface="+mn-ea"/>
                <a:ea typeface="+mn-ea"/>
              </a:rPr>
              <a:t>수준의 압력 </a:t>
            </a:r>
            <a:r>
              <a:rPr lang="ko-KR" altLang="en-US" dirty="0">
                <a:latin typeface="+mn-ea"/>
                <a:ea typeface="+mn-ea"/>
              </a:rPr>
              <a:t>변화는 </a:t>
            </a:r>
            <a:r>
              <a:rPr lang="ko-KR" altLang="en-US" dirty="0" err="1" smtClean="0">
                <a:latin typeface="+mn-ea"/>
                <a:ea typeface="+mn-ea"/>
              </a:rPr>
              <a:t>수율에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영향을 미친다는 충분한 증거가 없다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565" y="4284095"/>
            <a:ext cx="79208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  <a:ea typeface="+mn-ea"/>
              </a:rPr>
              <a:t>이 예는 </a:t>
            </a:r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예 </a:t>
            </a:r>
            <a:r>
              <a:rPr lang="en-US" altLang="ko-KR" dirty="0" smtClean="0">
                <a:latin typeface="+mn-ea"/>
                <a:ea typeface="+mn-ea"/>
              </a:rPr>
              <a:t>13-4</a:t>
            </a:r>
            <a:r>
              <a:rPr lang="en-US" altLang="ko-KR" dirty="0">
                <a:latin typeface="+mn-ea"/>
                <a:ea typeface="+mn-ea"/>
              </a:rPr>
              <a:t>]</a:t>
            </a:r>
            <a:r>
              <a:rPr lang="ko-KR" altLang="en-US" dirty="0">
                <a:latin typeface="+mn-ea"/>
                <a:ea typeface="+mn-ea"/>
              </a:rPr>
              <a:t>의 반복 데이터를 평균하여 인위적으로 만든 것</a:t>
            </a: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예 </a:t>
            </a:r>
            <a:r>
              <a:rPr lang="en-US" altLang="ko-KR" dirty="0" smtClean="0">
                <a:latin typeface="+mn-ea"/>
                <a:ea typeface="+mn-ea"/>
              </a:rPr>
              <a:t>13-4</a:t>
            </a:r>
            <a:r>
              <a:rPr lang="en-US" altLang="ko-KR" dirty="0">
                <a:latin typeface="+mn-ea"/>
                <a:ea typeface="+mn-ea"/>
              </a:rPr>
              <a:t>]</a:t>
            </a:r>
            <a:r>
              <a:rPr lang="ko-KR" altLang="en-US" dirty="0">
                <a:latin typeface="+mn-ea"/>
                <a:ea typeface="+mn-ea"/>
              </a:rPr>
              <a:t>에서는 인자 </a:t>
            </a:r>
            <a:r>
              <a:rPr lang="en-US" altLang="ko-KR" dirty="0" smtClean="0">
                <a:latin typeface="+mn-ea"/>
                <a:ea typeface="+mn-ea"/>
              </a:rPr>
              <a:t>A</a:t>
            </a:r>
            <a:r>
              <a:rPr lang="ko-KR" altLang="en-US" dirty="0" smtClean="0">
                <a:latin typeface="+mn-ea"/>
                <a:ea typeface="+mn-ea"/>
              </a:rPr>
              <a:t>와 </a:t>
            </a:r>
            <a:r>
              <a:rPr lang="en-US" altLang="ko-KR" dirty="0" smtClean="0">
                <a:latin typeface="+mn-ea"/>
                <a:ea typeface="+mn-ea"/>
              </a:rPr>
              <a:t>B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ko-KR" altLang="en-US" dirty="0">
                <a:latin typeface="+mn-ea"/>
                <a:ea typeface="+mn-ea"/>
              </a:rPr>
              <a:t>효과가 모두 유의하게 나왔지만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이 </a:t>
            </a:r>
            <a:r>
              <a:rPr lang="ko-KR" altLang="en-US" dirty="0" smtClean="0">
                <a:latin typeface="+mn-ea"/>
                <a:ea typeface="+mn-ea"/>
              </a:rPr>
              <a:t>예에서는 </a:t>
            </a:r>
            <a:r>
              <a:rPr lang="ko-KR" altLang="en-US" dirty="0">
                <a:latin typeface="+mn-ea"/>
                <a:ea typeface="+mn-ea"/>
              </a:rPr>
              <a:t>모두 유의하지 않게 </a:t>
            </a:r>
            <a:r>
              <a:rPr lang="ko-KR" altLang="en-US" dirty="0" smtClean="0">
                <a:latin typeface="+mn-ea"/>
                <a:ea typeface="+mn-ea"/>
              </a:rPr>
              <a:t>나타남</a:t>
            </a:r>
            <a:endParaRPr lang="en-US" altLang="ko-KR" dirty="0" smtClean="0">
              <a:latin typeface="+mn-ea"/>
              <a:ea typeface="+mn-ea"/>
            </a:endParaRPr>
          </a:p>
          <a:p>
            <a:pPr marL="342900" indent="-3429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  <a:ea typeface="+mn-ea"/>
              </a:rPr>
              <a:t>그 </a:t>
            </a:r>
            <a:r>
              <a:rPr lang="ko-KR" altLang="en-US" dirty="0">
                <a:latin typeface="+mn-ea"/>
                <a:ea typeface="+mn-ea"/>
              </a:rPr>
              <a:t>주된 이유는 교호작용의 </a:t>
            </a:r>
            <a:r>
              <a:rPr lang="ko-KR" altLang="en-US" dirty="0" smtClean="0">
                <a:latin typeface="+mn-ea"/>
                <a:ea typeface="+mn-ea"/>
              </a:rPr>
              <a:t>효과가 </a:t>
            </a:r>
            <a:r>
              <a:rPr lang="ko-KR" altLang="en-US" dirty="0" err="1" smtClean="0">
                <a:latin typeface="+mn-ea"/>
                <a:ea typeface="+mn-ea"/>
              </a:rPr>
              <a:t>오차항에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교락되어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오차제곱합이</a:t>
            </a:r>
            <a:r>
              <a:rPr lang="ko-KR" altLang="en-US" dirty="0">
                <a:latin typeface="+mn-ea"/>
                <a:ea typeface="+mn-ea"/>
              </a:rPr>
              <a:t> 커졌기 때문인 것으로 </a:t>
            </a:r>
            <a:r>
              <a:rPr lang="ko-KR" altLang="en-US" dirty="0" smtClean="0">
                <a:latin typeface="+mn-ea"/>
                <a:ea typeface="+mn-ea"/>
              </a:rPr>
              <a:t>해석</a:t>
            </a: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  <a:ea typeface="+mn-ea"/>
              </a:rPr>
              <a:t>교호작용이 </a:t>
            </a:r>
            <a:r>
              <a:rPr lang="ko-KR" altLang="en-US" dirty="0">
                <a:latin typeface="+mn-ea"/>
                <a:ea typeface="+mn-ea"/>
              </a:rPr>
              <a:t>유의할 것으로 예상되는 경우에는 </a:t>
            </a:r>
            <a:r>
              <a:rPr lang="ko-KR" altLang="en-US" dirty="0" smtClean="0">
                <a:latin typeface="+mn-ea"/>
                <a:ea typeface="+mn-ea"/>
              </a:rPr>
              <a:t>실험설계에서 반복을 </a:t>
            </a:r>
            <a:r>
              <a:rPr lang="ko-KR" altLang="en-US" dirty="0">
                <a:latin typeface="+mn-ea"/>
                <a:ea typeface="+mn-ea"/>
              </a:rPr>
              <a:t>고려할 필요가 </a:t>
            </a:r>
            <a:r>
              <a:rPr lang="ko-KR" altLang="en-US" dirty="0" smtClean="0">
                <a:latin typeface="+mn-ea"/>
                <a:ea typeface="+mn-ea"/>
              </a:rPr>
              <a:t>있음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8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7" y="1442754"/>
            <a:ext cx="7261461" cy="5181601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56565" y="390435"/>
            <a:ext cx="82809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54000" indent="-254000" algn="just" fontAlgn="base"/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☞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  <a:ea typeface="+mn-ea"/>
              </a:rPr>
              <a:t>반응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치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연결선들이 교차하므로 교호작용이 존재할 것으로 보임</a:t>
            </a:r>
          </a:p>
          <a:p>
            <a:pPr marL="254000" indent="-254000" algn="just" fontAlgn="base"/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☞ 온도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수준에서의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  <a:ea typeface="+mn-ea"/>
              </a:rPr>
              <a:t>수율이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 높아 보이지만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압력이 높은 경우에는 온도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수준에서의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  <a:ea typeface="+mn-ea"/>
              </a:rPr>
              <a:t>수율이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 더 높게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  <a:ea typeface="+mn-ea"/>
              </a:rPr>
              <a:t>나타남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3749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7261461" cy="51816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806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0" b="3291"/>
          <a:stretch/>
        </p:blipFill>
        <p:spPr>
          <a:xfrm>
            <a:off x="926595" y="3531431"/>
            <a:ext cx="7261461" cy="3009014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56565" y="1313765"/>
            <a:ext cx="7830870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54000"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진단 그래프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그림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13-12]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win.graph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(7,3.5); par(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mfrow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=c(1,2))</a:t>
            </a:r>
            <a:endParaRPr lang="ko-KR" altLang="en-US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plot(an2, which=1:2)</a:t>
            </a:r>
            <a:endParaRPr lang="ko-KR" altLang="en-US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☞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  <a:ea typeface="+mn-ea"/>
              </a:rPr>
              <a:t>잔차의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 범위가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그림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13-9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에 비해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배 가까이 증가함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☞ 정규확률도가 직선에서 크게 벗어나지 않으므로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  <a:ea typeface="+mn-ea"/>
              </a:rPr>
              <a:t>정규성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 가정에 큰 문제는 없어 보임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☞ 단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9, 10, 12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번째 점이 다소 눈에 띄므로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데이터에 대한 검토가 필요함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8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8563" y="1318700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ko-KR" sz="2000" dirty="0">
                <a:latin typeface="+mn-ea"/>
                <a:ea typeface="+mn-ea"/>
              </a:rPr>
              <a:t>(3</a:t>
            </a:r>
            <a:r>
              <a:rPr lang="en-US" altLang="ko-KR" sz="2000" dirty="0" smtClean="0">
                <a:latin typeface="+mn-ea"/>
                <a:ea typeface="+mn-ea"/>
              </a:rPr>
              <a:t>) </a:t>
            </a:r>
            <a:r>
              <a:rPr lang="ko-KR" altLang="en-US" sz="2000" dirty="0" smtClean="0">
                <a:latin typeface="+mn-ea"/>
                <a:ea typeface="+mn-ea"/>
              </a:rPr>
              <a:t>분산분석 </a:t>
            </a:r>
            <a:r>
              <a:rPr lang="ko-KR" altLang="en-US" sz="2000" dirty="0">
                <a:latin typeface="+mn-ea"/>
                <a:ea typeface="+mn-ea"/>
              </a:rPr>
              <a:t>후의 추정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pic>
        <p:nvPicPr>
          <p:cNvPr id="7" name="Picture 2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782681"/>
            <a:ext cx="7848872" cy="484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4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일원 분산분석</a:t>
            </a:r>
            <a:r>
              <a:rPr lang="en-US" altLang="ko-KR" sz="2000" dirty="0"/>
              <a:t>(one-way ANOVA) : </a:t>
            </a:r>
            <a:r>
              <a:rPr lang="ko-KR" altLang="en-US" sz="2000" dirty="0"/>
              <a:t>한 요인만 고려하는 </a:t>
            </a:r>
            <a:r>
              <a:rPr lang="ko-KR" altLang="en-US" sz="2000" dirty="0" smtClean="0"/>
              <a:t>분산분석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400" b="1" dirty="0" smtClean="0"/>
              <a:t>2.1  </a:t>
            </a:r>
            <a:r>
              <a:rPr lang="ko-KR" altLang="en-US" sz="2400" b="1" dirty="0"/>
              <a:t>데이터의 구조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일원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2569268"/>
            <a:ext cx="5863555" cy="268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5334949"/>
            <a:ext cx="6392425" cy="124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0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13-7] </a:t>
            </a:r>
            <a:r>
              <a:rPr lang="ko-KR" altLang="en-US" sz="2000" dirty="0"/>
              <a:t>앞의 </a:t>
            </a: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13-6]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수율을</a:t>
            </a:r>
            <a:r>
              <a:rPr lang="ko-KR" altLang="en-US" sz="2000" dirty="0"/>
              <a:t> 가장 높이는 온도와 압력의 수준조합을 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수준조합에서 </a:t>
            </a:r>
            <a:r>
              <a:rPr lang="ko-KR" altLang="en-US" sz="2000" dirty="0" err="1"/>
              <a:t>수율의</a:t>
            </a:r>
            <a:r>
              <a:rPr lang="ko-KR" altLang="en-US" sz="2000" dirty="0"/>
              <a:t> 모평균에 대한  </a:t>
            </a:r>
            <a:r>
              <a:rPr lang="en-US" altLang="ko-KR" sz="2000" dirty="0"/>
              <a:t>95% </a:t>
            </a:r>
            <a:r>
              <a:rPr lang="ko-KR" altLang="en-US" sz="2000" dirty="0"/>
              <a:t>신뢰구간을 구하시오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82906"/>
            <a:ext cx="4895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62964"/>
            <a:ext cx="3933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8404"/>
            <a:ext cx="66389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786578"/>
            <a:ext cx="37338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51621" y="5319210"/>
            <a:ext cx="688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☞ 반복실험을 하지 않음으로 인해 </a:t>
            </a:r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예 </a:t>
            </a:r>
            <a:r>
              <a:rPr lang="en-US" altLang="ko-KR" b="1" dirty="0" smtClean="0">
                <a:latin typeface="+mn-ea"/>
                <a:ea typeface="+mn-ea"/>
              </a:rPr>
              <a:t>13-5</a:t>
            </a:r>
            <a:r>
              <a:rPr lang="en-US" altLang="ko-KR" b="1" dirty="0">
                <a:latin typeface="+mn-ea"/>
                <a:ea typeface="+mn-ea"/>
              </a:rPr>
              <a:t>]</a:t>
            </a:r>
            <a:r>
              <a:rPr lang="ko-KR" altLang="en-US" b="1" dirty="0">
                <a:latin typeface="+mn-ea"/>
                <a:ea typeface="+mn-ea"/>
              </a:rPr>
              <a:t>에 비해 신뢰구간의 오차가 </a:t>
            </a:r>
            <a:r>
              <a:rPr lang="en-US" altLang="ko-KR" b="1" dirty="0" smtClean="0">
                <a:latin typeface="+mn-ea"/>
                <a:ea typeface="+mn-ea"/>
              </a:rPr>
              <a:t>2</a:t>
            </a:r>
            <a:r>
              <a:rPr lang="ko-KR" altLang="en-US" b="1" dirty="0" smtClean="0">
                <a:latin typeface="+mn-ea"/>
                <a:ea typeface="+mn-ea"/>
              </a:rPr>
              <a:t>배 </a:t>
            </a:r>
            <a:r>
              <a:rPr lang="ko-KR" altLang="en-US" b="1" dirty="0">
                <a:latin typeface="+mn-ea"/>
                <a:ea typeface="+mn-ea"/>
              </a:rPr>
              <a:t>이상 커졌음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575" y="2510898"/>
            <a:ext cx="7695855" cy="35283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32541"/>
            <a:ext cx="32194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4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000" dirty="0"/>
              <a:t>오차에 대한 </a:t>
            </a:r>
            <a:r>
              <a:rPr lang="ko-KR" altLang="en-US" sz="2000" dirty="0" smtClean="0"/>
              <a:t>가정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400" b="1" dirty="0" smtClean="0">
                <a:latin typeface="+mn-ea"/>
              </a:rPr>
              <a:t>2.2  </a:t>
            </a:r>
            <a:r>
              <a:rPr lang="ko-KR" altLang="en-US" sz="2400" b="1" dirty="0">
                <a:latin typeface="+mn-ea"/>
              </a:rPr>
              <a:t>제곱합의 </a:t>
            </a:r>
            <a:r>
              <a:rPr lang="ko-KR" altLang="en-US" sz="2400" b="1" dirty="0" smtClean="0">
                <a:latin typeface="+mn-ea"/>
              </a:rPr>
              <a:t>분해</a:t>
            </a:r>
            <a:endParaRPr lang="en-US" altLang="ko-KR" sz="2000" dirty="0"/>
          </a:p>
          <a:p>
            <a:r>
              <a:rPr lang="ko-KR" altLang="en-US" sz="2000" dirty="0" smtClean="0"/>
              <a:t>합과 평균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일원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pic>
        <p:nvPicPr>
          <p:cNvPr id="4" name="Picture 16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57" y="1236725"/>
            <a:ext cx="3816424" cy="49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04" y="1838569"/>
            <a:ext cx="4669155" cy="118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4114708"/>
            <a:ext cx="6210690" cy="206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3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일원 분산분석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94" y="1917593"/>
            <a:ext cx="7337759" cy="35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02" y="2339008"/>
            <a:ext cx="8002311" cy="37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" y="2781689"/>
            <a:ext cx="8445345" cy="33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193" y="5354923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직교화의 원리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모든 편차들은 직교하도록 실험설계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8" name="Picture 67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07" y="3297749"/>
            <a:ext cx="6642528" cy="188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7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5801521"/>
            <a:ext cx="5946465" cy="46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76545" y="1302745"/>
            <a:ext cx="8415338" cy="61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2400" b="1" dirty="0" smtClean="0">
                <a:latin typeface="+mn-ea"/>
              </a:rPr>
              <a:t>2.2  </a:t>
            </a:r>
            <a:r>
              <a:rPr kumimoji="0" lang="ko-KR" altLang="en-US" sz="2400" b="1" dirty="0" smtClean="0">
                <a:latin typeface="+mn-ea"/>
              </a:rPr>
              <a:t>제곱합의 분해 </a:t>
            </a:r>
            <a:r>
              <a:rPr kumimoji="0" lang="en-US" altLang="ko-KR" sz="2400" b="1" dirty="0" smtClean="0">
                <a:latin typeface="+mn-ea"/>
              </a:rPr>
              <a:t>(</a:t>
            </a:r>
            <a:r>
              <a:rPr kumimoji="0" lang="ko-KR" altLang="en-US" sz="2400" b="1" dirty="0" smtClean="0">
                <a:latin typeface="+mn-ea"/>
              </a:rPr>
              <a:t>계속</a:t>
            </a:r>
            <a:r>
              <a:rPr kumimoji="0" lang="en-US" altLang="ko-KR" sz="2400" b="1" dirty="0" smtClean="0">
                <a:latin typeface="+mn-ea"/>
              </a:rPr>
              <a:t>)</a:t>
            </a:r>
            <a:endParaRPr kumimoji="0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477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일원 </a:t>
            </a:r>
            <a:r>
              <a:rPr lang="ko-KR" altLang="en-US" dirty="0"/>
              <a:t>분산분석</a:t>
            </a:r>
            <a:endParaRPr lang="ko-KR" altLang="en-US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9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13-1] </a:t>
            </a:r>
            <a:r>
              <a:rPr lang="ko-KR" altLang="en-US" sz="2400" dirty="0"/>
              <a:t>일원 분산분석 제곱합의 분해</a:t>
            </a: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83531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4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911936"/>
            <a:ext cx="7031044" cy="206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992" y="4284095"/>
            <a:ext cx="6790530" cy="202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1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 smtClean="0"/>
              <a:t>2. </a:t>
            </a:r>
            <a:r>
              <a:rPr lang="ko-KR" altLang="en-US" dirty="0" smtClean="0"/>
              <a:t>일원 분산분석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1970838"/>
            <a:ext cx="4527573" cy="69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1" y="2901279"/>
            <a:ext cx="4271448" cy="3048001"/>
          </a:xfrm>
          <a:prstGeom prst="rect">
            <a:avLst/>
          </a:prstGeom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21" y="2901279"/>
            <a:ext cx="4271448" cy="3048001"/>
          </a:xfrm>
          <a:prstGeom prst="rect">
            <a:avLst/>
          </a:prstGeom>
          <a:ln>
            <a:noFill/>
          </a:ln>
        </p:spPr>
      </p:pic>
      <p:pic>
        <p:nvPicPr>
          <p:cNvPr id="7" name="Picture 7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70838"/>
            <a:ext cx="3093541" cy="74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5736621"/>
            <a:ext cx="6521059" cy="66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76545" y="1302745"/>
            <a:ext cx="8415338" cy="61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2400" b="1" dirty="0" smtClean="0">
                <a:latin typeface="+mn-ea"/>
              </a:rPr>
              <a:t>2.3 </a:t>
            </a:r>
            <a:r>
              <a:rPr kumimoji="0" lang="ko-KR" altLang="en-US" sz="2400" b="1" dirty="0" smtClean="0">
                <a:latin typeface="+mn-ea"/>
              </a:rPr>
              <a:t>가설검정</a:t>
            </a:r>
            <a:endParaRPr kumimoji="0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59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15231</TotalTime>
  <Words>1674</Words>
  <Application>Microsoft Office PowerPoint</Application>
  <PresentationFormat>화면 슬라이드 쇼(4:3)</PresentationFormat>
  <Paragraphs>454</Paragraphs>
  <Slides>50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맑은 고딕</vt:lpstr>
      <vt:lpstr>한양해서</vt:lpstr>
      <vt:lpstr>Arial</vt:lpstr>
      <vt:lpstr>Wingdings</vt:lpstr>
      <vt:lpstr>Office 테마</vt:lpstr>
      <vt:lpstr>Equation</vt:lpstr>
      <vt:lpstr>분산분석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김대호</cp:lastModifiedBy>
  <cp:revision>254</cp:revision>
  <cp:lastPrinted>2016-03-01T13:56:08Z</cp:lastPrinted>
  <dcterms:created xsi:type="dcterms:W3CDTF">2004-02-19T02:52:38Z</dcterms:created>
  <dcterms:modified xsi:type="dcterms:W3CDTF">2020-01-11T17:16:25Z</dcterms:modified>
</cp:coreProperties>
</file>