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6" r:id="rId1"/>
  </p:sldMasterIdLst>
  <p:notesMasterIdLst>
    <p:notesMasterId r:id="rId45"/>
  </p:notesMasterIdLst>
  <p:handoutMasterIdLst>
    <p:handoutMasterId r:id="rId46"/>
  </p:handoutMasterIdLst>
  <p:sldIdLst>
    <p:sldId id="345" r:id="rId2"/>
    <p:sldId id="344" r:id="rId3"/>
    <p:sldId id="352" r:id="rId4"/>
    <p:sldId id="330" r:id="rId5"/>
    <p:sldId id="353" r:id="rId6"/>
    <p:sldId id="354" r:id="rId7"/>
    <p:sldId id="357" r:id="rId8"/>
    <p:sldId id="355" r:id="rId9"/>
    <p:sldId id="356" r:id="rId10"/>
    <p:sldId id="359" r:id="rId11"/>
    <p:sldId id="362" r:id="rId12"/>
    <p:sldId id="361" r:id="rId13"/>
    <p:sldId id="360" r:id="rId14"/>
    <p:sldId id="364" r:id="rId15"/>
    <p:sldId id="365" r:id="rId16"/>
    <p:sldId id="369" r:id="rId17"/>
    <p:sldId id="366" r:id="rId18"/>
    <p:sldId id="370" r:id="rId19"/>
    <p:sldId id="358" r:id="rId20"/>
    <p:sldId id="367" r:id="rId21"/>
    <p:sldId id="363" r:id="rId22"/>
    <p:sldId id="371" r:id="rId23"/>
    <p:sldId id="372" r:id="rId24"/>
    <p:sldId id="368" r:id="rId25"/>
    <p:sldId id="375" r:id="rId26"/>
    <p:sldId id="376" r:id="rId27"/>
    <p:sldId id="378" r:id="rId28"/>
    <p:sldId id="379" r:id="rId29"/>
    <p:sldId id="373" r:id="rId30"/>
    <p:sldId id="374" r:id="rId31"/>
    <p:sldId id="380" r:id="rId32"/>
    <p:sldId id="377" r:id="rId33"/>
    <p:sldId id="381" r:id="rId34"/>
    <p:sldId id="382" r:id="rId35"/>
    <p:sldId id="385" r:id="rId36"/>
    <p:sldId id="386" r:id="rId37"/>
    <p:sldId id="384" r:id="rId38"/>
    <p:sldId id="389" r:id="rId39"/>
    <p:sldId id="388" r:id="rId40"/>
    <p:sldId id="387" r:id="rId41"/>
    <p:sldId id="383" r:id="rId42"/>
    <p:sldId id="392" r:id="rId43"/>
    <p:sldId id="393" r:id="rId44"/>
  </p:sldIdLst>
  <p:sldSz cx="9144000" cy="6858000" type="screen4x3"/>
  <p:notesSz cx="10234613" cy="7104063"/>
  <p:defaultTextStyle>
    <a:defPPr>
      <a:defRPr lang="ko-KR"/>
    </a:defPPr>
    <a:lvl1pPr algn="l" rtl="0" fontAlgn="base" latinLnBrk="1">
      <a:spcBef>
        <a:spcPct val="0"/>
      </a:spcBef>
      <a:spcAft>
        <a:spcPct val="0"/>
      </a:spcAft>
      <a:defRPr kumimoji="1" kern="1200">
        <a:solidFill>
          <a:schemeClr val="tx1"/>
        </a:solidFill>
        <a:latin typeface="한양해서" pitchFamily="18" charset="-127"/>
        <a:ea typeface="한양해서" pitchFamily="18" charset="-127"/>
        <a:cs typeface="+mn-cs"/>
      </a:defRPr>
    </a:lvl1pPr>
    <a:lvl2pPr marL="457200" algn="l" rtl="0" fontAlgn="base" latinLnBrk="1">
      <a:spcBef>
        <a:spcPct val="0"/>
      </a:spcBef>
      <a:spcAft>
        <a:spcPct val="0"/>
      </a:spcAft>
      <a:defRPr kumimoji="1" kern="1200">
        <a:solidFill>
          <a:schemeClr val="tx1"/>
        </a:solidFill>
        <a:latin typeface="한양해서" pitchFamily="18" charset="-127"/>
        <a:ea typeface="한양해서" pitchFamily="18" charset="-127"/>
        <a:cs typeface="+mn-cs"/>
      </a:defRPr>
    </a:lvl2pPr>
    <a:lvl3pPr marL="914400" algn="l" rtl="0" fontAlgn="base" latinLnBrk="1">
      <a:spcBef>
        <a:spcPct val="0"/>
      </a:spcBef>
      <a:spcAft>
        <a:spcPct val="0"/>
      </a:spcAft>
      <a:defRPr kumimoji="1" kern="1200">
        <a:solidFill>
          <a:schemeClr val="tx1"/>
        </a:solidFill>
        <a:latin typeface="한양해서" pitchFamily="18" charset="-127"/>
        <a:ea typeface="한양해서" pitchFamily="18" charset="-127"/>
        <a:cs typeface="+mn-cs"/>
      </a:defRPr>
    </a:lvl3pPr>
    <a:lvl4pPr marL="1371600" algn="l" rtl="0" fontAlgn="base" latinLnBrk="1">
      <a:spcBef>
        <a:spcPct val="0"/>
      </a:spcBef>
      <a:spcAft>
        <a:spcPct val="0"/>
      </a:spcAft>
      <a:defRPr kumimoji="1" kern="1200">
        <a:solidFill>
          <a:schemeClr val="tx1"/>
        </a:solidFill>
        <a:latin typeface="한양해서" pitchFamily="18" charset="-127"/>
        <a:ea typeface="한양해서" pitchFamily="18" charset="-127"/>
        <a:cs typeface="+mn-cs"/>
      </a:defRPr>
    </a:lvl4pPr>
    <a:lvl5pPr marL="1828800" algn="l" rtl="0" fontAlgn="base" latinLnBrk="1">
      <a:spcBef>
        <a:spcPct val="0"/>
      </a:spcBef>
      <a:spcAft>
        <a:spcPct val="0"/>
      </a:spcAft>
      <a:defRPr kumimoji="1" kern="1200">
        <a:solidFill>
          <a:schemeClr val="tx1"/>
        </a:solidFill>
        <a:latin typeface="한양해서" pitchFamily="18" charset="-127"/>
        <a:ea typeface="한양해서" pitchFamily="18" charset="-127"/>
        <a:cs typeface="+mn-cs"/>
      </a:defRPr>
    </a:lvl5pPr>
    <a:lvl6pPr marL="2286000" algn="l" defTabSz="914400" rtl="0" eaLnBrk="1" latinLnBrk="1" hangingPunct="1">
      <a:defRPr kumimoji="1" kern="1200">
        <a:solidFill>
          <a:schemeClr val="tx1"/>
        </a:solidFill>
        <a:latin typeface="한양해서" pitchFamily="18" charset="-127"/>
        <a:ea typeface="한양해서" pitchFamily="18" charset="-127"/>
        <a:cs typeface="+mn-cs"/>
      </a:defRPr>
    </a:lvl6pPr>
    <a:lvl7pPr marL="2743200" algn="l" defTabSz="914400" rtl="0" eaLnBrk="1" latinLnBrk="1" hangingPunct="1">
      <a:defRPr kumimoji="1" kern="1200">
        <a:solidFill>
          <a:schemeClr val="tx1"/>
        </a:solidFill>
        <a:latin typeface="한양해서" pitchFamily="18" charset="-127"/>
        <a:ea typeface="한양해서" pitchFamily="18" charset="-127"/>
        <a:cs typeface="+mn-cs"/>
      </a:defRPr>
    </a:lvl7pPr>
    <a:lvl8pPr marL="3200400" algn="l" defTabSz="914400" rtl="0" eaLnBrk="1" latinLnBrk="1" hangingPunct="1">
      <a:defRPr kumimoji="1" kern="1200">
        <a:solidFill>
          <a:schemeClr val="tx1"/>
        </a:solidFill>
        <a:latin typeface="한양해서" pitchFamily="18" charset="-127"/>
        <a:ea typeface="한양해서" pitchFamily="18" charset="-127"/>
        <a:cs typeface="+mn-cs"/>
      </a:defRPr>
    </a:lvl8pPr>
    <a:lvl9pPr marL="3657600" algn="l" defTabSz="914400" rtl="0" eaLnBrk="1" latinLnBrk="1" hangingPunct="1">
      <a:defRPr kumimoji="1" kern="1200">
        <a:solidFill>
          <a:schemeClr val="tx1"/>
        </a:solidFill>
        <a:latin typeface="한양해서" pitchFamily="18" charset="-127"/>
        <a:ea typeface="한양해서" pitchFamily="18"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828">
          <p15:clr>
            <a:srgbClr val="A4A3A4"/>
          </p15:clr>
        </p15:guide>
        <p15:guide id="4" pos="470">
          <p15:clr>
            <a:srgbClr val="A4A3A4"/>
          </p15:clr>
        </p15:guide>
      </p15:sldGuideLst>
    </p:ext>
    <p:ext uri="{2D200454-40CA-4A62-9FC3-DE9A4176ACB9}">
      <p15:notesGuideLst xmlns:p15="http://schemas.microsoft.com/office/powerpoint/2012/main">
        <p15:guide id="1" orient="horz" pos="2238">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AEEF"/>
    <a:srgbClr val="0000FF"/>
    <a:srgbClr val="000000"/>
    <a:srgbClr val="E1C48F"/>
    <a:srgbClr val="3366FF"/>
    <a:srgbClr val="FF9999"/>
    <a:srgbClr val="FF3300"/>
    <a:srgbClr val="3399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6" autoAdjust="0"/>
    <p:restoredTop sz="95775" autoAdjust="0"/>
  </p:normalViewPr>
  <p:slideViewPr>
    <p:cSldViewPr>
      <p:cViewPr varScale="1">
        <p:scale>
          <a:sx n="91" d="100"/>
          <a:sy n="91" d="100"/>
        </p:scale>
        <p:origin x="1138" y="65"/>
      </p:cViewPr>
      <p:guideLst>
        <p:guide orient="horz" pos="2160"/>
        <p:guide pos="2880"/>
        <p:guide orient="horz" pos="828"/>
        <p:guide pos="470"/>
      </p:guideLst>
    </p:cSldViewPr>
  </p:slideViewPr>
  <p:notesTextViewPr>
    <p:cViewPr>
      <p:scale>
        <a:sx n="100" d="100"/>
        <a:sy n="100" d="100"/>
      </p:scale>
      <p:origin x="0" y="0"/>
    </p:cViewPr>
  </p:notesTextViewPr>
  <p:sorterViewPr>
    <p:cViewPr>
      <p:scale>
        <a:sx n="150" d="100"/>
        <a:sy n="150" d="100"/>
      </p:scale>
      <p:origin x="0" y="5700"/>
    </p:cViewPr>
  </p:sorterViewPr>
  <p:notesViewPr>
    <p:cSldViewPr>
      <p:cViewPr varScale="1">
        <p:scale>
          <a:sx n="103" d="100"/>
          <a:sy n="103" d="100"/>
        </p:scale>
        <p:origin x="-2472" y="-84"/>
      </p:cViewPr>
      <p:guideLst>
        <p:guide orient="horz" pos="2238"/>
        <p:guide pos="3224"/>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바닥글 개체 틀 3"/>
          <p:cNvSpPr>
            <a:spLocks noGrp="1"/>
          </p:cNvSpPr>
          <p:nvPr>
            <p:ph type="ftr" sz="quarter" idx="2"/>
          </p:nvPr>
        </p:nvSpPr>
        <p:spPr>
          <a:xfrm>
            <a:off x="0" y="6737124"/>
            <a:ext cx="4753420" cy="370244"/>
          </a:xfrm>
          <a:prstGeom prst="rect">
            <a:avLst/>
          </a:prstGeom>
        </p:spPr>
        <p:txBody>
          <a:bodyPr vert="horz" lIns="104515" tIns="52258" rIns="104515" bIns="52258" rtlCol="0" anchor="b"/>
          <a:lstStyle>
            <a:lvl1pPr algn="l">
              <a:defRPr sz="1100">
                <a:latin typeface="+mj-lt"/>
                <a:ea typeface="+mn-ea"/>
              </a:defRPr>
            </a:lvl1pPr>
          </a:lstStyle>
          <a:p>
            <a:pPr>
              <a:defRPr/>
            </a:pPr>
            <a:r>
              <a:rPr lang="ko-KR" altLang="en-US"/>
              <a:t>자료구조및실습</a:t>
            </a:r>
            <a:endParaRPr lang="ko-KR" altLang="en-US">
              <a:ea typeface="+mj-ea"/>
            </a:endParaRPr>
          </a:p>
        </p:txBody>
      </p:sp>
      <p:sp>
        <p:nvSpPr>
          <p:cNvPr id="10" name="슬라이드 번호 개체 틀 4"/>
          <p:cNvSpPr>
            <a:spLocks noGrp="1"/>
          </p:cNvSpPr>
          <p:nvPr>
            <p:ph type="sldNum" sz="quarter" idx="3"/>
          </p:nvPr>
        </p:nvSpPr>
        <p:spPr>
          <a:xfrm>
            <a:off x="5510945" y="6737124"/>
            <a:ext cx="4753420" cy="370244"/>
          </a:xfrm>
          <a:prstGeom prst="rect">
            <a:avLst/>
          </a:prstGeom>
        </p:spPr>
        <p:txBody>
          <a:bodyPr vert="horz" lIns="104515" tIns="52258" rIns="104515" bIns="52258" rtlCol="0" anchor="b"/>
          <a:lstStyle>
            <a:lvl1pPr algn="r">
              <a:defRPr sz="1100">
                <a:latin typeface="+mj-ea"/>
                <a:ea typeface="+mj-ea"/>
              </a:defRPr>
            </a:lvl1pPr>
          </a:lstStyle>
          <a:p>
            <a:pPr>
              <a:defRPr/>
            </a:pPr>
            <a:r>
              <a:rPr lang="en-US" altLang="ko-KR"/>
              <a:t>1</a:t>
            </a:r>
            <a:r>
              <a:rPr lang="ko-KR" altLang="en-US"/>
              <a:t>장</a:t>
            </a:r>
            <a:r>
              <a:rPr lang="en-US" altLang="ko-KR"/>
              <a:t>. </a:t>
            </a:r>
            <a:r>
              <a:rPr lang="ko-KR" altLang="en-US"/>
              <a:t>자료구조와 알고리즘</a:t>
            </a:r>
          </a:p>
        </p:txBody>
      </p:sp>
    </p:spTree>
    <p:extLst>
      <p:ext uri="{BB962C8B-B14F-4D97-AF65-F5344CB8AC3E}">
        <p14:creationId xmlns:p14="http://schemas.microsoft.com/office/powerpoint/2010/main" val="737726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4435304" cy="355920"/>
          </a:xfrm>
          <a:prstGeom prst="rect">
            <a:avLst/>
          </a:prstGeom>
        </p:spPr>
        <p:txBody>
          <a:bodyPr vert="horz" lIns="96487" tIns="48244" rIns="96487" bIns="48244" rtlCol="0"/>
          <a:lstStyle>
            <a:lvl1pPr algn="l">
              <a:defRPr sz="1300"/>
            </a:lvl1pPr>
          </a:lstStyle>
          <a:p>
            <a:pPr>
              <a:defRPr/>
            </a:pPr>
            <a:endParaRPr lang="ko-KR" altLang="en-US"/>
          </a:p>
        </p:txBody>
      </p:sp>
      <p:sp>
        <p:nvSpPr>
          <p:cNvPr id="3" name="날짜 개체 틀 2"/>
          <p:cNvSpPr>
            <a:spLocks noGrp="1"/>
          </p:cNvSpPr>
          <p:nvPr>
            <p:ph type="dt" idx="1"/>
          </p:nvPr>
        </p:nvSpPr>
        <p:spPr>
          <a:xfrm>
            <a:off x="5797022" y="0"/>
            <a:ext cx="4435304" cy="355920"/>
          </a:xfrm>
          <a:prstGeom prst="rect">
            <a:avLst/>
          </a:prstGeom>
        </p:spPr>
        <p:txBody>
          <a:bodyPr vert="horz" lIns="96487" tIns="48244" rIns="96487" bIns="48244" rtlCol="0"/>
          <a:lstStyle>
            <a:lvl1pPr algn="r">
              <a:defRPr sz="1300"/>
            </a:lvl1pPr>
          </a:lstStyle>
          <a:p>
            <a:pPr>
              <a:defRPr/>
            </a:pPr>
            <a:fld id="{1B437959-849E-4857-A646-93142CC261FB}" type="datetimeFigureOut">
              <a:rPr lang="ko-KR" altLang="en-US"/>
              <a:pPr>
                <a:defRPr/>
              </a:pPr>
              <a:t>2020-01-12</a:t>
            </a:fld>
            <a:endParaRPr lang="ko-KR" altLang="en-US"/>
          </a:p>
        </p:txBody>
      </p:sp>
      <p:sp>
        <p:nvSpPr>
          <p:cNvPr id="4" name="슬라이드 이미지 개체 틀 3"/>
          <p:cNvSpPr>
            <a:spLocks noGrp="1" noRot="1" noChangeAspect="1"/>
          </p:cNvSpPr>
          <p:nvPr>
            <p:ph type="sldImg" idx="2"/>
          </p:nvPr>
        </p:nvSpPr>
        <p:spPr>
          <a:xfrm>
            <a:off x="3341688" y="531813"/>
            <a:ext cx="3551237" cy="2663825"/>
          </a:xfrm>
          <a:prstGeom prst="rect">
            <a:avLst/>
          </a:prstGeom>
          <a:noFill/>
          <a:ln w="12700">
            <a:solidFill>
              <a:prstClr val="black"/>
            </a:solidFill>
          </a:ln>
        </p:spPr>
        <p:txBody>
          <a:bodyPr vert="horz" lIns="96487" tIns="48244" rIns="96487" bIns="48244" rtlCol="0" anchor="ctr"/>
          <a:lstStyle/>
          <a:p>
            <a:pPr lvl="0"/>
            <a:endParaRPr lang="ko-KR" altLang="en-US" noProof="0" smtClean="0"/>
          </a:p>
        </p:txBody>
      </p:sp>
      <p:sp>
        <p:nvSpPr>
          <p:cNvPr id="5" name="슬라이드 노트 개체 틀 4"/>
          <p:cNvSpPr>
            <a:spLocks noGrp="1"/>
          </p:cNvSpPr>
          <p:nvPr>
            <p:ph type="body" sz="quarter" idx="3"/>
          </p:nvPr>
        </p:nvSpPr>
        <p:spPr>
          <a:xfrm>
            <a:off x="1023005" y="3374073"/>
            <a:ext cx="8188606" cy="3197765"/>
          </a:xfrm>
          <a:prstGeom prst="rect">
            <a:avLst/>
          </a:prstGeom>
        </p:spPr>
        <p:txBody>
          <a:bodyPr vert="horz" lIns="96487" tIns="48244" rIns="96487" bIns="48244"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6" name="바닥글 개체 틀 5"/>
          <p:cNvSpPr>
            <a:spLocks noGrp="1"/>
          </p:cNvSpPr>
          <p:nvPr>
            <p:ph type="ftr" sz="quarter" idx="4"/>
          </p:nvPr>
        </p:nvSpPr>
        <p:spPr>
          <a:xfrm>
            <a:off x="1" y="6747041"/>
            <a:ext cx="4435304" cy="355919"/>
          </a:xfrm>
          <a:prstGeom prst="rect">
            <a:avLst/>
          </a:prstGeom>
        </p:spPr>
        <p:txBody>
          <a:bodyPr vert="horz" lIns="96487" tIns="48244" rIns="96487" bIns="48244" rtlCol="0" anchor="b"/>
          <a:lstStyle>
            <a:lvl1pPr algn="l">
              <a:defRPr sz="1300"/>
            </a:lvl1pPr>
          </a:lstStyle>
          <a:p>
            <a:pPr>
              <a:defRPr/>
            </a:pPr>
            <a:endParaRPr lang="ko-KR" altLang="en-US"/>
          </a:p>
        </p:txBody>
      </p:sp>
      <p:sp>
        <p:nvSpPr>
          <p:cNvPr id="7" name="슬라이드 번호 개체 틀 6"/>
          <p:cNvSpPr>
            <a:spLocks noGrp="1"/>
          </p:cNvSpPr>
          <p:nvPr>
            <p:ph type="sldNum" sz="quarter" idx="5"/>
          </p:nvPr>
        </p:nvSpPr>
        <p:spPr>
          <a:xfrm>
            <a:off x="5797022" y="6747041"/>
            <a:ext cx="4435304" cy="355919"/>
          </a:xfrm>
          <a:prstGeom prst="rect">
            <a:avLst/>
          </a:prstGeom>
        </p:spPr>
        <p:txBody>
          <a:bodyPr vert="horz" lIns="96487" tIns="48244" rIns="96487" bIns="48244" rtlCol="0" anchor="b"/>
          <a:lstStyle>
            <a:lvl1pPr algn="r">
              <a:defRPr sz="1300"/>
            </a:lvl1pPr>
          </a:lstStyle>
          <a:p>
            <a:pPr>
              <a:defRPr/>
            </a:pPr>
            <a:fld id="{93489C9B-1FA7-452D-914A-AC4C0538E56A}" type="slidenum">
              <a:rPr lang="ko-KR" altLang="en-US"/>
              <a:pPr>
                <a:defRPr/>
              </a:pPr>
              <a:t>‹#›</a:t>
            </a:fld>
            <a:endParaRPr lang="ko-KR" altLang="en-US"/>
          </a:p>
        </p:txBody>
      </p:sp>
    </p:spTree>
    <p:extLst>
      <p:ext uri="{BB962C8B-B14F-4D97-AF65-F5344CB8AC3E}">
        <p14:creationId xmlns:p14="http://schemas.microsoft.com/office/powerpoint/2010/main" val="3313100611"/>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7" name="직사각형 6"/>
          <p:cNvSpPr/>
          <p:nvPr userDrawn="1"/>
        </p:nvSpPr>
        <p:spPr>
          <a:xfrm>
            <a:off x="0" y="-36385"/>
            <a:ext cx="9144000" cy="6939390"/>
          </a:xfrm>
          <a:prstGeom prst="rect">
            <a:avLst/>
          </a:prstGeom>
          <a:gradFill flip="none" rotWithShape="1">
            <a:gsLst>
              <a:gs pos="0">
                <a:srgbClr val="00AEEF">
                  <a:shade val="30000"/>
                  <a:satMod val="115000"/>
                </a:srgbClr>
              </a:gs>
              <a:gs pos="50000">
                <a:srgbClr val="00AEEF">
                  <a:shade val="67500"/>
                  <a:satMod val="115000"/>
                </a:srgbClr>
              </a:gs>
              <a:gs pos="100000">
                <a:srgbClr val="00AEE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ctrTitle"/>
          </p:nvPr>
        </p:nvSpPr>
        <p:spPr>
          <a:xfrm>
            <a:off x="685800" y="2130425"/>
            <a:ext cx="7772400" cy="1470025"/>
          </a:xfrm>
        </p:spPr>
        <p:txBody>
          <a:bodyPr/>
          <a:lstStyle>
            <a:lvl1pPr>
              <a:defRPr b="1">
                <a:solidFill>
                  <a:schemeClr val="bg1"/>
                </a:solidFill>
              </a:defRPr>
            </a:lvl1pPr>
          </a:lstStyle>
          <a:p>
            <a:r>
              <a:rPr lang="ko-KR" altLang="en-US" dirty="0" smtClean="0"/>
              <a:t>마스터 제목 스타일 편집</a:t>
            </a:r>
            <a:endParaRPr lang="ko-KR" altLang="en-US" dirty="0"/>
          </a:p>
        </p:txBody>
      </p:sp>
      <p:sp>
        <p:nvSpPr>
          <p:cNvPr id="6" name="슬라이드 번호 개체 틀 5"/>
          <p:cNvSpPr>
            <a:spLocks noGrp="1"/>
          </p:cNvSpPr>
          <p:nvPr>
            <p:ph type="sldNum" sz="quarter" idx="12"/>
          </p:nvPr>
        </p:nvSpPr>
        <p:spPr/>
        <p:txBody>
          <a:bodyPr/>
          <a:lstStyle/>
          <a:p>
            <a:pPr>
              <a:defRPr/>
            </a:pPr>
            <a:fld id="{44C2BD77-E22C-4D90-A449-601A296E9768}" type="slidenum">
              <a:rPr lang="en-US" altLang="ko-KR" smtClean="0"/>
              <a:pPr>
                <a:defRPr/>
              </a:pPr>
              <a:t>‹#›</a:t>
            </a:fld>
            <a:endParaRPr lang="en-US" altLang="ko-KR"/>
          </a:p>
        </p:txBody>
      </p:sp>
      <p:sp>
        <p:nvSpPr>
          <p:cNvPr id="71" name="정오각형 70"/>
          <p:cNvSpPr/>
          <p:nvPr userDrawn="1"/>
        </p:nvSpPr>
        <p:spPr>
          <a:xfrm rot="510795">
            <a:off x="5360433" y="3485935"/>
            <a:ext cx="4164715" cy="4241017"/>
          </a:xfrm>
          <a:prstGeom prst="pentagon">
            <a:avLst/>
          </a:prstGeom>
          <a:noFill/>
          <a:ln w="9525">
            <a:solidFill>
              <a:srgbClr val="FFFFFF">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순서도: 연결자 71"/>
          <p:cNvSpPr/>
          <p:nvPr userDrawn="1"/>
        </p:nvSpPr>
        <p:spPr>
          <a:xfrm>
            <a:off x="5652120" y="7247275"/>
            <a:ext cx="457200" cy="457200"/>
          </a:xfrm>
          <a:prstGeom prst="flowChartConnector">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순서도: 연결자 72"/>
          <p:cNvSpPr/>
          <p:nvPr userDrawn="1"/>
        </p:nvSpPr>
        <p:spPr>
          <a:xfrm>
            <a:off x="5247075" y="4599130"/>
            <a:ext cx="457200" cy="457200"/>
          </a:xfrm>
          <a:prstGeom prst="flowChartConnector">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순서도: 연결자 73"/>
          <p:cNvSpPr/>
          <p:nvPr userDrawn="1"/>
        </p:nvSpPr>
        <p:spPr>
          <a:xfrm>
            <a:off x="7497325" y="3338990"/>
            <a:ext cx="457200" cy="457200"/>
          </a:xfrm>
          <a:prstGeom prst="flowChartConnector">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순서도: 연결자 74"/>
          <p:cNvSpPr/>
          <p:nvPr userDrawn="1"/>
        </p:nvSpPr>
        <p:spPr>
          <a:xfrm>
            <a:off x="9290102" y="5153560"/>
            <a:ext cx="457200" cy="457200"/>
          </a:xfrm>
          <a:prstGeom prst="flowChartConnector">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순서도: 연결자 75"/>
          <p:cNvSpPr/>
          <p:nvPr userDrawn="1"/>
        </p:nvSpPr>
        <p:spPr>
          <a:xfrm>
            <a:off x="8127395" y="7680093"/>
            <a:ext cx="457200" cy="457200"/>
          </a:xfrm>
          <a:prstGeom prst="flowChartConnector">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순서도: 연결자 76"/>
          <p:cNvSpPr/>
          <p:nvPr userDrawn="1"/>
        </p:nvSpPr>
        <p:spPr>
          <a:xfrm>
            <a:off x="7279771" y="5208730"/>
            <a:ext cx="457200" cy="457200"/>
          </a:xfrm>
          <a:prstGeom prst="flowChartConnector">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순서도: 연결자 77"/>
          <p:cNvSpPr/>
          <p:nvPr userDrawn="1"/>
        </p:nvSpPr>
        <p:spPr>
          <a:xfrm>
            <a:off x="8149347" y="6039290"/>
            <a:ext cx="457200" cy="457200"/>
          </a:xfrm>
          <a:prstGeom prst="flowChartConnector">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0" name="직선 연결선 79"/>
          <p:cNvCxnSpPr/>
          <p:nvPr userDrawn="1"/>
        </p:nvCxnSpPr>
        <p:spPr>
          <a:xfrm>
            <a:off x="5475675" y="4827730"/>
            <a:ext cx="2880320" cy="3080963"/>
          </a:xfrm>
          <a:prstGeom prst="line">
            <a:avLst/>
          </a:prstGeom>
          <a:ln>
            <a:solidFill>
              <a:srgbClr val="FFFFFF">
                <a:alpha val="69804"/>
              </a:srgbClr>
            </a:solidFill>
          </a:ln>
        </p:spPr>
        <p:style>
          <a:lnRef idx="1">
            <a:schemeClr val="accent1"/>
          </a:lnRef>
          <a:fillRef idx="0">
            <a:schemeClr val="accent1"/>
          </a:fillRef>
          <a:effectRef idx="0">
            <a:schemeClr val="accent1"/>
          </a:effectRef>
          <a:fontRef idx="minor">
            <a:schemeClr val="tx1"/>
          </a:fontRef>
        </p:style>
      </p:cxnSp>
      <p:cxnSp>
        <p:nvCxnSpPr>
          <p:cNvPr id="81" name="직선 연결선 80"/>
          <p:cNvCxnSpPr/>
          <p:nvPr userDrawn="1"/>
        </p:nvCxnSpPr>
        <p:spPr>
          <a:xfrm flipH="1">
            <a:off x="7508371" y="3567590"/>
            <a:ext cx="228600" cy="1869740"/>
          </a:xfrm>
          <a:prstGeom prst="line">
            <a:avLst/>
          </a:prstGeom>
          <a:ln>
            <a:solidFill>
              <a:srgbClr val="FFFFFF">
                <a:alpha val="69804"/>
              </a:srgbClr>
            </a:solidFill>
          </a:ln>
        </p:spPr>
        <p:style>
          <a:lnRef idx="1">
            <a:schemeClr val="accent1"/>
          </a:lnRef>
          <a:fillRef idx="0">
            <a:schemeClr val="accent1"/>
          </a:fillRef>
          <a:effectRef idx="0">
            <a:schemeClr val="accent1"/>
          </a:effectRef>
          <a:fontRef idx="minor">
            <a:schemeClr val="tx1"/>
          </a:fontRef>
        </p:style>
      </p:cxnSp>
      <p:cxnSp>
        <p:nvCxnSpPr>
          <p:cNvPr id="84" name="직선 연결선 83"/>
          <p:cNvCxnSpPr/>
          <p:nvPr userDrawn="1"/>
        </p:nvCxnSpPr>
        <p:spPr>
          <a:xfrm>
            <a:off x="5475675" y="4827730"/>
            <a:ext cx="2032696" cy="609600"/>
          </a:xfrm>
          <a:prstGeom prst="line">
            <a:avLst/>
          </a:prstGeom>
          <a:ln>
            <a:solidFill>
              <a:srgbClr val="FFFFFF">
                <a:alpha val="69804"/>
              </a:srgbClr>
            </a:solidFill>
          </a:ln>
        </p:spPr>
        <p:style>
          <a:lnRef idx="1">
            <a:schemeClr val="accent1"/>
          </a:lnRef>
          <a:fillRef idx="0">
            <a:schemeClr val="accent1"/>
          </a:fillRef>
          <a:effectRef idx="0">
            <a:schemeClr val="accent1"/>
          </a:effectRef>
          <a:fontRef idx="minor">
            <a:schemeClr val="tx1"/>
          </a:fontRef>
        </p:style>
      </p:cxnSp>
      <p:cxnSp>
        <p:nvCxnSpPr>
          <p:cNvPr id="87" name="직선 연결선 86"/>
          <p:cNvCxnSpPr/>
          <p:nvPr userDrawn="1"/>
        </p:nvCxnSpPr>
        <p:spPr>
          <a:xfrm flipH="1" flipV="1">
            <a:off x="7497325" y="5437330"/>
            <a:ext cx="880622" cy="2471363"/>
          </a:xfrm>
          <a:prstGeom prst="line">
            <a:avLst/>
          </a:prstGeom>
          <a:ln>
            <a:solidFill>
              <a:srgbClr val="FFFFFF">
                <a:alpha val="69804"/>
              </a:srgbClr>
            </a:solidFill>
          </a:ln>
        </p:spPr>
        <p:style>
          <a:lnRef idx="1">
            <a:schemeClr val="accent1"/>
          </a:lnRef>
          <a:fillRef idx="0">
            <a:schemeClr val="accent1"/>
          </a:fillRef>
          <a:effectRef idx="0">
            <a:schemeClr val="accent1"/>
          </a:effectRef>
          <a:fontRef idx="minor">
            <a:schemeClr val="tx1"/>
          </a:fontRef>
        </p:style>
      </p:cxnSp>
      <p:cxnSp>
        <p:nvCxnSpPr>
          <p:cNvPr id="90" name="직선 연결선 89"/>
          <p:cNvCxnSpPr/>
          <p:nvPr userDrawn="1"/>
        </p:nvCxnSpPr>
        <p:spPr>
          <a:xfrm flipV="1">
            <a:off x="8377947" y="6267890"/>
            <a:ext cx="0" cy="1640803"/>
          </a:xfrm>
          <a:prstGeom prst="line">
            <a:avLst/>
          </a:prstGeom>
          <a:ln>
            <a:solidFill>
              <a:srgbClr val="FFFFFF">
                <a:alpha val="69804"/>
              </a:srgbClr>
            </a:solidFill>
          </a:ln>
        </p:spPr>
        <p:style>
          <a:lnRef idx="1">
            <a:schemeClr val="accent1"/>
          </a:lnRef>
          <a:fillRef idx="0">
            <a:schemeClr val="accent1"/>
          </a:fillRef>
          <a:effectRef idx="0">
            <a:schemeClr val="accent1"/>
          </a:effectRef>
          <a:fontRef idx="minor">
            <a:schemeClr val="tx1"/>
          </a:fontRef>
        </p:style>
      </p:cxnSp>
      <p:cxnSp>
        <p:nvCxnSpPr>
          <p:cNvPr id="93" name="직선 연결선 92"/>
          <p:cNvCxnSpPr/>
          <p:nvPr userDrawn="1"/>
        </p:nvCxnSpPr>
        <p:spPr>
          <a:xfrm flipH="1" flipV="1">
            <a:off x="7508371" y="5437330"/>
            <a:ext cx="847624" cy="830560"/>
          </a:xfrm>
          <a:prstGeom prst="line">
            <a:avLst/>
          </a:prstGeom>
          <a:ln>
            <a:solidFill>
              <a:srgbClr val="FFFFFF">
                <a:alpha val="69804"/>
              </a:srgbClr>
            </a:solidFill>
          </a:ln>
        </p:spPr>
        <p:style>
          <a:lnRef idx="1">
            <a:schemeClr val="accent1"/>
          </a:lnRef>
          <a:fillRef idx="0">
            <a:schemeClr val="accent1"/>
          </a:fillRef>
          <a:effectRef idx="0">
            <a:schemeClr val="accent1"/>
          </a:effectRef>
          <a:fontRef idx="minor">
            <a:schemeClr val="tx1"/>
          </a:fontRef>
        </p:style>
      </p:cxnSp>
      <p:cxnSp>
        <p:nvCxnSpPr>
          <p:cNvPr id="96" name="직선 연결선 95"/>
          <p:cNvCxnSpPr/>
          <p:nvPr userDrawn="1"/>
        </p:nvCxnSpPr>
        <p:spPr>
          <a:xfrm flipV="1">
            <a:off x="7508371" y="5382160"/>
            <a:ext cx="2010331" cy="55170"/>
          </a:xfrm>
          <a:prstGeom prst="line">
            <a:avLst/>
          </a:prstGeom>
          <a:ln>
            <a:solidFill>
              <a:srgbClr val="FFFFFF">
                <a:alpha val="69804"/>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5593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pPr>
              <a:defRPr/>
            </a:pPr>
            <a:fld id="{E0E08730-5DC9-45B3-82D1-2138AB9BAE39}" type="datetime2">
              <a:rPr lang="en-US" smtClean="0"/>
              <a:pPr>
                <a:defRPr/>
              </a:pPr>
              <a:t>Sunday, January 12, 2020</a:t>
            </a:fld>
            <a:endParaRPr lang="en-US" dirty="0"/>
          </a:p>
        </p:txBody>
      </p:sp>
      <p:sp>
        <p:nvSpPr>
          <p:cNvPr id="5" name="바닥글 개체 틀 4"/>
          <p:cNvSpPr>
            <a:spLocks noGrp="1"/>
          </p:cNvSpPr>
          <p:nvPr>
            <p:ph type="ftr" sz="quarter" idx="11"/>
          </p:nvPr>
        </p:nvSpPr>
        <p:spPr/>
        <p:txBody>
          <a:bodyPr/>
          <a:lstStyle/>
          <a:p>
            <a:pPr>
              <a:defRPr/>
            </a:pPr>
            <a:endParaRPr lang="en-US"/>
          </a:p>
        </p:txBody>
      </p:sp>
      <p:sp>
        <p:nvSpPr>
          <p:cNvPr id="6" name="슬라이드 번호 개체 틀 5"/>
          <p:cNvSpPr>
            <a:spLocks noGrp="1"/>
          </p:cNvSpPr>
          <p:nvPr>
            <p:ph type="sldNum" sz="quarter" idx="12"/>
          </p:nvPr>
        </p:nvSpPr>
        <p:spPr/>
        <p:txBody>
          <a:bodyPr/>
          <a:lstStyle/>
          <a:p>
            <a:pPr>
              <a:defRPr/>
            </a:pPr>
            <a:fld id="{FCA49985-3ED7-422C-8162-A5969A69DF1B}" type="slidenum">
              <a:rPr lang="en-US" smtClean="0"/>
              <a:pPr>
                <a:defRPr/>
              </a:pPr>
              <a:t>‹#›</a:t>
            </a:fld>
            <a:endParaRPr lang="en-US" dirty="0"/>
          </a:p>
        </p:txBody>
      </p:sp>
    </p:spTree>
    <p:extLst>
      <p:ext uri="{BB962C8B-B14F-4D97-AF65-F5344CB8AC3E}">
        <p14:creationId xmlns:p14="http://schemas.microsoft.com/office/powerpoint/2010/main" val="454903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pPr>
              <a:defRPr/>
            </a:pPr>
            <a:fld id="{0C546054-2B06-4887-B25F-17A98297D495}" type="datetime2">
              <a:rPr lang="en-US" smtClean="0"/>
              <a:pPr>
                <a:defRPr/>
              </a:pPr>
              <a:t>Sunday, January 12, 2020</a:t>
            </a:fld>
            <a:endParaRPr lang="en-US"/>
          </a:p>
        </p:txBody>
      </p:sp>
      <p:sp>
        <p:nvSpPr>
          <p:cNvPr id="5" name="바닥글 개체 틀 4"/>
          <p:cNvSpPr>
            <a:spLocks noGrp="1"/>
          </p:cNvSpPr>
          <p:nvPr>
            <p:ph type="ftr" sz="quarter" idx="11"/>
          </p:nvPr>
        </p:nvSpPr>
        <p:spPr/>
        <p:txBody>
          <a:bodyPr/>
          <a:lstStyle/>
          <a:p>
            <a:pPr>
              <a:defRPr/>
            </a:pPr>
            <a:endParaRPr lang="en-US"/>
          </a:p>
        </p:txBody>
      </p:sp>
      <p:sp>
        <p:nvSpPr>
          <p:cNvPr id="6" name="슬라이드 번호 개체 틀 5"/>
          <p:cNvSpPr>
            <a:spLocks noGrp="1"/>
          </p:cNvSpPr>
          <p:nvPr>
            <p:ph type="sldNum" sz="quarter" idx="12"/>
          </p:nvPr>
        </p:nvSpPr>
        <p:spPr/>
        <p:txBody>
          <a:bodyPr/>
          <a:lstStyle/>
          <a:p>
            <a:pPr>
              <a:defRPr/>
            </a:pPr>
            <a:fld id="{32FCB721-F45A-43E8-9453-853BE3CFCC26}" type="slidenum">
              <a:rPr lang="en-US" smtClean="0"/>
              <a:pPr>
                <a:defRPr/>
              </a:pPr>
              <a:t>‹#›</a:t>
            </a:fld>
            <a:endParaRPr lang="en-US"/>
          </a:p>
        </p:txBody>
      </p:sp>
    </p:spTree>
    <p:extLst>
      <p:ext uri="{BB962C8B-B14F-4D97-AF65-F5344CB8AC3E}">
        <p14:creationId xmlns:p14="http://schemas.microsoft.com/office/powerpoint/2010/main" val="3766634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pPr>
              <a:defRPr/>
            </a:pPr>
            <a:fld id="{95B68B7C-EB9D-4CDB-9B30-553760380EBA}" type="datetime2">
              <a:rPr lang="en-US" smtClean="0"/>
              <a:pPr>
                <a:defRPr/>
              </a:pPr>
              <a:t>Sunday, January 12, 2020</a:t>
            </a:fld>
            <a:endParaRPr lang="en-US" dirty="0"/>
          </a:p>
        </p:txBody>
      </p:sp>
      <p:sp>
        <p:nvSpPr>
          <p:cNvPr id="5" name="바닥글 개체 틀 4"/>
          <p:cNvSpPr>
            <a:spLocks noGrp="1"/>
          </p:cNvSpPr>
          <p:nvPr>
            <p:ph type="ftr" sz="quarter" idx="11"/>
          </p:nvPr>
        </p:nvSpPr>
        <p:spPr/>
        <p:txBody>
          <a:bodyPr/>
          <a:lstStyle/>
          <a:p>
            <a:pPr>
              <a:defRPr/>
            </a:pPr>
            <a:endParaRPr lang="en-US"/>
          </a:p>
        </p:txBody>
      </p:sp>
      <p:sp>
        <p:nvSpPr>
          <p:cNvPr id="6" name="슬라이드 번호 개체 틀 5"/>
          <p:cNvSpPr>
            <a:spLocks noGrp="1"/>
          </p:cNvSpPr>
          <p:nvPr>
            <p:ph type="sldNum" sz="quarter" idx="12"/>
          </p:nvPr>
        </p:nvSpPr>
        <p:spPr/>
        <p:txBody>
          <a:bodyPr/>
          <a:lstStyle/>
          <a:p>
            <a:pPr>
              <a:defRPr/>
            </a:pPr>
            <a:fld id="{3FC15FB1-22F1-45AE-8747-48C9856AFF76}" type="slidenum">
              <a:rPr lang="en-US" smtClean="0"/>
              <a:pPr>
                <a:defRPr/>
              </a:pPr>
              <a:t>‹#›</a:t>
            </a:fld>
            <a:endParaRPr lang="en-US" dirty="0"/>
          </a:p>
        </p:txBody>
      </p:sp>
      <p:cxnSp>
        <p:nvCxnSpPr>
          <p:cNvPr id="8" name="직선 연결선 7"/>
          <p:cNvCxnSpPr/>
          <p:nvPr userDrawn="1"/>
        </p:nvCxnSpPr>
        <p:spPr>
          <a:xfrm>
            <a:off x="457200" y="368660"/>
            <a:ext cx="8229600" cy="0"/>
          </a:xfrm>
          <a:prstGeom prst="line">
            <a:avLst/>
          </a:prstGeom>
          <a:ln>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482860" y="1133745"/>
            <a:ext cx="8229600" cy="0"/>
          </a:xfrm>
          <a:prstGeom prst="line">
            <a:avLst/>
          </a:prstGeom>
          <a:ln>
            <a:solidFill>
              <a:srgbClr val="00AEEF"/>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2335" y="368660"/>
            <a:ext cx="1320145" cy="765084"/>
          </a:xfrm>
          <a:prstGeom prst="rect">
            <a:avLst/>
          </a:prstGeom>
        </p:spPr>
      </p:pic>
    </p:spTree>
    <p:extLst>
      <p:ext uri="{BB962C8B-B14F-4D97-AF65-F5344CB8AC3E}">
        <p14:creationId xmlns:p14="http://schemas.microsoft.com/office/powerpoint/2010/main" val="30640839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pPr>
              <a:defRPr/>
            </a:pPr>
            <a:fld id="{F84CB087-FF94-4B08-8087-03814C452ABB}" type="datetime2">
              <a:rPr lang="en-US" smtClean="0"/>
              <a:pPr>
                <a:defRPr/>
              </a:pPr>
              <a:t>Sunday, January 12, 2020</a:t>
            </a:fld>
            <a:endParaRPr lang="en-US"/>
          </a:p>
        </p:txBody>
      </p:sp>
      <p:sp>
        <p:nvSpPr>
          <p:cNvPr id="5" name="바닥글 개체 틀 4"/>
          <p:cNvSpPr>
            <a:spLocks noGrp="1"/>
          </p:cNvSpPr>
          <p:nvPr>
            <p:ph type="ftr" sz="quarter" idx="11"/>
          </p:nvPr>
        </p:nvSpPr>
        <p:spPr/>
        <p:txBody>
          <a:bodyPr/>
          <a:lstStyle/>
          <a:p>
            <a:pPr>
              <a:defRPr/>
            </a:pPr>
            <a:endParaRPr lang="en-US"/>
          </a:p>
        </p:txBody>
      </p:sp>
      <p:sp>
        <p:nvSpPr>
          <p:cNvPr id="6" name="슬라이드 번호 개체 틀 5"/>
          <p:cNvSpPr>
            <a:spLocks noGrp="1"/>
          </p:cNvSpPr>
          <p:nvPr>
            <p:ph type="sldNum" sz="quarter" idx="12"/>
          </p:nvPr>
        </p:nvSpPr>
        <p:spPr/>
        <p:txBody>
          <a:bodyPr/>
          <a:lstStyle/>
          <a:p>
            <a:pPr>
              <a:defRPr/>
            </a:pPr>
            <a:fld id="{53F266A7-D702-4712-A4A5-5418AC58D6C0}" type="slidenum">
              <a:rPr lang="en-US" smtClean="0"/>
              <a:pPr>
                <a:defRPr/>
              </a:pPr>
              <a:t>‹#›</a:t>
            </a:fld>
            <a:endParaRPr lang="en-US"/>
          </a:p>
        </p:txBody>
      </p:sp>
    </p:spTree>
    <p:extLst>
      <p:ext uri="{BB962C8B-B14F-4D97-AF65-F5344CB8AC3E}">
        <p14:creationId xmlns:p14="http://schemas.microsoft.com/office/powerpoint/2010/main" val="2803051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pPr>
              <a:defRPr/>
            </a:pPr>
            <a:fld id="{78BB3D57-B5E2-4CDA-B355-85245BC418B6}" type="datetime2">
              <a:rPr lang="en-US" smtClean="0"/>
              <a:pPr>
                <a:defRPr/>
              </a:pPr>
              <a:t>Sunday, January 12, 2020</a:t>
            </a:fld>
            <a:endParaRPr lang="en-US"/>
          </a:p>
        </p:txBody>
      </p:sp>
      <p:sp>
        <p:nvSpPr>
          <p:cNvPr id="6" name="바닥글 개체 틀 5"/>
          <p:cNvSpPr>
            <a:spLocks noGrp="1"/>
          </p:cNvSpPr>
          <p:nvPr>
            <p:ph type="ftr" sz="quarter" idx="11"/>
          </p:nvPr>
        </p:nvSpPr>
        <p:spPr/>
        <p:txBody>
          <a:bodyPr/>
          <a:lstStyle/>
          <a:p>
            <a:pPr>
              <a:defRPr/>
            </a:pPr>
            <a:endParaRPr lang="en-US"/>
          </a:p>
        </p:txBody>
      </p:sp>
      <p:sp>
        <p:nvSpPr>
          <p:cNvPr id="7" name="슬라이드 번호 개체 틀 6"/>
          <p:cNvSpPr>
            <a:spLocks noGrp="1"/>
          </p:cNvSpPr>
          <p:nvPr>
            <p:ph type="sldNum" sz="quarter" idx="12"/>
          </p:nvPr>
        </p:nvSpPr>
        <p:spPr/>
        <p:txBody>
          <a:bodyPr/>
          <a:lstStyle/>
          <a:p>
            <a:pPr>
              <a:defRPr/>
            </a:pPr>
            <a:fld id="{48E9732B-D289-4009-B116-26501EC14C74}" type="slidenum">
              <a:rPr lang="en-US" smtClean="0"/>
              <a:pPr>
                <a:defRPr/>
              </a:pPr>
              <a:t>‹#›</a:t>
            </a:fld>
            <a:endParaRPr lang="en-US"/>
          </a:p>
        </p:txBody>
      </p:sp>
    </p:spTree>
    <p:extLst>
      <p:ext uri="{BB962C8B-B14F-4D97-AF65-F5344CB8AC3E}">
        <p14:creationId xmlns:p14="http://schemas.microsoft.com/office/powerpoint/2010/main" val="2763209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pPr>
              <a:defRPr/>
            </a:pPr>
            <a:fld id="{4CFA06EE-B873-45A8-9219-B822F49FEE1F}" type="datetime2">
              <a:rPr lang="en-US" smtClean="0"/>
              <a:pPr>
                <a:defRPr/>
              </a:pPr>
              <a:t>Sunday, January 12, 2020</a:t>
            </a:fld>
            <a:endParaRPr lang="en-US"/>
          </a:p>
        </p:txBody>
      </p:sp>
      <p:sp>
        <p:nvSpPr>
          <p:cNvPr id="8" name="바닥글 개체 틀 7"/>
          <p:cNvSpPr>
            <a:spLocks noGrp="1"/>
          </p:cNvSpPr>
          <p:nvPr>
            <p:ph type="ftr" sz="quarter" idx="11"/>
          </p:nvPr>
        </p:nvSpPr>
        <p:spPr/>
        <p:txBody>
          <a:bodyPr/>
          <a:lstStyle/>
          <a:p>
            <a:pPr>
              <a:defRPr/>
            </a:pPr>
            <a:endParaRPr lang="en-US"/>
          </a:p>
        </p:txBody>
      </p:sp>
      <p:sp>
        <p:nvSpPr>
          <p:cNvPr id="9" name="슬라이드 번호 개체 틀 8"/>
          <p:cNvSpPr>
            <a:spLocks noGrp="1"/>
          </p:cNvSpPr>
          <p:nvPr>
            <p:ph type="sldNum" sz="quarter" idx="12"/>
          </p:nvPr>
        </p:nvSpPr>
        <p:spPr/>
        <p:txBody>
          <a:bodyPr/>
          <a:lstStyle/>
          <a:p>
            <a:pPr>
              <a:defRPr/>
            </a:pPr>
            <a:fld id="{C1C6AE66-9278-4576-8AC8-E884F4B6BA5F}" type="slidenum">
              <a:rPr lang="en-US" smtClean="0"/>
              <a:pPr>
                <a:defRPr/>
              </a:pPr>
              <a:t>‹#›</a:t>
            </a:fld>
            <a:endParaRPr lang="en-US"/>
          </a:p>
        </p:txBody>
      </p:sp>
    </p:spTree>
    <p:extLst>
      <p:ext uri="{BB962C8B-B14F-4D97-AF65-F5344CB8AC3E}">
        <p14:creationId xmlns:p14="http://schemas.microsoft.com/office/powerpoint/2010/main" val="91492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pPr>
              <a:defRPr/>
            </a:pPr>
            <a:fld id="{115C1F3F-3364-4598-8845-E5A5F8455ABB}" type="datetime2">
              <a:rPr lang="en-US" smtClean="0"/>
              <a:pPr>
                <a:defRPr/>
              </a:pPr>
              <a:t>Sunday, January 12, 2020</a:t>
            </a:fld>
            <a:endParaRPr lang="en-US" dirty="0"/>
          </a:p>
        </p:txBody>
      </p:sp>
      <p:sp>
        <p:nvSpPr>
          <p:cNvPr id="4" name="바닥글 개체 틀 3"/>
          <p:cNvSpPr>
            <a:spLocks noGrp="1"/>
          </p:cNvSpPr>
          <p:nvPr>
            <p:ph type="ftr" sz="quarter" idx="11"/>
          </p:nvPr>
        </p:nvSpPr>
        <p:spPr/>
        <p:txBody>
          <a:bodyPr/>
          <a:lstStyle/>
          <a:p>
            <a:pPr>
              <a:defRPr/>
            </a:pPr>
            <a:endParaRPr lang="en-US"/>
          </a:p>
        </p:txBody>
      </p:sp>
      <p:sp>
        <p:nvSpPr>
          <p:cNvPr id="5" name="슬라이드 번호 개체 틀 4"/>
          <p:cNvSpPr>
            <a:spLocks noGrp="1"/>
          </p:cNvSpPr>
          <p:nvPr>
            <p:ph type="sldNum" sz="quarter" idx="12"/>
          </p:nvPr>
        </p:nvSpPr>
        <p:spPr/>
        <p:txBody>
          <a:bodyPr/>
          <a:lstStyle/>
          <a:p>
            <a:pPr>
              <a:defRPr/>
            </a:pPr>
            <a:fld id="{F00396FA-42B6-41FE-AE41-A13EA8DD6225}" type="slidenum">
              <a:rPr lang="en-US" smtClean="0"/>
              <a:pPr>
                <a:defRPr/>
              </a:pPr>
              <a:t>‹#›</a:t>
            </a:fld>
            <a:endParaRPr lang="en-US" dirty="0"/>
          </a:p>
        </p:txBody>
      </p:sp>
    </p:spTree>
    <p:extLst>
      <p:ext uri="{BB962C8B-B14F-4D97-AF65-F5344CB8AC3E}">
        <p14:creationId xmlns:p14="http://schemas.microsoft.com/office/powerpoint/2010/main" val="3203142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pPr>
              <a:defRPr/>
            </a:pPr>
            <a:fld id="{7A666115-3766-423F-992A-5DEA3FA45460}" type="datetime2">
              <a:rPr lang="en-US" smtClean="0"/>
              <a:pPr>
                <a:defRPr/>
              </a:pPr>
              <a:t>Sunday, January 12, 2020</a:t>
            </a:fld>
            <a:endParaRPr lang="en-US"/>
          </a:p>
        </p:txBody>
      </p:sp>
      <p:sp>
        <p:nvSpPr>
          <p:cNvPr id="3" name="바닥글 개체 틀 2"/>
          <p:cNvSpPr>
            <a:spLocks noGrp="1"/>
          </p:cNvSpPr>
          <p:nvPr>
            <p:ph type="ftr" sz="quarter" idx="11"/>
          </p:nvPr>
        </p:nvSpPr>
        <p:spPr/>
        <p:txBody>
          <a:bodyPr/>
          <a:lstStyle/>
          <a:p>
            <a:pPr>
              <a:defRPr/>
            </a:pPr>
            <a:endParaRPr lang="en-US"/>
          </a:p>
        </p:txBody>
      </p:sp>
      <p:sp>
        <p:nvSpPr>
          <p:cNvPr id="4" name="슬라이드 번호 개체 틀 3"/>
          <p:cNvSpPr>
            <a:spLocks noGrp="1"/>
          </p:cNvSpPr>
          <p:nvPr>
            <p:ph type="sldNum" sz="quarter" idx="12"/>
          </p:nvPr>
        </p:nvSpPr>
        <p:spPr/>
        <p:txBody>
          <a:bodyPr/>
          <a:lstStyle/>
          <a:p>
            <a:pPr>
              <a:defRPr/>
            </a:pPr>
            <a:fld id="{A742CBB3-E47E-4DA2-BBF1-497D88F99FFC}" type="slidenum">
              <a:rPr lang="en-US" smtClean="0"/>
              <a:pPr>
                <a:defRPr/>
              </a:pPr>
              <a:t>‹#›</a:t>
            </a:fld>
            <a:endParaRPr lang="en-US"/>
          </a:p>
        </p:txBody>
      </p:sp>
    </p:spTree>
    <p:extLst>
      <p:ext uri="{BB962C8B-B14F-4D97-AF65-F5344CB8AC3E}">
        <p14:creationId xmlns:p14="http://schemas.microsoft.com/office/powerpoint/2010/main" val="157255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pPr>
              <a:defRPr/>
            </a:pPr>
            <a:fld id="{411EF6E7-9D21-45BD-8A04-E823FCF0D203}" type="datetime2">
              <a:rPr lang="en-US" smtClean="0"/>
              <a:pPr>
                <a:defRPr/>
              </a:pPr>
              <a:t>Sunday, January 12, 2020</a:t>
            </a:fld>
            <a:endParaRPr lang="en-US" dirty="0"/>
          </a:p>
        </p:txBody>
      </p:sp>
      <p:sp>
        <p:nvSpPr>
          <p:cNvPr id="6" name="바닥글 개체 틀 5"/>
          <p:cNvSpPr>
            <a:spLocks noGrp="1"/>
          </p:cNvSpPr>
          <p:nvPr>
            <p:ph type="ftr" sz="quarter" idx="11"/>
          </p:nvPr>
        </p:nvSpPr>
        <p:spPr/>
        <p:txBody>
          <a:bodyPr/>
          <a:lstStyle/>
          <a:p>
            <a:pPr>
              <a:defRPr/>
            </a:pPr>
            <a:endParaRPr lang="en-US"/>
          </a:p>
        </p:txBody>
      </p:sp>
      <p:sp>
        <p:nvSpPr>
          <p:cNvPr id="7" name="슬라이드 번호 개체 틀 6"/>
          <p:cNvSpPr>
            <a:spLocks noGrp="1"/>
          </p:cNvSpPr>
          <p:nvPr>
            <p:ph type="sldNum" sz="quarter" idx="12"/>
          </p:nvPr>
        </p:nvSpPr>
        <p:spPr/>
        <p:txBody>
          <a:bodyPr/>
          <a:lstStyle/>
          <a:p>
            <a:pPr>
              <a:defRPr/>
            </a:pPr>
            <a:fld id="{42F04AEF-EE4E-4833-99A5-B18072DB2247}" type="slidenum">
              <a:rPr lang="en-US" smtClean="0"/>
              <a:pPr>
                <a:defRPr/>
              </a:pPr>
              <a:t>‹#›</a:t>
            </a:fld>
            <a:endParaRPr lang="en-US" dirty="0"/>
          </a:p>
        </p:txBody>
      </p:sp>
    </p:spTree>
    <p:extLst>
      <p:ext uri="{BB962C8B-B14F-4D97-AF65-F5344CB8AC3E}">
        <p14:creationId xmlns:p14="http://schemas.microsoft.com/office/powerpoint/2010/main" val="293984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pPr>
              <a:defRPr/>
            </a:pPr>
            <a:fld id="{78FA256D-ACBD-4356-BD42-112E08209277}" type="datetime2">
              <a:rPr lang="en-US" smtClean="0"/>
              <a:pPr>
                <a:defRPr/>
              </a:pPr>
              <a:t>Sunday, January 12, 2020</a:t>
            </a:fld>
            <a:endParaRPr lang="en-US"/>
          </a:p>
        </p:txBody>
      </p:sp>
      <p:sp>
        <p:nvSpPr>
          <p:cNvPr id="6" name="바닥글 개체 틀 5"/>
          <p:cNvSpPr>
            <a:spLocks noGrp="1"/>
          </p:cNvSpPr>
          <p:nvPr>
            <p:ph type="ftr" sz="quarter" idx="11"/>
          </p:nvPr>
        </p:nvSpPr>
        <p:spPr/>
        <p:txBody>
          <a:bodyPr/>
          <a:lstStyle/>
          <a:p>
            <a:pPr>
              <a:defRPr/>
            </a:pPr>
            <a:endParaRPr lang="en-US"/>
          </a:p>
        </p:txBody>
      </p:sp>
      <p:sp>
        <p:nvSpPr>
          <p:cNvPr id="7" name="슬라이드 번호 개체 틀 6"/>
          <p:cNvSpPr>
            <a:spLocks noGrp="1"/>
          </p:cNvSpPr>
          <p:nvPr>
            <p:ph type="sldNum" sz="quarter" idx="12"/>
          </p:nvPr>
        </p:nvSpPr>
        <p:spPr/>
        <p:txBody>
          <a:bodyPr/>
          <a:lstStyle/>
          <a:p>
            <a:pPr>
              <a:defRPr/>
            </a:pPr>
            <a:fld id="{52C3D00A-ADE3-4DE3-8972-0A5D86916333}" type="slidenum">
              <a:rPr lang="en-US" smtClean="0"/>
              <a:pPr>
                <a:defRPr/>
              </a:pPr>
              <a:t>‹#›</a:t>
            </a:fld>
            <a:endParaRPr lang="en-US"/>
          </a:p>
        </p:txBody>
      </p:sp>
    </p:spTree>
    <p:extLst>
      <p:ext uri="{BB962C8B-B14F-4D97-AF65-F5344CB8AC3E}">
        <p14:creationId xmlns:p14="http://schemas.microsoft.com/office/powerpoint/2010/main" val="68288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직사각형 7"/>
          <p:cNvSpPr/>
          <p:nvPr userDrawn="1"/>
        </p:nvSpPr>
        <p:spPr>
          <a:xfrm>
            <a:off x="0" y="-36385"/>
            <a:ext cx="9144000" cy="6939390"/>
          </a:xfrm>
          <a:prstGeom prst="rect">
            <a:avLst/>
          </a:prstGeom>
          <a:gradFill flip="none" rotWithShape="1">
            <a:gsLst>
              <a:gs pos="0">
                <a:srgbClr val="00AEEF">
                  <a:shade val="30000"/>
                  <a:satMod val="115000"/>
                </a:srgbClr>
              </a:gs>
              <a:gs pos="50000">
                <a:srgbClr val="00AEEF">
                  <a:shade val="67500"/>
                  <a:satMod val="115000"/>
                </a:srgbClr>
              </a:gs>
              <a:gs pos="100000">
                <a:srgbClr val="00AEE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CCCFB80-786E-4077-B931-9F71A7BFD311}" type="datetime2">
              <a:rPr lang="en-US" smtClean="0"/>
              <a:pPr>
                <a:defRPr/>
              </a:pPr>
              <a:t>Sunday, January 12, 2020</a:t>
            </a:fld>
            <a:endParaRPr lang="en-US" dirty="0"/>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9DBB0CE-3924-410A-AFDC-17E3BA249870}" type="slidenum">
              <a:rPr lang="en-US" smtClean="0"/>
              <a:pPr>
                <a:defRPr/>
              </a:pPr>
              <a:t>‹#›</a:t>
            </a:fld>
            <a:endParaRPr lang="en-US" dirty="0"/>
          </a:p>
        </p:txBody>
      </p:sp>
      <p:sp>
        <p:nvSpPr>
          <p:cNvPr id="9" name="직사각형 8"/>
          <p:cNvSpPr/>
          <p:nvPr userDrawn="1"/>
        </p:nvSpPr>
        <p:spPr>
          <a:xfrm>
            <a:off x="156955" y="165230"/>
            <a:ext cx="8830090" cy="65941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 Box 24"/>
          <p:cNvSpPr txBox="1">
            <a:spLocks noChangeArrowheads="1"/>
          </p:cNvSpPr>
          <p:nvPr userDrawn="1"/>
        </p:nvSpPr>
        <p:spPr bwMode="auto">
          <a:xfrm>
            <a:off x="8391012" y="6489340"/>
            <a:ext cx="57580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한양해서" pitchFamily="18" charset="-127"/>
                <a:ea typeface="한양해서" pitchFamily="18" charset="-127"/>
              </a:defRPr>
            </a:lvl1pPr>
            <a:lvl2pPr marL="742950" indent="-285750" eaLnBrk="0" hangingPunct="0">
              <a:defRPr kumimoji="1">
                <a:solidFill>
                  <a:schemeClr val="tx1"/>
                </a:solidFill>
                <a:latin typeface="한양해서" pitchFamily="18" charset="-127"/>
                <a:ea typeface="한양해서" pitchFamily="18" charset="-127"/>
              </a:defRPr>
            </a:lvl2pPr>
            <a:lvl3pPr marL="1143000" indent="-228600" eaLnBrk="0" hangingPunct="0">
              <a:defRPr kumimoji="1">
                <a:solidFill>
                  <a:schemeClr val="tx1"/>
                </a:solidFill>
                <a:latin typeface="한양해서" pitchFamily="18" charset="-127"/>
                <a:ea typeface="한양해서" pitchFamily="18" charset="-127"/>
              </a:defRPr>
            </a:lvl3pPr>
            <a:lvl4pPr marL="1600200" indent="-228600" eaLnBrk="0" hangingPunct="0">
              <a:defRPr kumimoji="1">
                <a:solidFill>
                  <a:schemeClr val="tx1"/>
                </a:solidFill>
                <a:latin typeface="한양해서" pitchFamily="18" charset="-127"/>
                <a:ea typeface="한양해서" pitchFamily="18" charset="-127"/>
              </a:defRPr>
            </a:lvl4pPr>
            <a:lvl5pPr marL="2057400" indent="-228600" eaLnBrk="0" hangingPunct="0">
              <a:defRPr kumimoji="1">
                <a:solidFill>
                  <a:schemeClr val="tx1"/>
                </a:solidFill>
                <a:latin typeface="한양해서" pitchFamily="18" charset="-127"/>
                <a:ea typeface="한양해서" pitchFamily="18" charset="-127"/>
              </a:defRPr>
            </a:lvl5pPr>
            <a:lvl6pPr marL="2514600" indent="-228600" eaLnBrk="0" fontAlgn="base" hangingPunct="0">
              <a:spcBef>
                <a:spcPct val="0"/>
              </a:spcBef>
              <a:spcAft>
                <a:spcPct val="0"/>
              </a:spcAft>
              <a:defRPr kumimoji="1">
                <a:solidFill>
                  <a:schemeClr val="tx1"/>
                </a:solidFill>
                <a:latin typeface="한양해서" pitchFamily="18" charset="-127"/>
                <a:ea typeface="한양해서" pitchFamily="18" charset="-127"/>
              </a:defRPr>
            </a:lvl6pPr>
            <a:lvl7pPr marL="2971800" indent="-228600" eaLnBrk="0" fontAlgn="base" hangingPunct="0">
              <a:spcBef>
                <a:spcPct val="0"/>
              </a:spcBef>
              <a:spcAft>
                <a:spcPct val="0"/>
              </a:spcAft>
              <a:defRPr kumimoji="1">
                <a:solidFill>
                  <a:schemeClr val="tx1"/>
                </a:solidFill>
                <a:latin typeface="한양해서" pitchFamily="18" charset="-127"/>
                <a:ea typeface="한양해서" pitchFamily="18" charset="-127"/>
              </a:defRPr>
            </a:lvl7pPr>
            <a:lvl8pPr marL="3429000" indent="-228600" eaLnBrk="0" fontAlgn="base" hangingPunct="0">
              <a:spcBef>
                <a:spcPct val="0"/>
              </a:spcBef>
              <a:spcAft>
                <a:spcPct val="0"/>
              </a:spcAft>
              <a:defRPr kumimoji="1">
                <a:solidFill>
                  <a:schemeClr val="tx1"/>
                </a:solidFill>
                <a:latin typeface="한양해서" pitchFamily="18" charset="-127"/>
                <a:ea typeface="한양해서" pitchFamily="18" charset="-127"/>
              </a:defRPr>
            </a:lvl8pPr>
            <a:lvl9pPr marL="3886200" indent="-228600" eaLnBrk="0" fontAlgn="base" hangingPunct="0">
              <a:spcBef>
                <a:spcPct val="0"/>
              </a:spcBef>
              <a:spcAft>
                <a:spcPct val="0"/>
              </a:spcAft>
              <a:defRPr kumimoji="1">
                <a:solidFill>
                  <a:schemeClr val="tx1"/>
                </a:solidFill>
                <a:latin typeface="한양해서" pitchFamily="18" charset="-127"/>
                <a:ea typeface="한양해서" pitchFamily="18" charset="-127"/>
              </a:defRPr>
            </a:lvl9pPr>
          </a:lstStyle>
          <a:p>
            <a:pPr algn="r" eaLnBrk="1" hangingPunct="1">
              <a:defRPr/>
            </a:pPr>
            <a:fld id="{F60B237E-1E27-414E-981E-8B20D038C067}" type="slidenum">
              <a:rPr lang="en-US" altLang="ko-KR" sz="1050" b="1" smtClean="0">
                <a:latin typeface="+mn-ea"/>
                <a:ea typeface="+mn-ea"/>
              </a:rPr>
              <a:pPr algn="r" eaLnBrk="1" hangingPunct="1">
                <a:defRPr/>
              </a:pPr>
              <a:t>‹#›</a:t>
            </a:fld>
            <a:r>
              <a:rPr lang="en-US" altLang="ko-KR" sz="1050" b="1" dirty="0" smtClean="0">
                <a:latin typeface="+mn-ea"/>
                <a:ea typeface="+mn-ea"/>
              </a:rPr>
              <a:t>/43</a:t>
            </a:r>
            <a:endParaRPr lang="en-US" altLang="ko-KR" sz="1050" b="1" dirty="0" smtClean="0">
              <a:latin typeface="+mn-ea"/>
              <a:ea typeface="+mn-ea"/>
            </a:endParaRPr>
          </a:p>
        </p:txBody>
      </p:sp>
    </p:spTree>
    <p:extLst>
      <p:ext uri="{BB962C8B-B14F-4D97-AF65-F5344CB8AC3E}">
        <p14:creationId xmlns:p14="http://schemas.microsoft.com/office/powerpoint/2010/main" val="2451792190"/>
      </p:ext>
    </p:extLst>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iming>
    <p:tnLst>
      <p:par>
        <p:cTn id="1" dur="indefinite" restart="never" nodeType="tmRoot"/>
      </p:par>
    </p:tnLst>
  </p:timing>
  <p:txStyles>
    <p:titleStyle>
      <a:lvl1pPr algn="l" defTabSz="914400" rtl="0" eaLnBrk="1" latinLnBrk="1"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42.x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11560" y="2438890"/>
            <a:ext cx="7772400" cy="1470025"/>
          </a:xfrm>
        </p:spPr>
        <p:txBody>
          <a:bodyPr>
            <a:normAutofit/>
          </a:bodyPr>
          <a:lstStyle/>
          <a:p>
            <a:pPr algn="r" fontAlgn="auto">
              <a:spcAft>
                <a:spcPts val="0"/>
              </a:spcAft>
              <a:defRPr/>
            </a:pPr>
            <a:r>
              <a:rPr lang="ko-KR" altLang="en-US" dirty="0" smtClean="0"/>
              <a:t>두 모집단에 대한 추론</a:t>
            </a:r>
          </a:p>
        </p:txBody>
      </p:sp>
      <p:sp>
        <p:nvSpPr>
          <p:cNvPr id="4" name="Rectangle 2"/>
          <p:cNvSpPr txBox="1">
            <a:spLocks noChangeArrowheads="1"/>
          </p:cNvSpPr>
          <p:nvPr/>
        </p:nvSpPr>
        <p:spPr>
          <a:xfrm>
            <a:off x="566555" y="2438890"/>
            <a:ext cx="3330370" cy="1470025"/>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b="1" kern="1200">
                <a:solidFill>
                  <a:schemeClr val="bg1"/>
                </a:solidFill>
                <a:latin typeface="+mj-lt"/>
                <a:ea typeface="+mj-ea"/>
                <a:cs typeface="+mj-cs"/>
              </a:defRPr>
            </a:lvl1pPr>
          </a:lstStyle>
          <a:p>
            <a:pPr algn="l">
              <a:defRPr/>
            </a:pPr>
            <a:r>
              <a:rPr lang="en-US" altLang="ko-KR" sz="150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8100000" scaled="1"/>
                  <a:tileRect/>
                </a:gradFill>
              </a:rPr>
              <a:t>09</a:t>
            </a:r>
            <a:endParaRPr lang="ko-KR" altLang="en-US" sz="150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8100000" scaled="1"/>
                <a:tileRect/>
              </a:gradFill>
            </a:endParaRPr>
          </a:p>
        </p:txBody>
      </p:sp>
      <p:sp>
        <p:nvSpPr>
          <p:cNvPr id="5" name="Rectangle 2"/>
          <p:cNvSpPr txBox="1">
            <a:spLocks noChangeArrowheads="1"/>
          </p:cNvSpPr>
          <p:nvPr/>
        </p:nvSpPr>
        <p:spPr>
          <a:xfrm>
            <a:off x="-4505545" y="1958975"/>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b="1" kern="1200">
                <a:solidFill>
                  <a:schemeClr val="bg1"/>
                </a:solidFill>
                <a:latin typeface="+mj-lt"/>
                <a:ea typeface="+mj-ea"/>
                <a:cs typeface="+mj-cs"/>
              </a:defRPr>
            </a:lvl1pPr>
          </a:lstStyle>
          <a:p>
            <a:pPr algn="r">
              <a:defRPr/>
            </a:pPr>
            <a:r>
              <a:rPr lang="en-US" altLang="ko-KR" sz="1400" dirty="0" smtClean="0"/>
              <a:t>CHAPTER</a:t>
            </a:r>
            <a:endParaRPr lang="ko-KR" altLang="en-US" sz="1400" dirty="0"/>
          </a:p>
        </p:txBody>
      </p:sp>
    </p:spTree>
    <p:extLst>
      <p:ext uri="{BB962C8B-B14F-4D97-AF65-F5344CB8AC3E}">
        <p14:creationId xmlns:p14="http://schemas.microsoft.com/office/powerpoint/2010/main" val="3079682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내용 개체 틀 2"/>
          <p:cNvSpPr>
            <a:spLocks noGrp="1"/>
          </p:cNvSpPr>
          <p:nvPr>
            <p:ph idx="4294967295"/>
          </p:nvPr>
        </p:nvSpPr>
        <p:spPr>
          <a:xfrm>
            <a:off x="476545" y="1314450"/>
            <a:ext cx="8415338" cy="4781550"/>
          </a:xfrm>
        </p:spPr>
        <p:txBody>
          <a:bodyPr>
            <a:normAutofit/>
          </a:bodyPr>
          <a:lstStyle/>
          <a:p>
            <a:pPr marL="0" indent="0">
              <a:buNone/>
            </a:pPr>
            <a:r>
              <a:rPr lang="en-US" altLang="ko-KR" sz="1800" dirty="0"/>
              <a:t>[</a:t>
            </a:r>
            <a:r>
              <a:rPr lang="ko-KR" altLang="en-US" sz="1800" dirty="0"/>
              <a:t>예 </a:t>
            </a:r>
            <a:r>
              <a:rPr lang="en-US" altLang="ko-KR" sz="1800" dirty="0"/>
              <a:t>11-4] </a:t>
            </a:r>
            <a:r>
              <a:rPr lang="ko-KR" altLang="en-US" sz="1800" dirty="0"/>
              <a:t>두 라인에서 생산되는 초콜릿의 무게는 정규분포를 따른다고 한다</a:t>
            </a:r>
            <a:r>
              <a:rPr lang="en-US" altLang="ko-KR" sz="1800" dirty="0"/>
              <a:t>. </a:t>
            </a:r>
            <a:r>
              <a:rPr lang="ko-KR" altLang="en-US" sz="1800" dirty="0"/>
              <a:t>라인 </a:t>
            </a:r>
            <a:r>
              <a:rPr lang="en-US" altLang="ko-KR" sz="1800" dirty="0"/>
              <a:t>1</a:t>
            </a:r>
            <a:r>
              <a:rPr lang="ko-KR" altLang="en-US" sz="1800" dirty="0"/>
              <a:t>에서 생산된 초콜릿 표본 </a:t>
            </a:r>
            <a:r>
              <a:rPr lang="en-US" altLang="ko-KR" sz="1800" dirty="0"/>
              <a:t>25</a:t>
            </a:r>
            <a:r>
              <a:rPr lang="ko-KR" altLang="en-US" sz="1800" dirty="0"/>
              <a:t>개의 무게와 라인 </a:t>
            </a:r>
            <a:r>
              <a:rPr lang="en-US" altLang="ko-KR" sz="1800" dirty="0"/>
              <a:t>2</a:t>
            </a:r>
            <a:r>
              <a:rPr lang="ko-KR" altLang="en-US" sz="1800" dirty="0"/>
              <a:t>에서 생산된 초콜릿 표본 </a:t>
            </a:r>
            <a:r>
              <a:rPr lang="en-US" altLang="ko-KR" sz="1800" dirty="0"/>
              <a:t>34</a:t>
            </a:r>
            <a:r>
              <a:rPr lang="ko-KR" altLang="en-US" sz="1800" dirty="0"/>
              <a:t>개의 무게는 아래와 같다</a:t>
            </a:r>
            <a:r>
              <a:rPr lang="en-US" altLang="ko-KR" sz="1800" dirty="0"/>
              <a:t>. </a:t>
            </a:r>
            <a:r>
              <a:rPr lang="ko-KR" altLang="en-US" sz="1800" dirty="0"/>
              <a:t>모평균의 차이에 대한 </a:t>
            </a:r>
            <a:r>
              <a:rPr lang="en-US" altLang="ko-KR" sz="1800" dirty="0"/>
              <a:t>95% </a:t>
            </a:r>
            <a:r>
              <a:rPr lang="ko-KR" altLang="en-US" sz="1800" dirty="0"/>
              <a:t>신뢰구간을 구하시오</a:t>
            </a:r>
            <a:r>
              <a:rPr lang="en-US" altLang="ko-KR" sz="1800" dirty="0" smtClean="0"/>
              <a:t>.</a:t>
            </a:r>
            <a:endParaRPr lang="en-US" altLang="ko-KR" sz="1800" dirty="0" smtClean="0">
              <a:latin typeface="+mn-ea"/>
            </a:endParaRPr>
          </a:p>
          <a:p>
            <a:pPr marL="457200" lvl="1" indent="0">
              <a:buNone/>
            </a:pPr>
            <a:endParaRPr lang="en-US" altLang="ko-KR" sz="1800" dirty="0"/>
          </a:p>
          <a:p>
            <a:endParaRPr lang="ko-KR" altLang="en-US" sz="2000" dirty="0" smtClean="0"/>
          </a:p>
        </p:txBody>
      </p:sp>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2.1 </a:t>
            </a:r>
            <a:r>
              <a:rPr lang="ko-KR" altLang="en-US" dirty="0"/>
              <a:t>모평균 차이의 추정</a:t>
            </a:r>
            <a:endParaRPr lang="ko-KR" altLang="en-US" dirty="0" smtClean="0"/>
          </a:p>
        </p:txBody>
      </p:sp>
      <p:sp>
        <p:nvSpPr>
          <p:cNvPr id="5" name="TextBox 4"/>
          <p:cNvSpPr txBox="1"/>
          <p:nvPr/>
        </p:nvSpPr>
        <p:spPr>
          <a:xfrm>
            <a:off x="728573" y="2312876"/>
            <a:ext cx="7938882" cy="646331"/>
          </a:xfrm>
          <a:prstGeom prst="rect">
            <a:avLst/>
          </a:prstGeom>
          <a:noFill/>
          <a:ln>
            <a:solidFill>
              <a:schemeClr val="accent1"/>
            </a:solidFill>
          </a:ln>
        </p:spPr>
        <p:txBody>
          <a:bodyPr wrap="square" rtlCol="0">
            <a:spAutoFit/>
          </a:bodyPr>
          <a:lstStyle/>
          <a:p>
            <a:r>
              <a:rPr lang="en-US" altLang="ko-KR" dirty="0" smtClean="0">
                <a:solidFill>
                  <a:srgbClr val="0000FF"/>
                </a:solidFill>
                <a:latin typeface="+mn-ea"/>
                <a:ea typeface="+mn-ea"/>
              </a:rPr>
              <a:t>195 </a:t>
            </a:r>
            <a:r>
              <a:rPr lang="en-US" altLang="ko-KR" dirty="0">
                <a:solidFill>
                  <a:srgbClr val="0000FF"/>
                </a:solidFill>
                <a:latin typeface="+mn-ea"/>
                <a:ea typeface="+mn-ea"/>
              </a:rPr>
              <a:t>204 200 192 190 197 200 196 207 </a:t>
            </a:r>
            <a:r>
              <a:rPr lang="en-US" altLang="ko-KR" dirty="0" smtClean="0">
                <a:solidFill>
                  <a:srgbClr val="0000FF"/>
                </a:solidFill>
                <a:latin typeface="+mn-ea"/>
                <a:ea typeface="+mn-ea"/>
              </a:rPr>
              <a:t>202  200 </a:t>
            </a:r>
            <a:r>
              <a:rPr lang="en-US" altLang="ko-KR" dirty="0">
                <a:solidFill>
                  <a:srgbClr val="0000FF"/>
                </a:solidFill>
                <a:latin typeface="+mn-ea"/>
                <a:ea typeface="+mn-ea"/>
              </a:rPr>
              <a:t>203 204 194 192 </a:t>
            </a:r>
            <a:endParaRPr lang="en-US" altLang="ko-KR" dirty="0" smtClean="0">
              <a:solidFill>
                <a:srgbClr val="0000FF"/>
              </a:solidFill>
              <a:latin typeface="+mn-ea"/>
              <a:ea typeface="+mn-ea"/>
            </a:endParaRPr>
          </a:p>
          <a:p>
            <a:r>
              <a:rPr lang="en-US" altLang="ko-KR" dirty="0" smtClean="0">
                <a:solidFill>
                  <a:srgbClr val="0000FF"/>
                </a:solidFill>
                <a:latin typeface="+mn-ea"/>
                <a:ea typeface="+mn-ea"/>
              </a:rPr>
              <a:t>196 </a:t>
            </a:r>
            <a:r>
              <a:rPr lang="en-US" altLang="ko-KR" dirty="0">
                <a:solidFill>
                  <a:srgbClr val="0000FF"/>
                </a:solidFill>
                <a:latin typeface="+mn-ea"/>
                <a:ea typeface="+mn-ea"/>
              </a:rPr>
              <a:t>197 204 189 </a:t>
            </a:r>
            <a:r>
              <a:rPr lang="en-US" altLang="ko-KR" dirty="0" smtClean="0">
                <a:solidFill>
                  <a:srgbClr val="0000FF"/>
                </a:solidFill>
                <a:latin typeface="+mn-ea"/>
                <a:ea typeface="+mn-ea"/>
              </a:rPr>
              <a:t>202 200 </a:t>
            </a:r>
            <a:r>
              <a:rPr lang="en-US" altLang="ko-KR" dirty="0">
                <a:solidFill>
                  <a:srgbClr val="0000FF"/>
                </a:solidFill>
                <a:latin typeface="+mn-ea"/>
                <a:ea typeface="+mn-ea"/>
              </a:rPr>
              <a:t>198 193 205 </a:t>
            </a:r>
            <a:r>
              <a:rPr lang="en-US" altLang="ko-KR" dirty="0" smtClean="0">
                <a:solidFill>
                  <a:srgbClr val="0000FF"/>
                </a:solidFill>
                <a:latin typeface="+mn-ea"/>
                <a:ea typeface="+mn-ea"/>
              </a:rPr>
              <a:t>202</a:t>
            </a:r>
            <a:endParaRPr lang="en-US" altLang="ko-KR" dirty="0">
              <a:solidFill>
                <a:srgbClr val="0000FF"/>
              </a:solidFill>
              <a:latin typeface="+mn-ea"/>
              <a:ea typeface="+mn-ea"/>
            </a:endParaRPr>
          </a:p>
        </p:txBody>
      </p:sp>
      <p:sp>
        <p:nvSpPr>
          <p:cNvPr id="6" name="TextBox 5"/>
          <p:cNvSpPr txBox="1"/>
          <p:nvPr/>
        </p:nvSpPr>
        <p:spPr>
          <a:xfrm>
            <a:off x="728573" y="2960948"/>
            <a:ext cx="7938882" cy="646331"/>
          </a:xfrm>
          <a:prstGeom prst="rect">
            <a:avLst/>
          </a:prstGeom>
          <a:noFill/>
          <a:ln>
            <a:solidFill>
              <a:schemeClr val="accent1"/>
            </a:solidFill>
          </a:ln>
        </p:spPr>
        <p:txBody>
          <a:bodyPr wrap="square" rtlCol="0">
            <a:spAutoFit/>
          </a:bodyPr>
          <a:lstStyle/>
          <a:p>
            <a:r>
              <a:rPr lang="en-US" altLang="ko-KR" dirty="0">
                <a:solidFill>
                  <a:srgbClr val="0000FF"/>
                </a:solidFill>
                <a:latin typeface="+mn-ea"/>
                <a:ea typeface="+mn-ea"/>
              </a:rPr>
              <a:t>205 202 203 210 193 198 209 202 209 184 199 200 195 204 203 194 202 207 201 204 197 204 200 197 199 196 201 202 202 206 200 201 202 </a:t>
            </a:r>
            <a:r>
              <a:rPr lang="en-US" altLang="ko-KR" dirty="0" smtClean="0">
                <a:solidFill>
                  <a:srgbClr val="0000FF"/>
                </a:solidFill>
                <a:latin typeface="+mn-ea"/>
                <a:ea typeface="+mn-ea"/>
              </a:rPr>
              <a:t>209</a:t>
            </a:r>
            <a:endParaRPr lang="en-US" altLang="ko-KR" dirty="0">
              <a:solidFill>
                <a:srgbClr val="0000FF"/>
              </a:solidFill>
              <a:latin typeface="+mn-ea"/>
              <a:ea typeface="+mn-ea"/>
            </a:endParaRPr>
          </a:p>
        </p:txBody>
      </p:sp>
      <p:sp>
        <p:nvSpPr>
          <p:cNvPr id="7" name="직사각형 6"/>
          <p:cNvSpPr/>
          <p:nvPr/>
        </p:nvSpPr>
        <p:spPr>
          <a:xfrm>
            <a:off x="746575" y="3726033"/>
            <a:ext cx="7920880" cy="280831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Picture 1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595" y="3812779"/>
            <a:ext cx="7267818" cy="2627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6845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2.2  </a:t>
            </a:r>
            <a:r>
              <a:rPr lang="ko-KR" altLang="en-US" dirty="0"/>
              <a:t>모평균 차이의 검정</a:t>
            </a:r>
            <a:r>
              <a:rPr lang="en-US" altLang="ko-KR" dirty="0"/>
              <a:t>	</a:t>
            </a:r>
            <a:endParaRPr lang="ko-KR" altLang="en-US" dirty="0" smtClean="0"/>
          </a:p>
        </p:txBody>
      </p:sp>
      <p:sp>
        <p:nvSpPr>
          <p:cNvPr id="4" name="내용 개체 틀 2"/>
          <p:cNvSpPr txBox="1">
            <a:spLocks/>
          </p:cNvSpPr>
          <p:nvPr/>
        </p:nvSpPr>
        <p:spPr>
          <a:xfrm>
            <a:off x="476545" y="1314451"/>
            <a:ext cx="8415338" cy="1214450"/>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400" spc="-100" dirty="0"/>
              <a:t>[</a:t>
            </a:r>
            <a:r>
              <a:rPr lang="ko-KR" altLang="en-US" sz="2400" spc="-100" dirty="0"/>
              <a:t>정리 </a:t>
            </a:r>
            <a:r>
              <a:rPr lang="en-US" altLang="ko-KR" sz="2400" spc="-100" dirty="0"/>
              <a:t>11-4] </a:t>
            </a:r>
            <a:r>
              <a:rPr lang="ko-KR" altLang="en-US" sz="2400" spc="-100" dirty="0"/>
              <a:t>모평균 차의 검정 </a:t>
            </a:r>
            <a:r>
              <a:rPr lang="en-US" altLang="ko-KR" sz="2400" spc="-100" dirty="0"/>
              <a:t>(</a:t>
            </a:r>
            <a:r>
              <a:rPr lang="ko-KR" altLang="en-US" sz="2400" spc="-100" dirty="0" err="1"/>
              <a:t>모분산을</a:t>
            </a:r>
            <a:r>
              <a:rPr lang="ko-KR" altLang="en-US" sz="2400" spc="-100" dirty="0"/>
              <a:t> 모르지만 같은</a:t>
            </a:r>
            <a:r>
              <a:rPr lang="en-US" altLang="ko-KR" sz="2400" spc="-100" dirty="0"/>
              <a:t> </a:t>
            </a:r>
            <a:r>
              <a:rPr lang="ko-KR" altLang="en-US" sz="2400" spc="-100" dirty="0" smtClean="0"/>
              <a:t>경우</a:t>
            </a:r>
            <a:r>
              <a:rPr lang="en-US" altLang="ko-KR" sz="2400" spc="-100" dirty="0" smtClean="0"/>
              <a:t>)  </a:t>
            </a:r>
          </a:p>
          <a:p>
            <a:pPr marL="0" indent="0">
              <a:buNone/>
            </a:pPr>
            <a:r>
              <a:rPr lang="en-US" altLang="ko-KR" sz="2400" spc="-100" dirty="0"/>
              <a:t> </a:t>
            </a:r>
            <a:r>
              <a:rPr lang="en-US" altLang="ko-KR" sz="2400" spc="-100" dirty="0" smtClean="0"/>
              <a:t> </a:t>
            </a:r>
            <a:r>
              <a:rPr lang="en-US" altLang="ko-KR" sz="2000" dirty="0" smtClean="0"/>
              <a:t>: </a:t>
            </a:r>
            <a:endParaRPr lang="en-US" altLang="ko-KR" sz="2400" dirty="0"/>
          </a:p>
          <a:p>
            <a:pPr marL="0" lvl="1" indent="0" fontAlgn="auto">
              <a:spcAft>
                <a:spcPts val="0"/>
              </a:spcAft>
              <a:buFont typeface="Arial" pitchFamily="34" charset="0"/>
              <a:buNone/>
            </a:pPr>
            <a:endParaRPr kumimoji="0" lang="en-US" altLang="ko-KR" sz="2400" dirty="0"/>
          </a:p>
        </p:txBody>
      </p:sp>
      <p:sp>
        <p:nvSpPr>
          <p:cNvPr id="7" name="모서리가 둥근 직사각형 6"/>
          <p:cNvSpPr/>
          <p:nvPr/>
        </p:nvSpPr>
        <p:spPr>
          <a:xfrm>
            <a:off x="476545" y="1268760"/>
            <a:ext cx="8145905" cy="4410490"/>
          </a:xfrm>
          <a:prstGeom prst="roundRect">
            <a:avLst>
              <a:gd name="adj" fmla="val 4174"/>
            </a:avLst>
          </a:prstGeom>
          <a:no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670" y="1893596"/>
            <a:ext cx="29241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092150"/>
            <a:ext cx="7162800" cy="13620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1750" y="2408775"/>
            <a:ext cx="4494625" cy="147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3410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내용 개체 틀 2"/>
          <p:cNvSpPr>
            <a:spLocks noGrp="1"/>
          </p:cNvSpPr>
          <p:nvPr>
            <p:ph idx="4294967295"/>
          </p:nvPr>
        </p:nvSpPr>
        <p:spPr>
          <a:xfrm>
            <a:off x="476545" y="1314450"/>
            <a:ext cx="8415338" cy="4781550"/>
          </a:xfrm>
        </p:spPr>
        <p:txBody>
          <a:bodyPr>
            <a:normAutofit/>
          </a:bodyPr>
          <a:lstStyle/>
          <a:p>
            <a:pPr marL="0" indent="0">
              <a:buNone/>
            </a:pPr>
            <a:r>
              <a:rPr lang="en-US" altLang="ko-KR" sz="1800" dirty="0"/>
              <a:t>[</a:t>
            </a:r>
            <a:r>
              <a:rPr lang="ko-KR" altLang="en-US" sz="1800" dirty="0"/>
              <a:t>예 </a:t>
            </a:r>
            <a:r>
              <a:rPr lang="en-US" altLang="ko-KR" sz="1800" dirty="0"/>
              <a:t>11-5] </a:t>
            </a:r>
            <a:r>
              <a:rPr lang="ko-KR" altLang="en-US" sz="1800" dirty="0"/>
              <a:t>두 라인에서 생산되는 초콜릿의 무게는 정규분포</a:t>
            </a:r>
            <a:endParaRPr lang="en-US" altLang="ko-KR" sz="1800" dirty="0"/>
          </a:p>
          <a:p>
            <a:pPr marL="0" indent="0">
              <a:buNone/>
            </a:pPr>
            <a:r>
              <a:rPr lang="en-US" altLang="ko-KR" sz="1800" dirty="0"/>
              <a:t>	</a:t>
            </a:r>
            <a:r>
              <a:rPr lang="ko-KR" altLang="en-US" sz="1800" dirty="0"/>
              <a:t>라인 </a:t>
            </a:r>
            <a:r>
              <a:rPr lang="en-US" altLang="ko-KR" sz="1800" dirty="0"/>
              <a:t>1 </a:t>
            </a:r>
            <a:r>
              <a:rPr lang="ko-KR" altLang="en-US" sz="1800" dirty="0"/>
              <a:t>표본 </a:t>
            </a:r>
            <a:r>
              <a:rPr lang="en-US" altLang="ko-KR" sz="1800" dirty="0"/>
              <a:t>25</a:t>
            </a:r>
            <a:r>
              <a:rPr lang="ko-KR" altLang="en-US" sz="1800" dirty="0"/>
              <a:t>개의 무게는 평균 </a:t>
            </a:r>
            <a:r>
              <a:rPr lang="en-US" altLang="ko-KR" sz="1800" dirty="0"/>
              <a:t>198.5(g), </a:t>
            </a:r>
            <a:r>
              <a:rPr lang="ko-KR" altLang="en-US" sz="1800" dirty="0"/>
              <a:t>표준편차 </a:t>
            </a:r>
            <a:r>
              <a:rPr lang="en-US" altLang="ko-KR" sz="1800" dirty="0"/>
              <a:t>4.8(g), </a:t>
            </a:r>
          </a:p>
          <a:p>
            <a:pPr marL="0" indent="0">
              <a:buNone/>
            </a:pPr>
            <a:r>
              <a:rPr lang="en-US" altLang="ko-KR" sz="1800" dirty="0"/>
              <a:t>	</a:t>
            </a:r>
            <a:r>
              <a:rPr lang="ko-KR" altLang="en-US" sz="1800" dirty="0"/>
              <a:t>라인 </a:t>
            </a:r>
            <a:r>
              <a:rPr lang="en-US" altLang="ko-KR" sz="1800" dirty="0"/>
              <a:t>2 </a:t>
            </a:r>
            <a:r>
              <a:rPr lang="ko-KR" altLang="en-US" sz="1800" dirty="0"/>
              <a:t>표본 </a:t>
            </a:r>
            <a:r>
              <a:rPr lang="en-US" altLang="ko-KR" sz="1800" dirty="0"/>
              <a:t>34</a:t>
            </a:r>
            <a:r>
              <a:rPr lang="ko-KR" altLang="en-US" sz="1800" dirty="0"/>
              <a:t>개의 무게는 평균 </a:t>
            </a:r>
            <a:r>
              <a:rPr lang="en-US" altLang="ko-KR" sz="1800" dirty="0"/>
              <a:t>201.3(g), </a:t>
            </a:r>
            <a:r>
              <a:rPr lang="ko-KR" altLang="en-US" sz="1800" dirty="0"/>
              <a:t>표준편차 </a:t>
            </a:r>
            <a:r>
              <a:rPr lang="en-US" altLang="ko-KR" sz="1800" dirty="0"/>
              <a:t>5.1(g)</a:t>
            </a:r>
          </a:p>
          <a:p>
            <a:pPr marL="0" indent="0">
              <a:buNone/>
            </a:pPr>
            <a:r>
              <a:rPr lang="en-US" altLang="ko-KR" sz="1800" dirty="0"/>
              <a:t>	</a:t>
            </a:r>
            <a:r>
              <a:rPr lang="ko-KR" altLang="en-US" sz="1800" dirty="0"/>
              <a:t>모평균의 차이가 있는지 유의수준 </a:t>
            </a:r>
            <a:r>
              <a:rPr lang="en-US" altLang="ko-KR" sz="1800" dirty="0"/>
              <a:t>5%</a:t>
            </a:r>
            <a:r>
              <a:rPr lang="ko-KR" altLang="en-US" sz="1800" dirty="0"/>
              <a:t>에서 검정하시오</a:t>
            </a:r>
            <a:r>
              <a:rPr lang="en-US" altLang="ko-KR" sz="1800" dirty="0" smtClean="0"/>
              <a:t>.</a:t>
            </a:r>
            <a:endParaRPr lang="en-US" altLang="ko-KR" sz="1800" dirty="0" smtClean="0">
              <a:latin typeface="+mn-ea"/>
            </a:endParaRPr>
          </a:p>
          <a:p>
            <a:pPr marL="457200" lvl="1" indent="0">
              <a:buNone/>
            </a:pPr>
            <a:endParaRPr lang="en-US" altLang="ko-KR" sz="1800" dirty="0"/>
          </a:p>
          <a:p>
            <a:endParaRPr lang="ko-KR" altLang="en-US" sz="2000" dirty="0" smtClean="0"/>
          </a:p>
        </p:txBody>
      </p:sp>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2.2  </a:t>
            </a:r>
            <a:r>
              <a:rPr lang="ko-KR" altLang="en-US" dirty="0"/>
              <a:t>모평균 차이의 검정</a:t>
            </a:r>
            <a:endParaRPr lang="ko-KR" altLang="en-US"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906" y="2923312"/>
            <a:ext cx="5009116" cy="305124"/>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405" y="3300304"/>
            <a:ext cx="3271605" cy="288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971600" y="5465800"/>
            <a:ext cx="7776864" cy="338554"/>
          </a:xfrm>
          <a:prstGeom prst="rect">
            <a:avLst/>
          </a:prstGeom>
          <a:noFill/>
        </p:spPr>
        <p:txBody>
          <a:bodyPr wrap="square" rtlCol="0">
            <a:spAutoFit/>
          </a:bodyPr>
          <a:lstStyle/>
          <a:p>
            <a:r>
              <a:rPr lang="en-US" altLang="ko-KR" sz="1600" dirty="0" smtClean="0">
                <a:latin typeface="+mn-ea"/>
                <a:ea typeface="+mn-ea"/>
                <a:sym typeface="Wingdings" panose="05000000000000000000" pitchFamily="2" charset="2"/>
              </a:rPr>
              <a:t> </a:t>
            </a:r>
            <a:r>
              <a:rPr lang="ko-KR" altLang="en-US" sz="1600" dirty="0" smtClean="0">
                <a:latin typeface="+mn-ea"/>
                <a:ea typeface="+mn-ea"/>
              </a:rPr>
              <a:t>유의수준 </a:t>
            </a:r>
            <a:r>
              <a:rPr lang="en-US" altLang="ko-KR" sz="1600" dirty="0">
                <a:latin typeface="+mn-ea"/>
                <a:ea typeface="+mn-ea"/>
              </a:rPr>
              <a:t>5%</a:t>
            </a:r>
            <a:r>
              <a:rPr lang="ko-KR" altLang="en-US" sz="1600" dirty="0" smtClean="0">
                <a:latin typeface="+mn-ea"/>
                <a:ea typeface="+mn-ea"/>
              </a:rPr>
              <a:t>에서 두 모평균의 차이가 있다는 증거가 있다</a:t>
            </a:r>
            <a:r>
              <a:rPr lang="en-US" altLang="ko-KR" sz="1600" dirty="0">
                <a:latin typeface="+mn-ea"/>
                <a:ea typeface="+mn-ea"/>
              </a:rPr>
              <a:t>.</a:t>
            </a:r>
            <a:endParaRPr lang="ko-KR" altLang="en-US" sz="1600" dirty="0">
              <a:latin typeface="+mn-ea"/>
              <a:ea typeface="+mn-ea"/>
            </a:endParaRPr>
          </a:p>
        </p:txBody>
      </p:sp>
      <p:sp>
        <p:nvSpPr>
          <p:cNvPr id="7" name="TextBox 6"/>
          <p:cNvSpPr txBox="1"/>
          <p:nvPr/>
        </p:nvSpPr>
        <p:spPr>
          <a:xfrm>
            <a:off x="971600" y="5140132"/>
            <a:ext cx="6912768" cy="338554"/>
          </a:xfrm>
          <a:prstGeom prst="rect">
            <a:avLst/>
          </a:prstGeom>
          <a:noFill/>
        </p:spPr>
        <p:txBody>
          <a:bodyPr wrap="square" rtlCol="0">
            <a:spAutoFit/>
          </a:bodyPr>
          <a:lstStyle/>
          <a:p>
            <a:r>
              <a:rPr lang="en-US" altLang="ko-KR" sz="1600" dirty="0" smtClean="0">
                <a:latin typeface="+mn-ea"/>
                <a:ea typeface="+mn-ea"/>
                <a:sym typeface="Wingdings" panose="05000000000000000000" pitchFamily="2" charset="2"/>
              </a:rPr>
              <a:t> </a:t>
            </a:r>
            <a:r>
              <a:rPr lang="ko-KR" altLang="en-US" sz="1600" dirty="0" smtClean="0">
                <a:latin typeface="+mn-ea"/>
                <a:ea typeface="+mn-ea"/>
              </a:rPr>
              <a:t>유의수준 </a:t>
            </a:r>
            <a:r>
              <a:rPr lang="en-US" altLang="ko-KR" sz="1600" dirty="0">
                <a:latin typeface="+mn-ea"/>
                <a:ea typeface="+mn-ea"/>
              </a:rPr>
              <a:t>5%</a:t>
            </a:r>
            <a:r>
              <a:rPr lang="ko-KR" altLang="en-US" sz="1600" dirty="0">
                <a:latin typeface="+mn-ea"/>
                <a:ea typeface="+mn-ea"/>
              </a:rPr>
              <a:t>에서 </a:t>
            </a:r>
            <a:r>
              <a:rPr lang="ko-KR" altLang="en-US" sz="1600" dirty="0" err="1" smtClean="0">
                <a:latin typeface="+mn-ea"/>
                <a:ea typeface="+mn-ea"/>
              </a:rPr>
              <a:t>귀무가설</a:t>
            </a:r>
            <a:r>
              <a:rPr lang="en-US" altLang="ko-KR" sz="1600" dirty="0" smtClean="0">
                <a:latin typeface="+mn-ea"/>
                <a:ea typeface="+mn-ea"/>
              </a:rPr>
              <a:t> </a:t>
            </a:r>
            <a:r>
              <a:rPr lang="ko-KR" altLang="en-US" sz="1600" dirty="0" smtClean="0">
                <a:latin typeface="+mn-ea"/>
                <a:ea typeface="+mn-ea"/>
              </a:rPr>
              <a:t>기각</a:t>
            </a:r>
            <a:endParaRPr lang="ko-KR" altLang="en-US" sz="1600" dirty="0">
              <a:latin typeface="+mn-ea"/>
              <a:ea typeface="+mn-ea"/>
            </a:endParaRPr>
          </a:p>
        </p:txBody>
      </p:sp>
      <p:sp>
        <p:nvSpPr>
          <p:cNvPr id="8" name="직사각형 7"/>
          <p:cNvSpPr/>
          <p:nvPr/>
        </p:nvSpPr>
        <p:spPr>
          <a:xfrm>
            <a:off x="746575" y="2753925"/>
            <a:ext cx="7740860" cy="391543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645" y="3720912"/>
            <a:ext cx="6400052" cy="1307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6635" y="5811152"/>
            <a:ext cx="6728888" cy="747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7356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52" y="380999"/>
            <a:ext cx="8542895" cy="6096001"/>
          </a:xfrm>
          <a:prstGeom prst="rect">
            <a:avLst/>
          </a:prstGeom>
          <a:ln>
            <a:noFill/>
          </a:ln>
        </p:spPr>
      </p:pic>
    </p:spTree>
    <p:extLst>
      <p:ext uri="{BB962C8B-B14F-4D97-AF65-F5344CB8AC3E}">
        <p14:creationId xmlns:p14="http://schemas.microsoft.com/office/powerpoint/2010/main" val="3512377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내용 개체 틀 2"/>
          <p:cNvSpPr>
            <a:spLocks noGrp="1"/>
          </p:cNvSpPr>
          <p:nvPr>
            <p:ph idx="4294967295"/>
          </p:nvPr>
        </p:nvSpPr>
        <p:spPr>
          <a:xfrm>
            <a:off x="476545" y="1314450"/>
            <a:ext cx="8415338" cy="4781550"/>
          </a:xfrm>
        </p:spPr>
        <p:txBody>
          <a:bodyPr>
            <a:normAutofit/>
          </a:bodyPr>
          <a:lstStyle/>
          <a:p>
            <a:pPr marL="0" indent="0">
              <a:buNone/>
            </a:pPr>
            <a:r>
              <a:rPr lang="en-US" altLang="ko-KR" sz="1800" dirty="0"/>
              <a:t>[</a:t>
            </a:r>
            <a:r>
              <a:rPr lang="ko-KR" altLang="en-US" sz="1800" dirty="0"/>
              <a:t>예 </a:t>
            </a:r>
            <a:r>
              <a:rPr lang="en-US" altLang="ko-KR" sz="1800" dirty="0"/>
              <a:t>11-6] </a:t>
            </a:r>
            <a:r>
              <a:rPr lang="ko-KR" altLang="en-US" sz="1800" dirty="0"/>
              <a:t>두 라인에서 생산되는 초콜릿의 무게는 정규분포를 따른다고 한다</a:t>
            </a:r>
            <a:r>
              <a:rPr lang="en-US" altLang="ko-KR" sz="1800" dirty="0"/>
              <a:t>. </a:t>
            </a:r>
            <a:r>
              <a:rPr lang="ko-KR" altLang="en-US" sz="1800" dirty="0"/>
              <a:t>라인 </a:t>
            </a:r>
            <a:r>
              <a:rPr lang="en-US" altLang="ko-KR" sz="1800" dirty="0"/>
              <a:t>1</a:t>
            </a:r>
            <a:r>
              <a:rPr lang="ko-KR" altLang="en-US" sz="1800" dirty="0"/>
              <a:t>에서 생산된 초콜릿 표본 </a:t>
            </a:r>
            <a:r>
              <a:rPr lang="en-US" altLang="ko-KR" sz="1800" dirty="0"/>
              <a:t>25</a:t>
            </a:r>
            <a:r>
              <a:rPr lang="ko-KR" altLang="en-US" sz="1800" dirty="0"/>
              <a:t>개의 무게와 라인 </a:t>
            </a:r>
            <a:r>
              <a:rPr lang="en-US" altLang="ko-KR" sz="1800" dirty="0"/>
              <a:t>2</a:t>
            </a:r>
            <a:r>
              <a:rPr lang="ko-KR" altLang="en-US" sz="1800" dirty="0"/>
              <a:t>에서 생산된 초콜릿 표본 </a:t>
            </a:r>
            <a:r>
              <a:rPr lang="en-US" altLang="ko-KR" sz="1800" dirty="0"/>
              <a:t>34</a:t>
            </a:r>
            <a:r>
              <a:rPr lang="ko-KR" altLang="en-US" sz="1800" dirty="0"/>
              <a:t>개의 무게는 아래와 같다</a:t>
            </a:r>
            <a:r>
              <a:rPr lang="en-US" altLang="ko-KR" sz="1800" dirty="0"/>
              <a:t>([</a:t>
            </a:r>
            <a:r>
              <a:rPr lang="ko-KR" altLang="en-US" sz="1800" dirty="0"/>
              <a:t>예 </a:t>
            </a:r>
            <a:r>
              <a:rPr lang="en-US" altLang="ko-KR" sz="1800" dirty="0"/>
              <a:t>11-4]). </a:t>
            </a:r>
            <a:r>
              <a:rPr lang="ko-KR" altLang="en-US" sz="1800" dirty="0"/>
              <a:t>두 모평균의 차이가 있는지 유의수준 </a:t>
            </a:r>
            <a:r>
              <a:rPr lang="en-US" altLang="ko-KR" sz="1800" dirty="0"/>
              <a:t>5%</a:t>
            </a:r>
            <a:r>
              <a:rPr lang="ko-KR" altLang="en-US" sz="1800" dirty="0"/>
              <a:t>에서 검정하시오</a:t>
            </a:r>
            <a:r>
              <a:rPr lang="en-US" altLang="ko-KR" sz="1800" dirty="0" smtClean="0"/>
              <a:t>.</a:t>
            </a:r>
            <a:endParaRPr lang="en-US" altLang="ko-KR" sz="1800" dirty="0" smtClean="0">
              <a:latin typeface="+mn-ea"/>
            </a:endParaRPr>
          </a:p>
          <a:p>
            <a:pPr marL="457200" lvl="1" indent="0">
              <a:buNone/>
            </a:pPr>
            <a:endParaRPr lang="en-US" altLang="ko-KR" sz="1800" dirty="0"/>
          </a:p>
          <a:p>
            <a:endParaRPr lang="ko-KR" altLang="en-US" sz="2000" dirty="0" smtClean="0"/>
          </a:p>
        </p:txBody>
      </p:sp>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2.2  </a:t>
            </a:r>
            <a:r>
              <a:rPr lang="ko-KR" altLang="en-US" dirty="0"/>
              <a:t>모평균 차이의 검정</a:t>
            </a:r>
            <a:endParaRPr lang="ko-KR" altLang="en-US"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052" y="4124539"/>
            <a:ext cx="5181600" cy="371475"/>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746575" y="2573905"/>
            <a:ext cx="7920880" cy="646331"/>
          </a:xfrm>
          <a:prstGeom prst="rect">
            <a:avLst/>
          </a:prstGeom>
          <a:noFill/>
          <a:ln>
            <a:solidFill>
              <a:schemeClr val="accent1"/>
            </a:solidFill>
          </a:ln>
        </p:spPr>
        <p:txBody>
          <a:bodyPr wrap="square" rtlCol="0">
            <a:spAutoFit/>
          </a:bodyPr>
          <a:lstStyle/>
          <a:p>
            <a:r>
              <a:rPr lang="en-US" altLang="ko-KR" dirty="0" smtClean="0">
                <a:solidFill>
                  <a:srgbClr val="0000FF"/>
                </a:solidFill>
                <a:latin typeface="+mn-ea"/>
                <a:ea typeface="+mn-ea"/>
              </a:rPr>
              <a:t>195 </a:t>
            </a:r>
            <a:r>
              <a:rPr lang="en-US" altLang="ko-KR" dirty="0">
                <a:solidFill>
                  <a:srgbClr val="0000FF"/>
                </a:solidFill>
                <a:latin typeface="+mn-ea"/>
                <a:ea typeface="+mn-ea"/>
              </a:rPr>
              <a:t>204 200 192 190 197 200 196 207 </a:t>
            </a:r>
            <a:r>
              <a:rPr lang="en-US" altLang="ko-KR" dirty="0" smtClean="0">
                <a:solidFill>
                  <a:srgbClr val="0000FF"/>
                </a:solidFill>
                <a:latin typeface="+mn-ea"/>
                <a:ea typeface="+mn-ea"/>
              </a:rPr>
              <a:t>202  200 </a:t>
            </a:r>
            <a:r>
              <a:rPr lang="en-US" altLang="ko-KR" dirty="0">
                <a:solidFill>
                  <a:srgbClr val="0000FF"/>
                </a:solidFill>
                <a:latin typeface="+mn-ea"/>
                <a:ea typeface="+mn-ea"/>
              </a:rPr>
              <a:t>203 204 194 192 </a:t>
            </a:r>
            <a:endParaRPr lang="en-US" altLang="ko-KR" dirty="0" smtClean="0">
              <a:solidFill>
                <a:srgbClr val="0000FF"/>
              </a:solidFill>
              <a:latin typeface="+mn-ea"/>
              <a:ea typeface="+mn-ea"/>
            </a:endParaRPr>
          </a:p>
          <a:p>
            <a:r>
              <a:rPr lang="en-US" altLang="ko-KR" dirty="0" smtClean="0">
                <a:solidFill>
                  <a:srgbClr val="0000FF"/>
                </a:solidFill>
                <a:latin typeface="+mn-ea"/>
                <a:ea typeface="+mn-ea"/>
              </a:rPr>
              <a:t>196 </a:t>
            </a:r>
            <a:r>
              <a:rPr lang="en-US" altLang="ko-KR" dirty="0">
                <a:solidFill>
                  <a:srgbClr val="0000FF"/>
                </a:solidFill>
                <a:latin typeface="+mn-ea"/>
                <a:ea typeface="+mn-ea"/>
              </a:rPr>
              <a:t>197 204 189 </a:t>
            </a:r>
            <a:r>
              <a:rPr lang="en-US" altLang="ko-KR" dirty="0" smtClean="0">
                <a:solidFill>
                  <a:srgbClr val="0000FF"/>
                </a:solidFill>
                <a:latin typeface="+mn-ea"/>
                <a:ea typeface="+mn-ea"/>
              </a:rPr>
              <a:t>202 200 </a:t>
            </a:r>
            <a:r>
              <a:rPr lang="en-US" altLang="ko-KR" dirty="0">
                <a:solidFill>
                  <a:srgbClr val="0000FF"/>
                </a:solidFill>
                <a:latin typeface="+mn-ea"/>
                <a:ea typeface="+mn-ea"/>
              </a:rPr>
              <a:t>198 193 205 </a:t>
            </a:r>
            <a:r>
              <a:rPr lang="en-US" altLang="ko-KR" dirty="0" smtClean="0">
                <a:solidFill>
                  <a:srgbClr val="0000FF"/>
                </a:solidFill>
                <a:latin typeface="+mn-ea"/>
                <a:ea typeface="+mn-ea"/>
              </a:rPr>
              <a:t>202</a:t>
            </a:r>
            <a:endParaRPr lang="en-US" altLang="ko-KR" dirty="0">
              <a:solidFill>
                <a:srgbClr val="0000FF"/>
              </a:solidFill>
              <a:latin typeface="+mn-ea"/>
              <a:ea typeface="+mn-ea"/>
            </a:endParaRPr>
          </a:p>
        </p:txBody>
      </p:sp>
      <p:sp>
        <p:nvSpPr>
          <p:cNvPr id="6" name="TextBox 5"/>
          <p:cNvSpPr txBox="1"/>
          <p:nvPr/>
        </p:nvSpPr>
        <p:spPr>
          <a:xfrm>
            <a:off x="746575" y="3221977"/>
            <a:ext cx="7920880" cy="646331"/>
          </a:xfrm>
          <a:prstGeom prst="rect">
            <a:avLst/>
          </a:prstGeom>
          <a:noFill/>
          <a:ln>
            <a:solidFill>
              <a:schemeClr val="accent1"/>
            </a:solidFill>
          </a:ln>
        </p:spPr>
        <p:txBody>
          <a:bodyPr wrap="square" rtlCol="0">
            <a:spAutoFit/>
          </a:bodyPr>
          <a:lstStyle/>
          <a:p>
            <a:r>
              <a:rPr lang="en-US" altLang="ko-KR" dirty="0">
                <a:solidFill>
                  <a:srgbClr val="0000FF"/>
                </a:solidFill>
                <a:latin typeface="+mn-ea"/>
                <a:ea typeface="+mn-ea"/>
              </a:rPr>
              <a:t>205 202 203 210 193 198 209 202 209 184 199 200 195 204 203 194 202 207 201 204 197 204 200 197 199 196 201 202 202 206 200 201 202 </a:t>
            </a:r>
            <a:r>
              <a:rPr lang="en-US" altLang="ko-KR" dirty="0" smtClean="0">
                <a:solidFill>
                  <a:srgbClr val="0000FF"/>
                </a:solidFill>
                <a:latin typeface="+mn-ea"/>
                <a:ea typeface="+mn-ea"/>
              </a:rPr>
              <a:t>209</a:t>
            </a:r>
            <a:endParaRPr lang="en-US" altLang="ko-KR" dirty="0">
              <a:solidFill>
                <a:srgbClr val="0000FF"/>
              </a:solidFill>
              <a:latin typeface="+mn-ea"/>
              <a:ea typeface="+mn-ea"/>
            </a:endParaRPr>
          </a:p>
        </p:txBody>
      </p:sp>
      <p:sp>
        <p:nvSpPr>
          <p:cNvPr id="7" name="직사각형 6"/>
          <p:cNvSpPr/>
          <p:nvPr/>
        </p:nvSpPr>
        <p:spPr>
          <a:xfrm>
            <a:off x="746575" y="4014065"/>
            <a:ext cx="7920880" cy="256528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Picture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595" y="4522117"/>
            <a:ext cx="7112422" cy="458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312" y="5005197"/>
            <a:ext cx="5116743" cy="1505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0607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586" y="2573905"/>
            <a:ext cx="5755734" cy="4107151"/>
          </a:xfrm>
          <a:prstGeom prst="rect">
            <a:avLst/>
          </a:prstGeom>
          <a:ln>
            <a:noFill/>
          </a:ln>
        </p:spPr>
      </p:pic>
      <p:sp>
        <p:nvSpPr>
          <p:cNvPr id="3" name="TextBox 2"/>
          <p:cNvSpPr txBox="1"/>
          <p:nvPr/>
        </p:nvSpPr>
        <p:spPr>
          <a:xfrm>
            <a:off x="881590" y="1853825"/>
            <a:ext cx="7776864" cy="646331"/>
          </a:xfrm>
          <a:prstGeom prst="rect">
            <a:avLst/>
          </a:prstGeom>
          <a:noFill/>
        </p:spPr>
        <p:txBody>
          <a:bodyPr wrap="square" rtlCol="0">
            <a:spAutoFit/>
          </a:bodyPr>
          <a:lstStyle/>
          <a:p>
            <a:pPr marL="285750" indent="-285750">
              <a:buFont typeface="Wingdings"/>
              <a:buChar char="à"/>
            </a:pPr>
            <a:r>
              <a:rPr lang="ko-KR" altLang="en-US" dirty="0" smtClean="0">
                <a:latin typeface="+mn-ea"/>
                <a:ea typeface="+mn-ea"/>
              </a:rPr>
              <a:t>유의수준 </a:t>
            </a:r>
            <a:r>
              <a:rPr lang="en-US" altLang="ko-KR" dirty="0">
                <a:latin typeface="+mn-ea"/>
                <a:ea typeface="+mn-ea"/>
              </a:rPr>
              <a:t>5%</a:t>
            </a:r>
            <a:r>
              <a:rPr lang="ko-KR" altLang="en-US" dirty="0" smtClean="0">
                <a:latin typeface="+mn-ea"/>
                <a:ea typeface="+mn-ea"/>
              </a:rPr>
              <a:t>에서 </a:t>
            </a:r>
            <a:r>
              <a:rPr lang="ko-KR" altLang="en-US" dirty="0" err="1" smtClean="0">
                <a:latin typeface="+mn-ea"/>
                <a:ea typeface="+mn-ea"/>
              </a:rPr>
              <a:t>귀무가설</a:t>
            </a:r>
            <a:r>
              <a:rPr lang="ko-KR" altLang="en-US" dirty="0" smtClean="0">
                <a:latin typeface="+mn-ea"/>
                <a:ea typeface="+mn-ea"/>
              </a:rPr>
              <a:t> 채택 </a:t>
            </a:r>
            <a:endParaRPr lang="en-US" altLang="ko-KR" dirty="0" smtClean="0">
              <a:latin typeface="+mn-ea"/>
              <a:ea typeface="+mn-ea"/>
            </a:endParaRPr>
          </a:p>
          <a:p>
            <a:pPr marL="285750" indent="-285750">
              <a:buFont typeface="Wingdings"/>
              <a:buChar char="à"/>
            </a:pPr>
            <a:r>
              <a:rPr lang="ko-KR" altLang="en-US" dirty="0" smtClean="0">
                <a:latin typeface="+mn-ea"/>
                <a:ea typeface="+mn-ea"/>
              </a:rPr>
              <a:t>두 모평균의 차이가 있다는 충분한 </a:t>
            </a:r>
            <a:r>
              <a:rPr lang="ko-KR" altLang="en-US" dirty="0">
                <a:latin typeface="+mn-ea"/>
                <a:ea typeface="+mn-ea"/>
              </a:rPr>
              <a:t>증거가 없</a:t>
            </a:r>
            <a:r>
              <a:rPr lang="ko-KR" altLang="en-US" dirty="0" smtClean="0">
                <a:latin typeface="+mn-ea"/>
                <a:ea typeface="+mn-ea"/>
              </a:rPr>
              <a:t>다</a:t>
            </a:r>
            <a:r>
              <a:rPr lang="en-US" altLang="ko-KR" dirty="0">
                <a:latin typeface="+mn-ea"/>
                <a:ea typeface="+mn-ea"/>
              </a:rPr>
              <a:t>.</a:t>
            </a:r>
            <a:endParaRPr lang="ko-KR" altLang="en-US" dirty="0">
              <a:latin typeface="+mn-ea"/>
              <a:ea typeface="+mn-ea"/>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7195" y="2145069"/>
            <a:ext cx="155257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직사각형 4"/>
          <p:cNvSpPr/>
          <p:nvPr/>
        </p:nvSpPr>
        <p:spPr>
          <a:xfrm>
            <a:off x="746575" y="397403"/>
            <a:ext cx="7695855" cy="217650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618" y="503675"/>
            <a:ext cx="6903767" cy="1228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7595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fontScale="85000" lnSpcReduction="20000"/>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sz="3000" dirty="0" smtClean="0"/>
              <a:t>3. </a:t>
            </a:r>
            <a:r>
              <a:rPr lang="ko-KR" altLang="en-US" sz="3000" dirty="0"/>
              <a:t>모평균 차이에 대한 </a:t>
            </a:r>
            <a:r>
              <a:rPr lang="ko-KR" altLang="en-US" sz="3000" dirty="0" smtClean="0"/>
              <a:t>추론</a:t>
            </a:r>
            <a:r>
              <a:rPr lang="en-US" altLang="ko-KR" sz="3000" dirty="0" smtClean="0"/>
              <a:t> </a:t>
            </a:r>
          </a:p>
          <a:p>
            <a:r>
              <a:rPr lang="en-US" altLang="ko-KR" sz="3000" dirty="0"/>
              <a:t> </a:t>
            </a:r>
            <a:r>
              <a:rPr lang="en-US" altLang="ko-KR" sz="3000" dirty="0" smtClean="0"/>
              <a:t>      </a:t>
            </a:r>
            <a:r>
              <a:rPr lang="en-US" altLang="ko-KR" sz="2100" dirty="0" smtClean="0"/>
              <a:t>(</a:t>
            </a:r>
            <a:r>
              <a:rPr lang="ko-KR" altLang="en-US" sz="2100" dirty="0" err="1"/>
              <a:t>모분산을</a:t>
            </a:r>
            <a:r>
              <a:rPr lang="ko-KR" altLang="en-US" sz="2100" dirty="0"/>
              <a:t> </a:t>
            </a:r>
            <a:r>
              <a:rPr lang="ko-KR" altLang="en-US" sz="2100" dirty="0" smtClean="0"/>
              <a:t>모르며 다른 </a:t>
            </a:r>
            <a:r>
              <a:rPr lang="ko-KR" altLang="en-US" sz="2100" dirty="0"/>
              <a:t>경우</a:t>
            </a:r>
            <a:r>
              <a:rPr lang="en-US" altLang="ko-KR" sz="2100" dirty="0" smtClean="0"/>
              <a:t>)</a:t>
            </a:r>
            <a:endParaRPr lang="ko-KR" altLang="en-US" sz="2100" dirty="0"/>
          </a:p>
        </p:txBody>
      </p:sp>
      <p:sp>
        <p:nvSpPr>
          <p:cNvPr id="4" name="내용 개체 틀 2"/>
          <p:cNvSpPr txBox="1">
            <a:spLocks/>
          </p:cNvSpPr>
          <p:nvPr/>
        </p:nvSpPr>
        <p:spPr>
          <a:xfrm>
            <a:off x="476545" y="1314450"/>
            <a:ext cx="8415338" cy="1709505"/>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400" dirty="0"/>
              <a:t>[</a:t>
            </a:r>
            <a:r>
              <a:rPr lang="ko-KR" altLang="en-US" sz="2400" dirty="0"/>
              <a:t>정리 </a:t>
            </a:r>
            <a:r>
              <a:rPr lang="en-US" altLang="ko-KR" sz="2400" dirty="0"/>
              <a:t>11-5] </a:t>
            </a:r>
            <a:r>
              <a:rPr lang="ko-KR" altLang="en-US" sz="2400" dirty="0"/>
              <a:t>모평균 차이의 </a:t>
            </a:r>
            <a:r>
              <a:rPr lang="ko-KR" altLang="en-US" sz="2400" dirty="0" smtClean="0"/>
              <a:t>신뢰구간</a:t>
            </a:r>
            <a:endParaRPr lang="en-US" altLang="ko-KR" sz="2400" dirty="0" smtClean="0"/>
          </a:p>
          <a:p>
            <a:pPr marL="0" indent="0">
              <a:buNone/>
            </a:pPr>
            <a:r>
              <a:rPr lang="en-US" altLang="ko-KR" sz="2000" dirty="0" smtClean="0"/>
              <a:t>                  (</a:t>
            </a:r>
            <a:r>
              <a:rPr lang="ko-KR" altLang="en-US" sz="2000" dirty="0" err="1" smtClean="0"/>
              <a:t>모분산을</a:t>
            </a:r>
            <a:r>
              <a:rPr lang="ko-KR" altLang="en-US" sz="2000" dirty="0" smtClean="0"/>
              <a:t> 모르며 다른 경우</a:t>
            </a:r>
            <a:r>
              <a:rPr lang="en-US" altLang="ko-KR" sz="2000" dirty="0" smtClean="0"/>
              <a:t>)</a:t>
            </a:r>
            <a:r>
              <a:rPr lang="ko-KR" altLang="en-US" sz="2000" dirty="0" smtClean="0"/>
              <a:t> </a:t>
            </a:r>
            <a:endParaRPr lang="en-US" altLang="ko-KR" sz="2000" dirty="0"/>
          </a:p>
          <a:p>
            <a:pPr marL="0" indent="0">
              <a:buNone/>
            </a:pPr>
            <a:r>
              <a:rPr lang="en-US" altLang="ko-KR" sz="2400" dirty="0" smtClean="0"/>
              <a:t>  </a:t>
            </a:r>
            <a:r>
              <a:rPr lang="en-US" altLang="ko-KR" sz="2000" dirty="0" smtClean="0"/>
              <a:t> </a:t>
            </a:r>
            <a:endParaRPr lang="en-US" altLang="ko-KR" sz="2400" dirty="0"/>
          </a:p>
          <a:p>
            <a:pPr marL="0" lvl="1" indent="0" fontAlgn="auto">
              <a:spcAft>
                <a:spcPts val="0"/>
              </a:spcAft>
              <a:buFont typeface="Arial" pitchFamily="34" charset="0"/>
              <a:buNone/>
            </a:pPr>
            <a:endParaRPr kumimoji="0" lang="en-US" altLang="ko-KR" sz="2400" dirty="0"/>
          </a:p>
        </p:txBody>
      </p:sp>
      <p:sp>
        <p:nvSpPr>
          <p:cNvPr id="7" name="모서리가 둥근 직사각형 6"/>
          <p:cNvSpPr/>
          <p:nvPr/>
        </p:nvSpPr>
        <p:spPr>
          <a:xfrm>
            <a:off x="476545" y="1268761"/>
            <a:ext cx="8145905" cy="1996022"/>
          </a:xfrm>
          <a:prstGeom prst="roundRect">
            <a:avLst>
              <a:gd name="adj" fmla="val 12121"/>
            </a:avLst>
          </a:prstGeom>
          <a:no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611560" y="3444803"/>
            <a:ext cx="4320480" cy="400110"/>
          </a:xfrm>
          <a:prstGeom prst="rect">
            <a:avLst/>
          </a:prstGeom>
          <a:noFill/>
        </p:spPr>
        <p:txBody>
          <a:bodyPr wrap="square" rtlCol="0">
            <a:spAutoFit/>
          </a:bodyPr>
          <a:lstStyle>
            <a:defPPr>
              <a:defRPr lang="ko-KR"/>
            </a:defPPr>
            <a:lvl1pPr marL="252000" indent="-252000">
              <a:buClr>
                <a:srgbClr val="FF0000"/>
              </a:buClr>
              <a:buFont typeface="Wingdings" panose="05000000000000000000" pitchFamily="2" charset="2"/>
              <a:buChar char="§"/>
              <a:defRPr sz="2000"/>
            </a:lvl1pPr>
          </a:lstStyle>
          <a:p>
            <a:r>
              <a:rPr lang="en-US" altLang="ko-KR" dirty="0" smtClean="0">
                <a:latin typeface="+mn-ea"/>
                <a:ea typeface="+mn-ea"/>
              </a:rPr>
              <a:t>Satterthwaite</a:t>
            </a:r>
            <a:r>
              <a:rPr lang="ko-KR" altLang="en-US" dirty="0" smtClean="0">
                <a:latin typeface="+mn-ea"/>
                <a:ea typeface="+mn-ea"/>
              </a:rPr>
              <a:t>의</a:t>
            </a:r>
            <a:r>
              <a:rPr lang="en-US" altLang="ko-KR" dirty="0" smtClean="0">
                <a:latin typeface="+mn-ea"/>
                <a:ea typeface="+mn-ea"/>
              </a:rPr>
              <a:t> </a:t>
            </a:r>
            <a:r>
              <a:rPr lang="ko-KR" altLang="en-US" dirty="0" smtClean="0">
                <a:latin typeface="+mn-ea"/>
                <a:ea typeface="+mn-ea"/>
              </a:rPr>
              <a:t>근사적 방법</a:t>
            </a:r>
            <a:endParaRPr lang="ko-KR" altLang="en-US" dirty="0">
              <a:latin typeface="+mn-ea"/>
              <a:ea typeface="+mn-ea"/>
            </a:endParaRPr>
          </a:p>
        </p:txBody>
      </p:sp>
      <p:sp>
        <p:nvSpPr>
          <p:cNvPr id="13" name="TextBox 12"/>
          <p:cNvSpPr txBox="1"/>
          <p:nvPr/>
        </p:nvSpPr>
        <p:spPr>
          <a:xfrm>
            <a:off x="611560" y="4844893"/>
            <a:ext cx="3528392" cy="400110"/>
          </a:xfrm>
          <a:prstGeom prst="rect">
            <a:avLst/>
          </a:prstGeom>
          <a:noFill/>
        </p:spPr>
        <p:txBody>
          <a:bodyPr wrap="square" rtlCol="0">
            <a:spAutoFit/>
          </a:bodyPr>
          <a:lstStyle>
            <a:defPPr>
              <a:defRPr lang="ko-KR"/>
            </a:defPPr>
            <a:lvl1pPr marL="252000" indent="-252000">
              <a:buClr>
                <a:srgbClr val="FF0000"/>
              </a:buClr>
              <a:buFont typeface="Wingdings" panose="05000000000000000000" pitchFamily="2" charset="2"/>
              <a:buChar char="§"/>
              <a:defRPr sz="2000"/>
            </a:lvl1pPr>
          </a:lstStyle>
          <a:p>
            <a:r>
              <a:rPr lang="en-US" altLang="ko-KR" dirty="0">
                <a:latin typeface="+mn-ea"/>
                <a:ea typeface="+mn-ea"/>
              </a:rPr>
              <a:t>Satterthwaite </a:t>
            </a:r>
            <a:r>
              <a:rPr lang="ko-KR" altLang="en-US" dirty="0" smtClean="0">
                <a:latin typeface="+mn-ea"/>
                <a:ea typeface="+mn-ea"/>
              </a:rPr>
              <a:t>자유도</a:t>
            </a:r>
            <a:endParaRPr lang="ko-KR" altLang="en-US" dirty="0">
              <a:latin typeface="+mn-ea"/>
              <a:ea typeface="+mn-ea"/>
            </a:endParaRPr>
          </a:p>
        </p:txBody>
      </p:sp>
      <p:pic>
        <p:nvPicPr>
          <p:cNvPr id="14" name="Picture 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748" y="2258870"/>
            <a:ext cx="3369442" cy="888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957670"/>
            <a:ext cx="3257595" cy="731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780" y="5370168"/>
            <a:ext cx="2628190" cy="1029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4723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내용 개체 틀 2"/>
          <p:cNvSpPr>
            <a:spLocks noGrp="1"/>
          </p:cNvSpPr>
          <p:nvPr>
            <p:ph idx="4294967295"/>
          </p:nvPr>
        </p:nvSpPr>
        <p:spPr>
          <a:xfrm>
            <a:off x="476545" y="1314450"/>
            <a:ext cx="8415338" cy="4781550"/>
          </a:xfrm>
        </p:spPr>
        <p:txBody>
          <a:bodyPr>
            <a:normAutofit/>
          </a:bodyPr>
          <a:lstStyle/>
          <a:p>
            <a:pPr marL="0" indent="0">
              <a:buNone/>
            </a:pPr>
            <a:r>
              <a:rPr lang="en-US" altLang="ko-KR" sz="1800" dirty="0"/>
              <a:t>[</a:t>
            </a:r>
            <a:r>
              <a:rPr lang="ko-KR" altLang="en-US" sz="1800" dirty="0"/>
              <a:t>예 </a:t>
            </a:r>
            <a:r>
              <a:rPr lang="en-US" altLang="ko-KR" sz="1800" dirty="0"/>
              <a:t>11-7] </a:t>
            </a:r>
            <a:r>
              <a:rPr lang="ko-KR" altLang="en-US" sz="1800" dirty="0"/>
              <a:t>두 라인에서 생산되는 초콜릿의 무게는 정규분포를 따른다고 한다</a:t>
            </a:r>
            <a:r>
              <a:rPr lang="en-US" altLang="ko-KR" sz="1800" dirty="0"/>
              <a:t>. </a:t>
            </a:r>
            <a:r>
              <a:rPr lang="ko-KR" altLang="en-US" sz="1800" dirty="0"/>
              <a:t>라인 </a:t>
            </a:r>
            <a:r>
              <a:rPr lang="en-US" altLang="ko-KR" sz="1800" dirty="0"/>
              <a:t>1</a:t>
            </a:r>
            <a:r>
              <a:rPr lang="ko-KR" altLang="en-US" sz="1800" dirty="0"/>
              <a:t>에서 생산된 초콜릿 표본 </a:t>
            </a:r>
            <a:r>
              <a:rPr lang="en-US" altLang="ko-KR" sz="1800" dirty="0"/>
              <a:t>25</a:t>
            </a:r>
            <a:r>
              <a:rPr lang="ko-KR" altLang="en-US" sz="1800" dirty="0"/>
              <a:t>개의 무게는 평균 </a:t>
            </a:r>
            <a:r>
              <a:rPr lang="en-US" altLang="ko-KR" sz="1800" dirty="0"/>
              <a:t>198.5(g), </a:t>
            </a:r>
            <a:r>
              <a:rPr lang="ko-KR" altLang="en-US" sz="1800" dirty="0"/>
              <a:t>표준편차 </a:t>
            </a:r>
            <a:r>
              <a:rPr lang="en-US" altLang="ko-KR" sz="1800" dirty="0"/>
              <a:t>2.8(g), </a:t>
            </a:r>
            <a:r>
              <a:rPr lang="ko-KR" altLang="en-US" sz="1800" dirty="0"/>
              <a:t>라인 </a:t>
            </a:r>
            <a:r>
              <a:rPr lang="en-US" altLang="ko-KR" sz="1800" dirty="0"/>
              <a:t>2</a:t>
            </a:r>
            <a:r>
              <a:rPr lang="ko-KR" altLang="en-US" sz="1800" dirty="0"/>
              <a:t>에서 생산된 초콜릿 표본 </a:t>
            </a:r>
            <a:r>
              <a:rPr lang="en-US" altLang="ko-KR" sz="1800" dirty="0"/>
              <a:t>34</a:t>
            </a:r>
            <a:r>
              <a:rPr lang="ko-KR" altLang="en-US" sz="1800" dirty="0"/>
              <a:t>개의 무게는 평균 </a:t>
            </a:r>
            <a:r>
              <a:rPr lang="en-US" altLang="ko-KR" sz="1800" dirty="0"/>
              <a:t>201.3(g), </a:t>
            </a:r>
            <a:r>
              <a:rPr lang="ko-KR" altLang="en-US" sz="1800" dirty="0"/>
              <a:t>표준편차 </a:t>
            </a:r>
            <a:r>
              <a:rPr lang="en-US" altLang="ko-KR" sz="1800" dirty="0"/>
              <a:t>5.5(g)</a:t>
            </a:r>
            <a:r>
              <a:rPr lang="ko-KR" altLang="en-US" sz="1800" dirty="0"/>
              <a:t>으로 측정되었다</a:t>
            </a:r>
            <a:r>
              <a:rPr lang="en-US" altLang="ko-KR" sz="1800" dirty="0"/>
              <a:t>. </a:t>
            </a:r>
            <a:r>
              <a:rPr lang="ko-KR" altLang="en-US" sz="1800" dirty="0"/>
              <a:t>모평균의 차이 에 대한 </a:t>
            </a:r>
            <a:r>
              <a:rPr lang="en-US" altLang="ko-KR" sz="1800" dirty="0"/>
              <a:t>95% </a:t>
            </a:r>
            <a:r>
              <a:rPr lang="ko-KR" altLang="en-US" sz="1800" dirty="0"/>
              <a:t>신뢰구간을 구하시오</a:t>
            </a:r>
            <a:r>
              <a:rPr lang="en-US" altLang="ko-KR" sz="1800" dirty="0" smtClean="0"/>
              <a:t>.</a:t>
            </a:r>
            <a:endParaRPr lang="en-US" altLang="ko-KR" sz="1800" dirty="0" smtClean="0">
              <a:latin typeface="+mn-ea"/>
            </a:endParaRPr>
          </a:p>
          <a:p>
            <a:pPr marL="457200" lvl="1" indent="0">
              <a:buNone/>
            </a:pPr>
            <a:endParaRPr lang="en-US" altLang="ko-KR" sz="1800" dirty="0"/>
          </a:p>
          <a:p>
            <a:endParaRPr lang="ko-KR" altLang="en-US" sz="2000" dirty="0" smtClean="0"/>
          </a:p>
        </p:txBody>
      </p:sp>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3.1 </a:t>
            </a:r>
            <a:r>
              <a:rPr lang="ko-KR" altLang="en-US" dirty="0"/>
              <a:t>모평균 차이의 추정</a:t>
            </a:r>
            <a:endParaRPr lang="ko-KR" altLang="en-US" dirty="0" smtClean="0"/>
          </a:p>
        </p:txBody>
      </p:sp>
      <p:sp>
        <p:nvSpPr>
          <p:cNvPr id="4" name="직사각형 3"/>
          <p:cNvSpPr/>
          <p:nvPr/>
        </p:nvSpPr>
        <p:spPr>
          <a:xfrm>
            <a:off x="746575" y="2708920"/>
            <a:ext cx="7695855" cy="338437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1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491" y="2870940"/>
            <a:ext cx="5305065" cy="3078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4211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내용 개체 틀 2"/>
          <p:cNvSpPr>
            <a:spLocks noGrp="1"/>
          </p:cNvSpPr>
          <p:nvPr>
            <p:ph idx="4294967295"/>
          </p:nvPr>
        </p:nvSpPr>
        <p:spPr>
          <a:xfrm>
            <a:off x="476545" y="1314450"/>
            <a:ext cx="8415338" cy="4781550"/>
          </a:xfrm>
        </p:spPr>
        <p:txBody>
          <a:bodyPr/>
          <a:lstStyle/>
          <a:p>
            <a:pPr marL="0" indent="0">
              <a:buNone/>
            </a:pPr>
            <a:r>
              <a:rPr lang="en-US" altLang="ko-KR" sz="2000" dirty="0"/>
              <a:t>[</a:t>
            </a:r>
            <a:r>
              <a:rPr lang="ko-KR" altLang="en-US" sz="2000" dirty="0"/>
              <a:t>예 </a:t>
            </a:r>
            <a:r>
              <a:rPr lang="en-US" altLang="ko-KR" sz="2000" dirty="0"/>
              <a:t>11-7] (</a:t>
            </a:r>
            <a:r>
              <a:rPr lang="ko-KR" altLang="en-US" sz="2000" dirty="0" smtClean="0"/>
              <a:t>계속</a:t>
            </a:r>
            <a:r>
              <a:rPr lang="en-US" altLang="ko-KR" sz="2000" dirty="0" smtClean="0"/>
              <a:t>)</a:t>
            </a:r>
            <a:endParaRPr lang="en-US" altLang="ko-KR" sz="2000" dirty="0" smtClean="0">
              <a:latin typeface="+mn-ea"/>
            </a:endParaRPr>
          </a:p>
          <a:p>
            <a:pPr marL="457200" lvl="1" indent="0">
              <a:buNone/>
            </a:pPr>
            <a:endParaRPr lang="en-US" altLang="ko-KR" sz="2000" dirty="0"/>
          </a:p>
          <a:p>
            <a:endParaRPr lang="ko-KR" altLang="en-US" sz="2400" dirty="0" smtClean="0"/>
          </a:p>
        </p:txBody>
      </p:sp>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3.1 </a:t>
            </a:r>
            <a:r>
              <a:rPr lang="ko-KR" altLang="en-US" dirty="0"/>
              <a:t>모평균 차이의 추정</a:t>
            </a:r>
            <a:endParaRPr lang="ko-KR" altLang="en-US" dirty="0" smtClean="0"/>
          </a:p>
        </p:txBody>
      </p:sp>
      <p:sp>
        <p:nvSpPr>
          <p:cNvPr id="4" name="TextBox 3"/>
          <p:cNvSpPr txBox="1"/>
          <p:nvPr/>
        </p:nvSpPr>
        <p:spPr>
          <a:xfrm>
            <a:off x="746575" y="1855852"/>
            <a:ext cx="7695855" cy="3693319"/>
          </a:xfrm>
          <a:prstGeom prst="rect">
            <a:avLst/>
          </a:prstGeom>
          <a:noFill/>
          <a:ln>
            <a:solidFill>
              <a:srgbClr val="00B0F0"/>
            </a:solidFill>
          </a:ln>
        </p:spPr>
        <p:txBody>
          <a:bodyPr wrap="square" rtlCol="0">
            <a:spAutoFit/>
          </a:bodyPr>
          <a:lstStyle/>
          <a:p>
            <a:r>
              <a:rPr lang="en-US" altLang="ko-KR" dirty="0">
                <a:latin typeface="+mn-ea"/>
                <a:ea typeface="+mn-ea"/>
              </a:rPr>
              <a:t># </a:t>
            </a:r>
            <a:r>
              <a:rPr lang="ko-KR" altLang="en-US" dirty="0">
                <a:latin typeface="+mn-ea"/>
                <a:ea typeface="+mn-ea"/>
              </a:rPr>
              <a:t>함수 정의 </a:t>
            </a:r>
            <a:r>
              <a:rPr lang="en-US" altLang="ko-KR" dirty="0">
                <a:latin typeface="+mn-ea"/>
                <a:ea typeface="+mn-ea"/>
              </a:rPr>
              <a:t>(</a:t>
            </a:r>
            <a:r>
              <a:rPr lang="ko-KR" altLang="en-US" dirty="0">
                <a:latin typeface="+mn-ea"/>
                <a:ea typeface="+mn-ea"/>
              </a:rPr>
              <a:t>표본개수</a:t>
            </a:r>
            <a:r>
              <a:rPr lang="en-US" altLang="ko-KR" dirty="0">
                <a:latin typeface="+mn-ea"/>
                <a:ea typeface="+mn-ea"/>
              </a:rPr>
              <a:t>1, 2, </a:t>
            </a:r>
            <a:r>
              <a:rPr lang="ko-KR" altLang="en-US" dirty="0">
                <a:latin typeface="+mn-ea"/>
                <a:ea typeface="+mn-ea"/>
              </a:rPr>
              <a:t>표본평균</a:t>
            </a:r>
            <a:r>
              <a:rPr lang="en-US" altLang="ko-KR" dirty="0">
                <a:latin typeface="+mn-ea"/>
                <a:ea typeface="+mn-ea"/>
              </a:rPr>
              <a:t>1, 2, </a:t>
            </a:r>
            <a:r>
              <a:rPr lang="ko-KR" altLang="en-US" dirty="0">
                <a:latin typeface="+mn-ea"/>
                <a:ea typeface="+mn-ea"/>
              </a:rPr>
              <a:t>표본표준편차</a:t>
            </a:r>
            <a:r>
              <a:rPr lang="en-US" altLang="ko-KR" dirty="0">
                <a:latin typeface="+mn-ea"/>
                <a:ea typeface="+mn-ea"/>
              </a:rPr>
              <a:t>1, 2, </a:t>
            </a:r>
            <a:r>
              <a:rPr lang="ko-KR" altLang="en-US" dirty="0">
                <a:latin typeface="+mn-ea"/>
                <a:ea typeface="+mn-ea"/>
              </a:rPr>
              <a:t>유의수준</a:t>
            </a:r>
            <a:r>
              <a:rPr lang="en-US" altLang="ko-KR" dirty="0">
                <a:latin typeface="+mn-ea"/>
                <a:ea typeface="+mn-ea"/>
              </a:rPr>
              <a:t>)</a:t>
            </a:r>
          </a:p>
          <a:p>
            <a:r>
              <a:rPr lang="en-US" altLang="ko-KR" dirty="0">
                <a:solidFill>
                  <a:srgbClr val="FF0000"/>
                </a:solidFill>
                <a:latin typeface="+mn-ea"/>
                <a:ea typeface="+mn-ea"/>
              </a:rPr>
              <a:t>tci2.2 &lt;- function(n1, n2, xb1, xb2, s1, s2, alp) {</a:t>
            </a:r>
          </a:p>
          <a:p>
            <a:r>
              <a:rPr lang="en-US" altLang="ko-KR" dirty="0">
                <a:solidFill>
                  <a:srgbClr val="FF0000"/>
                </a:solidFill>
                <a:latin typeface="+mn-ea"/>
                <a:ea typeface="+mn-ea"/>
              </a:rPr>
              <a:t>	nu &lt;- (s1^2/n1+s2^2/n2)^2 / </a:t>
            </a:r>
          </a:p>
          <a:p>
            <a:r>
              <a:rPr lang="en-US" altLang="ko-KR" dirty="0">
                <a:solidFill>
                  <a:srgbClr val="FF0000"/>
                </a:solidFill>
                <a:latin typeface="+mn-ea"/>
                <a:ea typeface="+mn-ea"/>
              </a:rPr>
              <a:t>		((s1^2/n1)^2/(n1-1)+(s2^2/n2)^2/(n2-1))</a:t>
            </a:r>
          </a:p>
          <a:p>
            <a:r>
              <a:rPr lang="en-US" altLang="ko-KR" dirty="0">
                <a:solidFill>
                  <a:srgbClr val="FF0000"/>
                </a:solidFill>
                <a:latin typeface="+mn-ea"/>
                <a:ea typeface="+mn-ea"/>
              </a:rPr>
              <a:t>	</a:t>
            </a:r>
            <a:r>
              <a:rPr lang="en-US" altLang="ko-KR" dirty="0" err="1">
                <a:solidFill>
                  <a:srgbClr val="FF0000"/>
                </a:solidFill>
                <a:latin typeface="+mn-ea"/>
                <a:ea typeface="+mn-ea"/>
              </a:rPr>
              <a:t>tnu</a:t>
            </a:r>
            <a:r>
              <a:rPr lang="en-US" altLang="ko-KR" dirty="0">
                <a:solidFill>
                  <a:srgbClr val="FF0000"/>
                </a:solidFill>
                <a:latin typeface="+mn-ea"/>
                <a:ea typeface="+mn-ea"/>
              </a:rPr>
              <a:t> &lt;- </a:t>
            </a:r>
            <a:r>
              <a:rPr lang="en-US" altLang="ko-KR" dirty="0" err="1">
                <a:solidFill>
                  <a:srgbClr val="FF0000"/>
                </a:solidFill>
                <a:latin typeface="+mn-ea"/>
                <a:ea typeface="+mn-ea"/>
              </a:rPr>
              <a:t>qt</a:t>
            </a:r>
            <a:r>
              <a:rPr lang="en-US" altLang="ko-KR" dirty="0">
                <a:solidFill>
                  <a:srgbClr val="FF0000"/>
                </a:solidFill>
                <a:latin typeface="+mn-ea"/>
                <a:ea typeface="+mn-ea"/>
              </a:rPr>
              <a:t>(1-alp/2, nu)</a:t>
            </a:r>
          </a:p>
          <a:p>
            <a:r>
              <a:rPr lang="en-US" altLang="ko-KR" dirty="0">
                <a:solidFill>
                  <a:srgbClr val="FF0000"/>
                </a:solidFill>
                <a:latin typeface="+mn-ea"/>
                <a:ea typeface="+mn-ea"/>
              </a:rPr>
              <a:t>	err &lt;- </a:t>
            </a:r>
            <a:r>
              <a:rPr lang="en-US" altLang="ko-KR" dirty="0" err="1">
                <a:solidFill>
                  <a:srgbClr val="FF0000"/>
                </a:solidFill>
                <a:latin typeface="+mn-ea"/>
                <a:ea typeface="+mn-ea"/>
              </a:rPr>
              <a:t>tnu</a:t>
            </a:r>
            <a:r>
              <a:rPr lang="en-US" altLang="ko-KR" dirty="0">
                <a:solidFill>
                  <a:srgbClr val="FF0000"/>
                </a:solidFill>
                <a:latin typeface="+mn-ea"/>
                <a:ea typeface="+mn-ea"/>
              </a:rPr>
              <a:t>*</a:t>
            </a:r>
            <a:r>
              <a:rPr lang="en-US" altLang="ko-KR" dirty="0" err="1">
                <a:solidFill>
                  <a:srgbClr val="FF0000"/>
                </a:solidFill>
                <a:latin typeface="+mn-ea"/>
                <a:ea typeface="+mn-ea"/>
              </a:rPr>
              <a:t>sqrt</a:t>
            </a:r>
            <a:r>
              <a:rPr lang="en-US" altLang="ko-KR" dirty="0">
                <a:solidFill>
                  <a:srgbClr val="FF0000"/>
                </a:solidFill>
                <a:latin typeface="+mn-ea"/>
                <a:ea typeface="+mn-ea"/>
              </a:rPr>
              <a:t>(s1^2/n1 + s2^2/n2)</a:t>
            </a:r>
          </a:p>
          <a:p>
            <a:r>
              <a:rPr lang="en-US" altLang="ko-KR" dirty="0">
                <a:solidFill>
                  <a:srgbClr val="FF0000"/>
                </a:solidFill>
                <a:latin typeface="+mn-ea"/>
                <a:ea typeface="+mn-ea"/>
              </a:rPr>
              <a:t>	</a:t>
            </a:r>
            <a:r>
              <a:rPr lang="en-US" altLang="ko-KR" dirty="0" err="1">
                <a:solidFill>
                  <a:srgbClr val="FF0000"/>
                </a:solidFill>
                <a:latin typeface="+mn-ea"/>
                <a:ea typeface="+mn-ea"/>
              </a:rPr>
              <a:t>xd</a:t>
            </a:r>
            <a:r>
              <a:rPr lang="en-US" altLang="ko-KR" dirty="0">
                <a:solidFill>
                  <a:srgbClr val="FF0000"/>
                </a:solidFill>
                <a:latin typeface="+mn-ea"/>
                <a:ea typeface="+mn-ea"/>
              </a:rPr>
              <a:t> &lt;- xb1-xb2</a:t>
            </a:r>
          </a:p>
          <a:p>
            <a:r>
              <a:rPr lang="en-US" altLang="ko-KR" dirty="0">
                <a:solidFill>
                  <a:srgbClr val="FF0000"/>
                </a:solidFill>
                <a:latin typeface="+mn-ea"/>
                <a:ea typeface="+mn-ea"/>
              </a:rPr>
              <a:t>	cat("nu* =", nu, "\</a:t>
            </a:r>
            <a:r>
              <a:rPr lang="en-US" altLang="ko-KR" dirty="0" err="1">
                <a:solidFill>
                  <a:srgbClr val="FF0000"/>
                </a:solidFill>
                <a:latin typeface="+mn-ea"/>
                <a:ea typeface="+mn-ea"/>
              </a:rPr>
              <a:t>tt</a:t>
            </a:r>
            <a:r>
              <a:rPr lang="en-US" altLang="ko-KR" dirty="0">
                <a:solidFill>
                  <a:srgbClr val="FF0000"/>
                </a:solidFill>
                <a:latin typeface="+mn-ea"/>
                <a:ea typeface="+mn-ea"/>
              </a:rPr>
              <a:t>(nu*) =", </a:t>
            </a:r>
            <a:r>
              <a:rPr lang="en-US" altLang="ko-KR" dirty="0" err="1">
                <a:solidFill>
                  <a:srgbClr val="FF0000"/>
                </a:solidFill>
                <a:latin typeface="+mn-ea"/>
                <a:ea typeface="+mn-ea"/>
              </a:rPr>
              <a:t>tnu</a:t>
            </a:r>
            <a:r>
              <a:rPr lang="en-US" altLang="ko-KR" dirty="0">
                <a:solidFill>
                  <a:srgbClr val="FF0000"/>
                </a:solidFill>
                <a:latin typeface="+mn-ea"/>
                <a:ea typeface="+mn-ea"/>
              </a:rPr>
              <a:t>, "\n")</a:t>
            </a:r>
          </a:p>
          <a:p>
            <a:r>
              <a:rPr lang="en-US" altLang="ko-KR" dirty="0">
                <a:solidFill>
                  <a:srgbClr val="FF0000"/>
                </a:solidFill>
                <a:latin typeface="+mn-ea"/>
                <a:ea typeface="+mn-ea"/>
              </a:rPr>
              <a:t>	cat("[", </a:t>
            </a:r>
            <a:r>
              <a:rPr lang="en-US" altLang="ko-KR" dirty="0" err="1">
                <a:solidFill>
                  <a:srgbClr val="FF0000"/>
                </a:solidFill>
                <a:latin typeface="+mn-ea"/>
                <a:ea typeface="+mn-ea"/>
              </a:rPr>
              <a:t>xd</a:t>
            </a:r>
            <a:r>
              <a:rPr lang="en-US" altLang="ko-KR" dirty="0">
                <a:solidFill>
                  <a:srgbClr val="FF0000"/>
                </a:solidFill>
                <a:latin typeface="+mn-ea"/>
                <a:ea typeface="+mn-ea"/>
              </a:rPr>
              <a:t>, "±", err, "] = [", </a:t>
            </a:r>
            <a:r>
              <a:rPr lang="en-US" altLang="ko-KR" dirty="0" err="1">
                <a:solidFill>
                  <a:srgbClr val="FF0000"/>
                </a:solidFill>
                <a:latin typeface="+mn-ea"/>
                <a:ea typeface="+mn-ea"/>
              </a:rPr>
              <a:t>xd</a:t>
            </a:r>
            <a:r>
              <a:rPr lang="en-US" altLang="ko-KR" dirty="0">
                <a:solidFill>
                  <a:srgbClr val="FF0000"/>
                </a:solidFill>
                <a:latin typeface="+mn-ea"/>
                <a:ea typeface="+mn-ea"/>
              </a:rPr>
              <a:t>-err, ",", </a:t>
            </a:r>
            <a:r>
              <a:rPr lang="en-US" altLang="ko-KR" dirty="0" err="1">
                <a:solidFill>
                  <a:srgbClr val="FF0000"/>
                </a:solidFill>
                <a:latin typeface="+mn-ea"/>
                <a:ea typeface="+mn-ea"/>
              </a:rPr>
              <a:t>xd+err</a:t>
            </a:r>
            <a:r>
              <a:rPr lang="en-US" altLang="ko-KR" dirty="0">
                <a:solidFill>
                  <a:srgbClr val="FF0000"/>
                </a:solidFill>
                <a:latin typeface="+mn-ea"/>
                <a:ea typeface="+mn-ea"/>
              </a:rPr>
              <a:t>,"]\n")}</a:t>
            </a:r>
          </a:p>
          <a:p>
            <a:r>
              <a:rPr lang="en-US" altLang="ko-KR" dirty="0">
                <a:latin typeface="+mn-ea"/>
                <a:ea typeface="+mn-ea"/>
              </a:rPr>
              <a:t># </a:t>
            </a:r>
            <a:r>
              <a:rPr lang="ko-KR" altLang="en-US" dirty="0">
                <a:latin typeface="+mn-ea"/>
                <a:ea typeface="+mn-ea"/>
              </a:rPr>
              <a:t>함수 실행</a:t>
            </a:r>
          </a:p>
          <a:p>
            <a:r>
              <a:rPr lang="en-US" altLang="ko-KR" dirty="0">
                <a:solidFill>
                  <a:srgbClr val="FF0000"/>
                </a:solidFill>
                <a:latin typeface="+mn-ea"/>
                <a:ea typeface="+mn-ea"/>
              </a:rPr>
              <a:t>tci2.2(25, 34, 198.5, 201.3, 2.8, 5.5, 0.05)</a:t>
            </a:r>
          </a:p>
          <a:p>
            <a:r>
              <a:rPr lang="en-US" altLang="ko-KR" dirty="0">
                <a:solidFill>
                  <a:srgbClr val="0000FF"/>
                </a:solidFill>
                <a:latin typeface="+mn-ea"/>
                <a:ea typeface="+mn-ea"/>
              </a:rPr>
              <a:t>nu* = 51.55604  t(nu*) = 2.007058 </a:t>
            </a:r>
          </a:p>
          <a:p>
            <a:r>
              <a:rPr lang="en-US" altLang="ko-KR" dirty="0">
                <a:solidFill>
                  <a:srgbClr val="0000FF"/>
                </a:solidFill>
                <a:latin typeface="+mn-ea"/>
                <a:ea typeface="+mn-ea"/>
              </a:rPr>
              <a:t>[ -2.8 ± 2.201648 ] = [ -5.001648 , -0.5983515 ]</a:t>
            </a:r>
            <a:endParaRPr lang="ko-KR" altLang="en-US" dirty="0">
              <a:solidFill>
                <a:srgbClr val="0000FF"/>
              </a:solidFill>
              <a:latin typeface="+mn-ea"/>
              <a:ea typeface="+mn-ea"/>
            </a:endParaRPr>
          </a:p>
        </p:txBody>
      </p:sp>
    </p:spTree>
    <p:extLst>
      <p:ext uri="{BB962C8B-B14F-4D97-AF65-F5344CB8AC3E}">
        <p14:creationId xmlns:p14="http://schemas.microsoft.com/office/powerpoint/2010/main" val="3750293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내용 개체 틀 2"/>
          <p:cNvSpPr>
            <a:spLocks noGrp="1"/>
          </p:cNvSpPr>
          <p:nvPr>
            <p:ph idx="4294967295"/>
          </p:nvPr>
        </p:nvSpPr>
        <p:spPr>
          <a:xfrm>
            <a:off x="476545" y="1314450"/>
            <a:ext cx="8415338" cy="4781550"/>
          </a:xfrm>
        </p:spPr>
        <p:txBody>
          <a:bodyPr>
            <a:normAutofit/>
          </a:bodyPr>
          <a:lstStyle/>
          <a:p>
            <a:pPr marL="0" indent="0">
              <a:buNone/>
            </a:pPr>
            <a:r>
              <a:rPr lang="en-US" altLang="ko-KR" sz="1800" dirty="0"/>
              <a:t>[</a:t>
            </a:r>
            <a:r>
              <a:rPr lang="ko-KR" altLang="en-US" sz="1800" dirty="0"/>
              <a:t>예 </a:t>
            </a:r>
            <a:r>
              <a:rPr lang="en-US" altLang="ko-KR" sz="1800" dirty="0"/>
              <a:t>11-8] </a:t>
            </a:r>
            <a:r>
              <a:rPr lang="ko-KR" altLang="en-US" sz="1800" dirty="0"/>
              <a:t>두 라인에서 생산되는 초콜릿의 무게는 정규분포를 따름</a:t>
            </a:r>
            <a:r>
              <a:rPr lang="en-US" altLang="ko-KR" sz="1800" dirty="0"/>
              <a:t>. </a:t>
            </a:r>
          </a:p>
          <a:p>
            <a:pPr marL="0" indent="0">
              <a:buNone/>
            </a:pPr>
            <a:r>
              <a:rPr lang="en-US" altLang="ko-KR" sz="1800" dirty="0"/>
              <a:t>	</a:t>
            </a:r>
            <a:r>
              <a:rPr lang="ko-KR" altLang="en-US" sz="1800" dirty="0"/>
              <a:t>라인 </a:t>
            </a:r>
            <a:r>
              <a:rPr lang="en-US" altLang="ko-KR" sz="1800" dirty="0"/>
              <a:t>1 </a:t>
            </a:r>
            <a:r>
              <a:rPr lang="ko-KR" altLang="en-US" sz="1800" dirty="0"/>
              <a:t>표본 </a:t>
            </a:r>
            <a:r>
              <a:rPr lang="en-US" altLang="ko-KR" sz="1800" dirty="0"/>
              <a:t>25</a:t>
            </a:r>
            <a:r>
              <a:rPr lang="ko-KR" altLang="en-US" sz="1800" dirty="0"/>
              <a:t>개</a:t>
            </a:r>
            <a:r>
              <a:rPr lang="en-US" altLang="ko-KR" sz="1800" dirty="0"/>
              <a:t>, </a:t>
            </a:r>
            <a:r>
              <a:rPr lang="ko-KR" altLang="en-US" sz="1800" dirty="0"/>
              <a:t>라인 </a:t>
            </a:r>
            <a:r>
              <a:rPr lang="en-US" altLang="ko-KR" sz="1800" dirty="0"/>
              <a:t>2</a:t>
            </a:r>
            <a:r>
              <a:rPr lang="ko-KR" altLang="en-US" sz="1800" dirty="0"/>
              <a:t> 표본 </a:t>
            </a:r>
            <a:r>
              <a:rPr lang="en-US" altLang="ko-KR" sz="1800" dirty="0"/>
              <a:t>34</a:t>
            </a:r>
            <a:r>
              <a:rPr lang="ko-KR" altLang="en-US" sz="1800" dirty="0"/>
              <a:t>개</a:t>
            </a:r>
            <a:r>
              <a:rPr lang="en-US" altLang="ko-KR" sz="1800" dirty="0"/>
              <a:t>. </a:t>
            </a:r>
          </a:p>
          <a:p>
            <a:pPr marL="0" indent="0">
              <a:buNone/>
            </a:pPr>
            <a:r>
              <a:rPr lang="ko-KR" altLang="en-US" sz="1800" dirty="0" smtClean="0"/>
              <a:t>           모평균의 </a:t>
            </a:r>
            <a:r>
              <a:rPr lang="ko-KR" altLang="en-US" sz="1800" dirty="0"/>
              <a:t>차이에 대한 </a:t>
            </a:r>
            <a:r>
              <a:rPr lang="en-US" altLang="ko-KR" sz="1800" dirty="0"/>
              <a:t>95% </a:t>
            </a:r>
            <a:r>
              <a:rPr lang="ko-KR" altLang="en-US" sz="1800" dirty="0"/>
              <a:t>신뢰구간</a:t>
            </a:r>
            <a:r>
              <a:rPr lang="en-US" altLang="ko-KR" sz="1800" dirty="0"/>
              <a:t>?</a:t>
            </a:r>
            <a:endParaRPr lang="ko-KR" altLang="en-US" sz="1800" dirty="0"/>
          </a:p>
          <a:p>
            <a:pPr marL="0" indent="0">
              <a:buNone/>
            </a:pPr>
            <a:endParaRPr lang="en-US" altLang="ko-KR" sz="1800" dirty="0" smtClean="0">
              <a:latin typeface="+mn-ea"/>
            </a:endParaRPr>
          </a:p>
          <a:p>
            <a:pPr marL="457200" lvl="1" indent="0">
              <a:buNone/>
            </a:pPr>
            <a:endParaRPr lang="en-US" altLang="ko-KR" sz="1800" dirty="0"/>
          </a:p>
          <a:p>
            <a:endParaRPr lang="ko-KR" altLang="en-US" sz="1800" dirty="0" smtClean="0"/>
          </a:p>
        </p:txBody>
      </p:sp>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3.1 </a:t>
            </a:r>
            <a:r>
              <a:rPr lang="ko-KR" altLang="en-US" dirty="0"/>
              <a:t>모평균 차이의 추정</a:t>
            </a:r>
            <a:endParaRPr lang="ko-KR" altLang="en-US" dirty="0" smtClean="0"/>
          </a:p>
        </p:txBody>
      </p:sp>
      <p:sp>
        <p:nvSpPr>
          <p:cNvPr id="4" name="TextBox 3"/>
          <p:cNvSpPr txBox="1"/>
          <p:nvPr/>
        </p:nvSpPr>
        <p:spPr>
          <a:xfrm>
            <a:off x="746575" y="2400703"/>
            <a:ext cx="7650850" cy="584775"/>
          </a:xfrm>
          <a:prstGeom prst="rect">
            <a:avLst/>
          </a:prstGeom>
          <a:noFill/>
          <a:ln>
            <a:solidFill>
              <a:schemeClr val="accent1"/>
            </a:solidFill>
          </a:ln>
        </p:spPr>
        <p:txBody>
          <a:bodyPr wrap="square" rtlCol="0">
            <a:spAutoFit/>
          </a:bodyPr>
          <a:lstStyle/>
          <a:p>
            <a:r>
              <a:rPr lang="en-US" altLang="ko-KR" sz="1600" dirty="0">
                <a:solidFill>
                  <a:srgbClr val="0000FF"/>
                </a:solidFill>
                <a:latin typeface="+mn-ea"/>
                <a:ea typeface="+mn-ea"/>
              </a:rPr>
              <a:t>200 203 201 194 195 202 200 199 204 </a:t>
            </a:r>
            <a:r>
              <a:rPr lang="en-US" altLang="ko-KR" sz="1600" dirty="0" smtClean="0">
                <a:solidFill>
                  <a:srgbClr val="0000FF"/>
                </a:solidFill>
                <a:latin typeface="+mn-ea"/>
                <a:ea typeface="+mn-ea"/>
              </a:rPr>
              <a:t>199 195 </a:t>
            </a:r>
            <a:r>
              <a:rPr lang="en-US" altLang="ko-KR" sz="1600" dirty="0">
                <a:solidFill>
                  <a:srgbClr val="0000FF"/>
                </a:solidFill>
                <a:latin typeface="+mn-ea"/>
                <a:ea typeface="+mn-ea"/>
              </a:rPr>
              <a:t>196 199 200 199 198 200 198 199 </a:t>
            </a:r>
            <a:r>
              <a:rPr lang="en-US" altLang="ko-KR" sz="1600" dirty="0" smtClean="0">
                <a:solidFill>
                  <a:srgbClr val="0000FF"/>
                </a:solidFill>
                <a:latin typeface="+mn-ea"/>
                <a:ea typeface="+mn-ea"/>
              </a:rPr>
              <a:t>199 197 </a:t>
            </a:r>
            <a:r>
              <a:rPr lang="en-US" altLang="ko-KR" sz="1600" dirty="0">
                <a:solidFill>
                  <a:srgbClr val="0000FF"/>
                </a:solidFill>
                <a:latin typeface="+mn-ea"/>
                <a:ea typeface="+mn-ea"/>
              </a:rPr>
              <a:t>194 197 193 202</a:t>
            </a:r>
            <a:endParaRPr lang="ko-KR" altLang="en-US" sz="1600" dirty="0">
              <a:solidFill>
                <a:srgbClr val="0000FF"/>
              </a:solidFill>
              <a:latin typeface="+mn-ea"/>
              <a:ea typeface="+mn-ea"/>
            </a:endParaRPr>
          </a:p>
        </p:txBody>
      </p:sp>
      <p:sp>
        <p:nvSpPr>
          <p:cNvPr id="5" name="TextBox 4"/>
          <p:cNvSpPr txBox="1"/>
          <p:nvPr/>
        </p:nvSpPr>
        <p:spPr>
          <a:xfrm>
            <a:off x="746575" y="2976767"/>
            <a:ext cx="7650850" cy="584775"/>
          </a:xfrm>
          <a:prstGeom prst="rect">
            <a:avLst/>
          </a:prstGeom>
          <a:noFill/>
          <a:ln>
            <a:solidFill>
              <a:schemeClr val="accent1"/>
            </a:solidFill>
          </a:ln>
        </p:spPr>
        <p:txBody>
          <a:bodyPr wrap="square" rtlCol="0">
            <a:spAutoFit/>
          </a:bodyPr>
          <a:lstStyle/>
          <a:p>
            <a:r>
              <a:rPr lang="en-US" altLang="ko-KR" sz="1600" dirty="0">
                <a:solidFill>
                  <a:srgbClr val="0000FF"/>
                </a:solidFill>
                <a:latin typeface="+mn-ea"/>
                <a:ea typeface="+mn-ea"/>
              </a:rPr>
              <a:t>204 201 196 202 205 205 197 209 197 </a:t>
            </a:r>
            <a:r>
              <a:rPr lang="en-US" altLang="ko-KR" sz="1600" dirty="0" smtClean="0">
                <a:solidFill>
                  <a:srgbClr val="0000FF"/>
                </a:solidFill>
                <a:latin typeface="+mn-ea"/>
                <a:ea typeface="+mn-ea"/>
              </a:rPr>
              <a:t>201 187 </a:t>
            </a:r>
            <a:r>
              <a:rPr lang="en-US" altLang="ko-KR" sz="1600" dirty="0">
                <a:solidFill>
                  <a:srgbClr val="0000FF"/>
                </a:solidFill>
                <a:latin typeface="+mn-ea"/>
                <a:ea typeface="+mn-ea"/>
              </a:rPr>
              <a:t>201 192 204 203 200 207 201 213 </a:t>
            </a:r>
            <a:r>
              <a:rPr lang="en-US" altLang="ko-KR" sz="1600" dirty="0" smtClean="0">
                <a:solidFill>
                  <a:srgbClr val="0000FF"/>
                </a:solidFill>
                <a:latin typeface="+mn-ea"/>
                <a:ea typeface="+mn-ea"/>
              </a:rPr>
              <a:t>198 198 </a:t>
            </a:r>
            <a:r>
              <a:rPr lang="en-US" altLang="ko-KR" sz="1600" dirty="0">
                <a:solidFill>
                  <a:srgbClr val="0000FF"/>
                </a:solidFill>
                <a:latin typeface="+mn-ea"/>
                <a:ea typeface="+mn-ea"/>
              </a:rPr>
              <a:t>208 197 197 199 194 203 204 205 </a:t>
            </a:r>
            <a:r>
              <a:rPr lang="en-US" altLang="ko-KR" sz="1600" dirty="0" smtClean="0">
                <a:solidFill>
                  <a:srgbClr val="0000FF"/>
                </a:solidFill>
                <a:latin typeface="+mn-ea"/>
                <a:ea typeface="+mn-ea"/>
              </a:rPr>
              <a:t>202 202 </a:t>
            </a:r>
            <a:r>
              <a:rPr lang="en-US" altLang="ko-KR" sz="1600" dirty="0">
                <a:solidFill>
                  <a:srgbClr val="0000FF"/>
                </a:solidFill>
                <a:latin typeface="+mn-ea"/>
                <a:ea typeface="+mn-ea"/>
              </a:rPr>
              <a:t>197 207 212</a:t>
            </a:r>
            <a:endParaRPr lang="ko-KR" altLang="en-US" sz="1600" dirty="0">
              <a:solidFill>
                <a:srgbClr val="0000FF"/>
              </a:solidFill>
              <a:latin typeface="+mn-ea"/>
              <a:ea typeface="+mn-ea"/>
            </a:endParaRPr>
          </a:p>
        </p:txBody>
      </p:sp>
      <p:sp>
        <p:nvSpPr>
          <p:cNvPr id="6" name="직사각형 5"/>
          <p:cNvSpPr/>
          <p:nvPr/>
        </p:nvSpPr>
        <p:spPr>
          <a:xfrm>
            <a:off x="746575" y="3654024"/>
            <a:ext cx="7650850" cy="301533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1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69320"/>
            <a:ext cx="6825729" cy="1369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5238740"/>
            <a:ext cx="4881144" cy="1385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135" y="5352780"/>
            <a:ext cx="20002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0450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685800" y="642918"/>
            <a:ext cx="7772400" cy="1470025"/>
          </a:xfrm>
          <a:prstGeom prst="rect">
            <a:avLst/>
          </a:prstGeom>
        </p:spPr>
        <p:txBody>
          <a:bodyPr/>
          <a:lstStyle>
            <a:lvl1pPr algn="l" defTabSz="914400" rtl="0" eaLnBrk="1" latinLnBrk="1" hangingPunct="1">
              <a:spcBef>
                <a:spcPct val="0"/>
              </a:spcBef>
              <a:buNone/>
              <a:defRPr sz="3600" b="1" kern="1200">
                <a:solidFill>
                  <a:schemeClr val="tx1"/>
                </a:solidFill>
                <a:latin typeface="+mj-lt"/>
                <a:ea typeface="+mj-ea"/>
                <a:cs typeface="+mj-cs"/>
              </a:defRPr>
            </a:lvl1pPr>
          </a:lstStyle>
          <a:p>
            <a:pPr fontAlgn="auto">
              <a:spcAft>
                <a:spcPts val="0"/>
              </a:spcAft>
            </a:pPr>
            <a:r>
              <a:rPr kumimoji="0" lang="ko-KR" altLang="en-US" dirty="0" smtClean="0"/>
              <a:t>제</a:t>
            </a:r>
            <a:r>
              <a:rPr kumimoji="0" lang="en-US" altLang="ko-KR" dirty="0"/>
              <a:t>9</a:t>
            </a:r>
            <a:r>
              <a:rPr kumimoji="0" lang="ko-KR" altLang="en-US" dirty="0" smtClean="0"/>
              <a:t>장</a:t>
            </a:r>
            <a:r>
              <a:rPr kumimoji="0" lang="en-US" altLang="ko-KR" dirty="0" smtClean="0"/>
              <a:t/>
            </a:r>
            <a:br>
              <a:rPr kumimoji="0" lang="en-US" altLang="ko-KR" dirty="0" smtClean="0"/>
            </a:br>
            <a:r>
              <a:rPr kumimoji="0" lang="ko-KR" altLang="en-US" dirty="0" smtClean="0"/>
              <a:t>두 모집단에 대한 추론</a:t>
            </a:r>
            <a:endParaRPr kumimoji="0" lang="ko-KR" altLang="en-US" dirty="0"/>
          </a:p>
        </p:txBody>
      </p:sp>
      <p:sp>
        <p:nvSpPr>
          <p:cNvPr id="10" name="TextBox 9"/>
          <p:cNvSpPr txBox="1"/>
          <p:nvPr/>
        </p:nvSpPr>
        <p:spPr>
          <a:xfrm>
            <a:off x="746575" y="2348880"/>
            <a:ext cx="8424936" cy="3247043"/>
          </a:xfrm>
          <a:prstGeom prst="rect">
            <a:avLst/>
          </a:prstGeom>
          <a:noFill/>
        </p:spPr>
        <p:txBody>
          <a:bodyPr wrap="square" rIns="0" rtlCol="0">
            <a:spAutoFit/>
          </a:bodyPr>
          <a:lstStyle/>
          <a:p>
            <a:pPr marL="936000" indent="-936000">
              <a:lnSpc>
                <a:spcPct val="150000"/>
              </a:lnSpc>
              <a:spcAft>
                <a:spcPts val="600"/>
              </a:spcAft>
            </a:pPr>
            <a:r>
              <a:rPr lang="en-US" altLang="ko-KR" sz="2000" b="1" dirty="0" smtClean="0">
                <a:latin typeface="+mn-ea"/>
                <a:ea typeface="+mn-ea"/>
              </a:rPr>
              <a:t>1.</a:t>
            </a:r>
            <a:r>
              <a:rPr lang="en-US" altLang="ko-KR" sz="2000" b="1" dirty="0" smtClean="0">
                <a:latin typeface="+mn-ea"/>
                <a:ea typeface="+mn-ea"/>
              </a:rPr>
              <a:t>	</a:t>
            </a:r>
            <a:r>
              <a:rPr lang="ko-KR" altLang="en-US" sz="2000" b="1" dirty="0" smtClean="0">
                <a:latin typeface="+mn-ea"/>
                <a:ea typeface="+mn-ea"/>
              </a:rPr>
              <a:t>모평균 </a:t>
            </a:r>
            <a:r>
              <a:rPr lang="ko-KR" altLang="en-US" sz="2000" b="1" dirty="0">
                <a:latin typeface="+mn-ea"/>
                <a:ea typeface="+mn-ea"/>
              </a:rPr>
              <a:t>차이에 대한 추론 </a:t>
            </a:r>
            <a:r>
              <a:rPr lang="en-US" altLang="ko-KR" sz="2000" b="1" dirty="0">
                <a:latin typeface="+mn-ea"/>
                <a:ea typeface="+mn-ea"/>
              </a:rPr>
              <a:t>(</a:t>
            </a:r>
            <a:r>
              <a:rPr lang="ko-KR" altLang="en-US" sz="2000" b="1" dirty="0" err="1">
                <a:latin typeface="+mn-ea"/>
                <a:ea typeface="+mn-ea"/>
              </a:rPr>
              <a:t>모분산을</a:t>
            </a:r>
            <a:r>
              <a:rPr lang="ko-KR" altLang="en-US" sz="2000" b="1" dirty="0">
                <a:latin typeface="+mn-ea"/>
                <a:ea typeface="+mn-ea"/>
              </a:rPr>
              <a:t> 아는 경우</a:t>
            </a:r>
            <a:r>
              <a:rPr lang="en-US" altLang="ko-KR" sz="2000" b="1" dirty="0">
                <a:latin typeface="+mn-ea"/>
                <a:ea typeface="+mn-ea"/>
              </a:rPr>
              <a:t>)</a:t>
            </a:r>
          </a:p>
          <a:p>
            <a:pPr marL="936000" indent="-936000">
              <a:lnSpc>
                <a:spcPct val="150000"/>
              </a:lnSpc>
              <a:spcAft>
                <a:spcPts val="600"/>
              </a:spcAft>
            </a:pPr>
            <a:r>
              <a:rPr lang="en-US" altLang="ko-KR" sz="2000" b="1" dirty="0" smtClean="0">
                <a:latin typeface="+mn-ea"/>
                <a:ea typeface="+mn-ea"/>
              </a:rPr>
              <a:t>2.</a:t>
            </a:r>
            <a:r>
              <a:rPr lang="en-US" altLang="ko-KR" sz="2000" b="1" dirty="0" smtClean="0">
                <a:latin typeface="+mn-ea"/>
                <a:ea typeface="+mn-ea"/>
              </a:rPr>
              <a:t>	</a:t>
            </a:r>
            <a:r>
              <a:rPr lang="ko-KR" altLang="en-US" sz="2000" b="1" dirty="0" smtClean="0">
                <a:latin typeface="+mn-ea"/>
                <a:ea typeface="+mn-ea"/>
              </a:rPr>
              <a:t>모평균 </a:t>
            </a:r>
            <a:r>
              <a:rPr lang="ko-KR" altLang="en-US" sz="2000" b="1" dirty="0">
                <a:latin typeface="+mn-ea"/>
                <a:ea typeface="+mn-ea"/>
              </a:rPr>
              <a:t>차이에 대한 추론 </a:t>
            </a:r>
            <a:r>
              <a:rPr lang="en-US" altLang="ko-KR" sz="2000" b="1" dirty="0">
                <a:latin typeface="+mn-ea"/>
                <a:ea typeface="+mn-ea"/>
              </a:rPr>
              <a:t>(</a:t>
            </a:r>
            <a:r>
              <a:rPr lang="ko-KR" altLang="en-US" sz="2000" b="1" dirty="0" err="1">
                <a:latin typeface="+mn-ea"/>
                <a:ea typeface="+mn-ea"/>
              </a:rPr>
              <a:t>모분산을</a:t>
            </a:r>
            <a:r>
              <a:rPr lang="ko-KR" altLang="en-US" sz="2000" b="1" dirty="0">
                <a:latin typeface="+mn-ea"/>
                <a:ea typeface="+mn-ea"/>
              </a:rPr>
              <a:t> 모르지만 같은 경우</a:t>
            </a:r>
            <a:r>
              <a:rPr lang="en-US" altLang="ko-KR" sz="2000" b="1" dirty="0">
                <a:latin typeface="+mn-ea"/>
                <a:ea typeface="+mn-ea"/>
              </a:rPr>
              <a:t>)</a:t>
            </a:r>
          </a:p>
          <a:p>
            <a:pPr marL="936000" indent="-936000">
              <a:lnSpc>
                <a:spcPct val="150000"/>
              </a:lnSpc>
              <a:spcAft>
                <a:spcPts val="600"/>
              </a:spcAft>
            </a:pPr>
            <a:r>
              <a:rPr lang="en-US" altLang="ko-KR" sz="2000" b="1" dirty="0" smtClean="0">
                <a:latin typeface="+mn-ea"/>
                <a:ea typeface="+mn-ea"/>
              </a:rPr>
              <a:t>3.</a:t>
            </a:r>
            <a:r>
              <a:rPr lang="en-US" altLang="ko-KR" sz="2000" b="1" dirty="0" smtClean="0">
                <a:latin typeface="+mn-ea"/>
                <a:ea typeface="+mn-ea"/>
              </a:rPr>
              <a:t>	</a:t>
            </a:r>
            <a:r>
              <a:rPr lang="ko-KR" altLang="en-US" sz="2000" b="1" dirty="0" smtClean="0">
                <a:latin typeface="+mn-ea"/>
                <a:ea typeface="+mn-ea"/>
              </a:rPr>
              <a:t>모평균 </a:t>
            </a:r>
            <a:r>
              <a:rPr lang="ko-KR" altLang="en-US" sz="2000" b="1" dirty="0">
                <a:latin typeface="+mn-ea"/>
                <a:ea typeface="+mn-ea"/>
              </a:rPr>
              <a:t>차이에 대한 추론 </a:t>
            </a:r>
            <a:r>
              <a:rPr lang="en-US" altLang="ko-KR" sz="2000" b="1" dirty="0">
                <a:latin typeface="+mn-ea"/>
                <a:ea typeface="+mn-ea"/>
              </a:rPr>
              <a:t>(</a:t>
            </a:r>
            <a:r>
              <a:rPr lang="ko-KR" altLang="en-US" sz="2000" b="1" dirty="0" err="1">
                <a:latin typeface="+mn-ea"/>
                <a:ea typeface="+mn-ea"/>
              </a:rPr>
              <a:t>모분산을</a:t>
            </a:r>
            <a:r>
              <a:rPr lang="ko-KR" altLang="en-US" sz="2000" b="1" dirty="0">
                <a:latin typeface="+mn-ea"/>
                <a:ea typeface="+mn-ea"/>
              </a:rPr>
              <a:t> 모르며 다른 경우</a:t>
            </a:r>
            <a:r>
              <a:rPr lang="en-US" altLang="ko-KR" sz="2000" b="1" dirty="0">
                <a:latin typeface="+mn-ea"/>
                <a:ea typeface="+mn-ea"/>
              </a:rPr>
              <a:t>)</a:t>
            </a:r>
          </a:p>
          <a:p>
            <a:pPr marL="936000" indent="-936000">
              <a:lnSpc>
                <a:spcPct val="150000"/>
              </a:lnSpc>
              <a:spcAft>
                <a:spcPts val="600"/>
              </a:spcAft>
            </a:pPr>
            <a:r>
              <a:rPr lang="en-US" altLang="ko-KR" sz="2000" b="1" dirty="0" smtClean="0">
                <a:latin typeface="+mn-ea"/>
                <a:ea typeface="+mn-ea"/>
              </a:rPr>
              <a:t>4.</a:t>
            </a:r>
            <a:r>
              <a:rPr lang="en-US" altLang="ko-KR" sz="2000" b="1" dirty="0" smtClean="0">
                <a:latin typeface="+mn-ea"/>
                <a:ea typeface="+mn-ea"/>
              </a:rPr>
              <a:t>	</a:t>
            </a:r>
            <a:r>
              <a:rPr lang="ko-KR" altLang="en-US" sz="2000" b="1" dirty="0" smtClean="0">
                <a:latin typeface="+mn-ea"/>
                <a:ea typeface="+mn-ea"/>
              </a:rPr>
              <a:t>모평균 </a:t>
            </a:r>
            <a:r>
              <a:rPr lang="ko-KR" altLang="en-US" sz="2000" b="1" dirty="0">
                <a:latin typeface="+mn-ea"/>
                <a:ea typeface="+mn-ea"/>
              </a:rPr>
              <a:t>차이에 대한 추론 </a:t>
            </a:r>
            <a:r>
              <a:rPr lang="en-US" altLang="ko-KR" sz="2000" b="1" dirty="0">
                <a:latin typeface="+mn-ea"/>
                <a:ea typeface="+mn-ea"/>
              </a:rPr>
              <a:t>(</a:t>
            </a:r>
            <a:r>
              <a:rPr lang="ko-KR" altLang="en-US" sz="2000" b="1" dirty="0">
                <a:latin typeface="+mn-ea"/>
                <a:ea typeface="+mn-ea"/>
              </a:rPr>
              <a:t>모집단이 대응되는 경우</a:t>
            </a:r>
            <a:r>
              <a:rPr lang="en-US" altLang="ko-KR" sz="2000" b="1" dirty="0">
                <a:latin typeface="+mn-ea"/>
                <a:ea typeface="+mn-ea"/>
              </a:rPr>
              <a:t>)</a:t>
            </a:r>
          </a:p>
          <a:p>
            <a:pPr marL="936000" indent="-936000">
              <a:lnSpc>
                <a:spcPct val="150000"/>
              </a:lnSpc>
              <a:spcAft>
                <a:spcPts val="600"/>
              </a:spcAft>
            </a:pPr>
            <a:r>
              <a:rPr lang="en-US" altLang="ko-KR" sz="2000" b="1" dirty="0" smtClean="0">
                <a:latin typeface="+mn-ea"/>
                <a:ea typeface="+mn-ea"/>
              </a:rPr>
              <a:t>5.</a:t>
            </a:r>
            <a:r>
              <a:rPr lang="en-US" altLang="ko-KR" sz="2000" b="1" dirty="0" smtClean="0">
                <a:latin typeface="+mn-ea"/>
                <a:ea typeface="+mn-ea"/>
              </a:rPr>
              <a:t>	</a:t>
            </a:r>
            <a:r>
              <a:rPr lang="ko-KR" altLang="en-US" sz="2000" b="1" dirty="0" err="1" smtClean="0">
                <a:latin typeface="+mn-ea"/>
                <a:ea typeface="+mn-ea"/>
              </a:rPr>
              <a:t>모비율</a:t>
            </a:r>
            <a:r>
              <a:rPr lang="ko-KR" altLang="en-US" sz="2000" b="1" dirty="0" smtClean="0">
                <a:latin typeface="+mn-ea"/>
                <a:ea typeface="+mn-ea"/>
              </a:rPr>
              <a:t> </a:t>
            </a:r>
            <a:r>
              <a:rPr lang="ko-KR" altLang="en-US" sz="2000" b="1" dirty="0">
                <a:latin typeface="+mn-ea"/>
                <a:ea typeface="+mn-ea"/>
              </a:rPr>
              <a:t>차이에 대한 추론 </a:t>
            </a:r>
            <a:r>
              <a:rPr lang="en-US" altLang="ko-KR" sz="2000" b="1" dirty="0">
                <a:latin typeface="+mn-ea"/>
                <a:ea typeface="+mn-ea"/>
              </a:rPr>
              <a:t>(</a:t>
            </a:r>
            <a:r>
              <a:rPr lang="ko-KR" altLang="en-US" sz="2000" b="1" dirty="0">
                <a:latin typeface="+mn-ea"/>
                <a:ea typeface="+mn-ea"/>
              </a:rPr>
              <a:t>표본이 큰 경우</a:t>
            </a:r>
            <a:r>
              <a:rPr lang="en-US" altLang="ko-KR" sz="2000" b="1" dirty="0">
                <a:latin typeface="+mn-ea"/>
                <a:ea typeface="+mn-ea"/>
              </a:rPr>
              <a:t>)</a:t>
            </a:r>
          </a:p>
          <a:p>
            <a:pPr marL="936000" indent="-936000">
              <a:lnSpc>
                <a:spcPct val="150000"/>
              </a:lnSpc>
              <a:spcAft>
                <a:spcPts val="600"/>
              </a:spcAft>
            </a:pPr>
            <a:r>
              <a:rPr lang="en-US" altLang="ko-KR" sz="2000" b="1" dirty="0" smtClean="0">
                <a:latin typeface="+mn-ea"/>
                <a:ea typeface="+mn-ea"/>
              </a:rPr>
              <a:t>6.</a:t>
            </a:r>
            <a:r>
              <a:rPr lang="en-US" altLang="ko-KR" sz="2000" b="1" dirty="0" smtClean="0">
                <a:latin typeface="+mn-ea"/>
                <a:ea typeface="+mn-ea"/>
              </a:rPr>
              <a:t>	</a:t>
            </a:r>
            <a:r>
              <a:rPr lang="ko-KR" altLang="en-US" sz="2000" b="1" dirty="0" err="1" smtClean="0">
                <a:latin typeface="+mn-ea"/>
                <a:ea typeface="+mn-ea"/>
              </a:rPr>
              <a:t>모분산</a:t>
            </a:r>
            <a:r>
              <a:rPr lang="ko-KR" altLang="en-US" sz="2000" b="1" dirty="0" smtClean="0">
                <a:latin typeface="+mn-ea"/>
                <a:ea typeface="+mn-ea"/>
              </a:rPr>
              <a:t> </a:t>
            </a:r>
            <a:r>
              <a:rPr lang="ko-KR" altLang="en-US" sz="2000" b="1" dirty="0">
                <a:latin typeface="+mn-ea"/>
                <a:ea typeface="+mn-ea"/>
              </a:rPr>
              <a:t>비율에 대한 추론</a:t>
            </a:r>
          </a:p>
        </p:txBody>
      </p:sp>
    </p:spTree>
    <p:extLst>
      <p:ext uri="{BB962C8B-B14F-4D97-AF65-F5344CB8AC3E}">
        <p14:creationId xmlns:p14="http://schemas.microsoft.com/office/powerpoint/2010/main" val="548207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827" y="800708"/>
            <a:ext cx="7593593" cy="5418602"/>
          </a:xfrm>
          <a:prstGeom prst="rect">
            <a:avLst/>
          </a:prstGeom>
          <a:ln>
            <a:noFill/>
          </a:ln>
        </p:spPr>
      </p:pic>
    </p:spTree>
    <p:extLst>
      <p:ext uri="{BB962C8B-B14F-4D97-AF65-F5344CB8AC3E}">
        <p14:creationId xmlns:p14="http://schemas.microsoft.com/office/powerpoint/2010/main" val="870820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3.2  </a:t>
            </a:r>
            <a:r>
              <a:rPr lang="ko-KR" altLang="en-US" dirty="0"/>
              <a:t>모평균 차이의 검정</a:t>
            </a:r>
            <a:r>
              <a:rPr lang="en-US" altLang="ko-KR" dirty="0"/>
              <a:t>	</a:t>
            </a:r>
            <a:endParaRPr lang="ko-KR" altLang="en-US" dirty="0" smtClean="0"/>
          </a:p>
        </p:txBody>
      </p:sp>
      <p:sp>
        <p:nvSpPr>
          <p:cNvPr id="4" name="내용 개체 틀 2"/>
          <p:cNvSpPr txBox="1">
            <a:spLocks/>
          </p:cNvSpPr>
          <p:nvPr/>
        </p:nvSpPr>
        <p:spPr>
          <a:xfrm>
            <a:off x="476545" y="1314450"/>
            <a:ext cx="8415338" cy="1709505"/>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400" dirty="0"/>
              <a:t>[</a:t>
            </a:r>
            <a:r>
              <a:rPr lang="ko-KR" altLang="en-US" sz="2400" dirty="0"/>
              <a:t>정리 </a:t>
            </a:r>
            <a:r>
              <a:rPr lang="en-US" altLang="ko-KR" sz="2400" dirty="0"/>
              <a:t>11-6] </a:t>
            </a:r>
            <a:r>
              <a:rPr lang="ko-KR" altLang="en-US" sz="2400" dirty="0"/>
              <a:t>모평균 차의 검정 </a:t>
            </a:r>
            <a:r>
              <a:rPr lang="en-US" altLang="ko-KR" sz="2400" dirty="0"/>
              <a:t>(</a:t>
            </a:r>
            <a:r>
              <a:rPr lang="ko-KR" altLang="en-US" sz="2400" dirty="0" err="1"/>
              <a:t>모분산을</a:t>
            </a:r>
            <a:r>
              <a:rPr lang="ko-KR" altLang="en-US" sz="2400" dirty="0"/>
              <a:t> 모르며 다른 경우</a:t>
            </a:r>
            <a:r>
              <a:rPr lang="en-US" altLang="ko-KR" sz="2400" dirty="0"/>
              <a:t>)</a:t>
            </a:r>
            <a:endParaRPr lang="ko-KR" altLang="en-US" sz="2400" dirty="0"/>
          </a:p>
          <a:p>
            <a:pPr marL="0" indent="0">
              <a:buNone/>
            </a:pPr>
            <a:endParaRPr lang="en-US" altLang="ko-KR" sz="2400" dirty="0"/>
          </a:p>
          <a:p>
            <a:pPr marL="0" lvl="1" indent="0" fontAlgn="auto">
              <a:spcAft>
                <a:spcPts val="0"/>
              </a:spcAft>
              <a:buFont typeface="Arial" pitchFamily="34" charset="0"/>
              <a:buNone/>
            </a:pPr>
            <a:endParaRPr kumimoji="0" lang="en-US" altLang="ko-KR" sz="2400" dirty="0"/>
          </a:p>
        </p:txBody>
      </p:sp>
      <p:sp>
        <p:nvSpPr>
          <p:cNvPr id="7" name="모서리가 둥근 직사각형 6"/>
          <p:cNvSpPr/>
          <p:nvPr/>
        </p:nvSpPr>
        <p:spPr>
          <a:xfrm>
            <a:off x="476545" y="1268760"/>
            <a:ext cx="8145905" cy="5130570"/>
          </a:xfrm>
          <a:prstGeom prst="roundRect">
            <a:avLst>
              <a:gd name="adj" fmla="val 4174"/>
            </a:avLst>
          </a:prstGeom>
          <a:no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655" y="1870965"/>
            <a:ext cx="28765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670" y="4997490"/>
            <a:ext cx="6010275" cy="126682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8" name="TextBox 7"/>
          <p:cNvSpPr txBox="1"/>
          <p:nvPr/>
        </p:nvSpPr>
        <p:spPr>
          <a:xfrm>
            <a:off x="611560" y="2263805"/>
            <a:ext cx="4968552" cy="400110"/>
          </a:xfrm>
          <a:prstGeom prst="rect">
            <a:avLst/>
          </a:prstGeom>
          <a:noFill/>
        </p:spPr>
        <p:txBody>
          <a:bodyPr wrap="square" rtlCol="0">
            <a:spAutoFit/>
          </a:bodyPr>
          <a:lstStyle>
            <a:defPPr>
              <a:defRPr lang="ko-KR"/>
            </a:defPPr>
            <a:lvl1pPr marL="252000" indent="-252000">
              <a:buClr>
                <a:srgbClr val="FF0000"/>
              </a:buClr>
              <a:buFont typeface="Wingdings" panose="05000000000000000000" pitchFamily="2" charset="2"/>
              <a:buChar char="§"/>
              <a:defRPr sz="2000"/>
            </a:lvl1pPr>
          </a:lstStyle>
          <a:p>
            <a:r>
              <a:rPr lang="ko-KR" altLang="en-US" dirty="0" smtClean="0">
                <a:latin typeface="+mn-ea"/>
                <a:ea typeface="+mn-ea"/>
              </a:rPr>
              <a:t>근사적 검정통계량</a:t>
            </a:r>
            <a:endParaRPr lang="ko-KR" altLang="en-US" dirty="0">
              <a:latin typeface="+mn-ea"/>
              <a:ea typeface="+mn-ea"/>
            </a:endParaRPr>
          </a:p>
        </p:txBody>
      </p:sp>
      <p:sp>
        <p:nvSpPr>
          <p:cNvPr id="9" name="TextBox 8"/>
          <p:cNvSpPr txBox="1"/>
          <p:nvPr/>
        </p:nvSpPr>
        <p:spPr>
          <a:xfrm>
            <a:off x="617297" y="3748970"/>
            <a:ext cx="3528392" cy="400110"/>
          </a:xfrm>
          <a:prstGeom prst="rect">
            <a:avLst/>
          </a:prstGeom>
          <a:noFill/>
        </p:spPr>
        <p:txBody>
          <a:bodyPr wrap="square" rtlCol="0">
            <a:spAutoFit/>
          </a:bodyPr>
          <a:lstStyle>
            <a:defPPr>
              <a:defRPr lang="ko-KR"/>
            </a:defPPr>
            <a:lvl1pPr marL="252000" indent="-252000">
              <a:buClr>
                <a:srgbClr val="FF0000"/>
              </a:buClr>
              <a:buFont typeface="Wingdings" panose="05000000000000000000" pitchFamily="2" charset="2"/>
              <a:buChar char="§"/>
              <a:defRPr sz="2000"/>
            </a:lvl1pPr>
          </a:lstStyle>
          <a:p>
            <a:r>
              <a:rPr lang="en-US" altLang="ko-KR" dirty="0">
                <a:latin typeface="+mn-ea"/>
                <a:ea typeface="+mn-ea"/>
              </a:rPr>
              <a:t>Satterthwaite </a:t>
            </a:r>
            <a:r>
              <a:rPr lang="ko-KR" altLang="en-US" dirty="0" smtClean="0">
                <a:latin typeface="+mn-ea"/>
                <a:ea typeface="+mn-ea"/>
              </a:rPr>
              <a:t>자유도</a:t>
            </a:r>
            <a:endParaRPr lang="ko-KR" altLang="en-US" dirty="0">
              <a:latin typeface="+mn-ea"/>
              <a:ea typeface="+mn-ea"/>
            </a:endParaRPr>
          </a:p>
        </p:txBody>
      </p:sp>
      <p:pic>
        <p:nvPicPr>
          <p:cNvPr id="1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877" y="3717742"/>
            <a:ext cx="2826313" cy="1016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8315" y="2702484"/>
            <a:ext cx="3908800" cy="861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408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내용 개체 틀 2"/>
          <p:cNvSpPr>
            <a:spLocks noGrp="1"/>
          </p:cNvSpPr>
          <p:nvPr>
            <p:ph idx="4294967295"/>
          </p:nvPr>
        </p:nvSpPr>
        <p:spPr>
          <a:xfrm>
            <a:off x="476545" y="1314450"/>
            <a:ext cx="8415338" cy="4781550"/>
          </a:xfrm>
        </p:spPr>
        <p:txBody>
          <a:bodyPr/>
          <a:lstStyle/>
          <a:p>
            <a:pPr marL="0" indent="0">
              <a:buNone/>
            </a:pPr>
            <a:r>
              <a:rPr lang="en-US" altLang="ko-KR" sz="2000" dirty="0"/>
              <a:t>[</a:t>
            </a:r>
            <a:r>
              <a:rPr lang="ko-KR" altLang="en-US" sz="2000" dirty="0"/>
              <a:t>예 </a:t>
            </a:r>
            <a:r>
              <a:rPr lang="en-US" altLang="ko-KR" sz="2000" dirty="0"/>
              <a:t>11-9] </a:t>
            </a:r>
            <a:r>
              <a:rPr lang="ko-KR" altLang="en-US" sz="2000" dirty="0"/>
              <a:t>두 라인에서 생산되는 초콜릿의 무게는 정규분포를 따른다</a:t>
            </a:r>
            <a:r>
              <a:rPr lang="en-US" altLang="ko-KR" sz="2000" dirty="0"/>
              <a:t>. </a:t>
            </a:r>
            <a:r>
              <a:rPr lang="ko-KR" altLang="en-US" sz="2000" dirty="0"/>
              <a:t>라인 </a:t>
            </a:r>
            <a:r>
              <a:rPr lang="en-US" altLang="ko-KR" sz="2000" dirty="0"/>
              <a:t>1</a:t>
            </a:r>
            <a:r>
              <a:rPr lang="ko-KR" altLang="en-US" sz="2000" dirty="0"/>
              <a:t>에서 표본 </a:t>
            </a:r>
            <a:r>
              <a:rPr lang="en-US" altLang="ko-KR" sz="2000" dirty="0"/>
              <a:t>25</a:t>
            </a:r>
            <a:r>
              <a:rPr lang="ko-KR" altLang="en-US" sz="2000" dirty="0"/>
              <a:t>개</a:t>
            </a:r>
            <a:r>
              <a:rPr lang="en-US" altLang="ko-KR" sz="2000" dirty="0"/>
              <a:t>, </a:t>
            </a:r>
            <a:r>
              <a:rPr lang="ko-KR" altLang="en-US" sz="2000" dirty="0"/>
              <a:t>라인 </a:t>
            </a:r>
            <a:r>
              <a:rPr lang="en-US" altLang="ko-KR" sz="2000" dirty="0"/>
              <a:t>2</a:t>
            </a:r>
            <a:r>
              <a:rPr lang="ko-KR" altLang="en-US" sz="2000" dirty="0"/>
              <a:t>에서 표본 </a:t>
            </a:r>
            <a:r>
              <a:rPr lang="en-US" altLang="ko-KR" sz="2000" dirty="0"/>
              <a:t>34</a:t>
            </a:r>
            <a:r>
              <a:rPr lang="ko-KR" altLang="en-US" sz="2000" dirty="0"/>
              <a:t>개</a:t>
            </a:r>
            <a:r>
              <a:rPr lang="en-US" altLang="ko-KR" sz="2000" dirty="0"/>
              <a:t>([</a:t>
            </a:r>
            <a:r>
              <a:rPr lang="ko-KR" altLang="en-US" sz="2000" dirty="0"/>
              <a:t>예 </a:t>
            </a:r>
            <a:r>
              <a:rPr lang="en-US" altLang="ko-KR" sz="2000" dirty="0"/>
              <a:t>11-8]). </a:t>
            </a:r>
            <a:r>
              <a:rPr lang="ko-KR" altLang="en-US" sz="2000" dirty="0"/>
              <a:t>모평균의 차이가 있는지 유의수준 </a:t>
            </a:r>
            <a:r>
              <a:rPr lang="en-US" altLang="ko-KR" sz="2000" dirty="0"/>
              <a:t>5%</a:t>
            </a:r>
            <a:r>
              <a:rPr lang="ko-KR" altLang="en-US" sz="2000" dirty="0"/>
              <a:t>에서 검정하시오</a:t>
            </a:r>
            <a:r>
              <a:rPr lang="en-US" altLang="ko-KR" sz="2000" dirty="0" smtClean="0"/>
              <a:t>.</a:t>
            </a:r>
            <a:endParaRPr lang="en-US" altLang="ko-KR" sz="2000" dirty="0" smtClean="0">
              <a:latin typeface="+mn-ea"/>
            </a:endParaRPr>
          </a:p>
          <a:p>
            <a:pPr marL="457200" lvl="1" indent="0">
              <a:buNone/>
            </a:pPr>
            <a:endParaRPr lang="en-US" altLang="ko-KR" sz="2000" dirty="0"/>
          </a:p>
          <a:p>
            <a:endParaRPr lang="ko-KR" altLang="en-US" sz="2400" dirty="0" smtClean="0"/>
          </a:p>
        </p:txBody>
      </p:sp>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3.2  </a:t>
            </a:r>
            <a:r>
              <a:rPr lang="ko-KR" altLang="en-US" dirty="0"/>
              <a:t>모평균 차이의 검정</a:t>
            </a:r>
            <a:endParaRPr lang="ko-KR" altLang="en-US"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16170"/>
            <a:ext cx="5794251" cy="33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187624" y="6288360"/>
            <a:ext cx="2030275" cy="381000"/>
          </a:xfrm>
          <a:prstGeom prst="rect">
            <a:avLst/>
          </a:prstGeom>
          <a:noFill/>
        </p:spPr>
        <p:txBody>
          <a:bodyPr wrap="square" rtlCol="0">
            <a:spAutoFit/>
          </a:bodyPr>
          <a:lstStyle/>
          <a:p>
            <a:r>
              <a:rPr lang="en-US" altLang="ko-KR" dirty="0" smtClean="0">
                <a:sym typeface="Wingdings" panose="05000000000000000000" pitchFamily="2" charset="2"/>
              </a:rPr>
              <a:t> </a:t>
            </a:r>
            <a:r>
              <a:rPr lang="ko-KR" altLang="en-US" dirty="0" err="1" smtClean="0">
                <a:sym typeface="Wingdings" panose="05000000000000000000" pitchFamily="2" charset="2"/>
              </a:rPr>
              <a:t>귀무가설</a:t>
            </a:r>
            <a:r>
              <a:rPr lang="ko-KR" altLang="en-US" dirty="0" smtClean="0">
                <a:sym typeface="Wingdings" panose="05000000000000000000" pitchFamily="2" charset="2"/>
              </a:rPr>
              <a:t> 기각</a:t>
            </a:r>
            <a:endParaRPr lang="ko-KR" altLang="en-US" dirty="0"/>
          </a:p>
        </p:txBody>
      </p:sp>
      <p:sp>
        <p:nvSpPr>
          <p:cNvPr id="6" name="TextBox 5"/>
          <p:cNvSpPr txBox="1"/>
          <p:nvPr/>
        </p:nvSpPr>
        <p:spPr>
          <a:xfrm>
            <a:off x="746575" y="2403176"/>
            <a:ext cx="8010890" cy="584775"/>
          </a:xfrm>
          <a:prstGeom prst="rect">
            <a:avLst/>
          </a:prstGeom>
          <a:noFill/>
          <a:ln>
            <a:solidFill>
              <a:schemeClr val="accent1"/>
            </a:solidFill>
          </a:ln>
        </p:spPr>
        <p:txBody>
          <a:bodyPr wrap="square" rtlCol="0">
            <a:spAutoFit/>
          </a:bodyPr>
          <a:lstStyle/>
          <a:p>
            <a:r>
              <a:rPr lang="en-US" altLang="ko-KR" sz="1600" dirty="0">
                <a:solidFill>
                  <a:srgbClr val="0000FF"/>
                </a:solidFill>
                <a:latin typeface="+mn-ea"/>
                <a:ea typeface="+mn-ea"/>
              </a:rPr>
              <a:t>200 203 201 194 195 202 200 199 204 </a:t>
            </a:r>
            <a:r>
              <a:rPr lang="en-US" altLang="ko-KR" sz="1600" dirty="0" smtClean="0">
                <a:solidFill>
                  <a:srgbClr val="0000FF"/>
                </a:solidFill>
                <a:latin typeface="+mn-ea"/>
                <a:ea typeface="+mn-ea"/>
              </a:rPr>
              <a:t>199 195 </a:t>
            </a:r>
            <a:r>
              <a:rPr lang="en-US" altLang="ko-KR" sz="1600" dirty="0">
                <a:solidFill>
                  <a:srgbClr val="0000FF"/>
                </a:solidFill>
                <a:latin typeface="+mn-ea"/>
                <a:ea typeface="+mn-ea"/>
              </a:rPr>
              <a:t>196 199 200 199 198 200 198 199 </a:t>
            </a:r>
            <a:r>
              <a:rPr lang="en-US" altLang="ko-KR" sz="1600" dirty="0" smtClean="0">
                <a:solidFill>
                  <a:srgbClr val="0000FF"/>
                </a:solidFill>
                <a:latin typeface="+mn-ea"/>
                <a:ea typeface="+mn-ea"/>
              </a:rPr>
              <a:t>199 197 </a:t>
            </a:r>
            <a:r>
              <a:rPr lang="en-US" altLang="ko-KR" sz="1600" dirty="0">
                <a:solidFill>
                  <a:srgbClr val="0000FF"/>
                </a:solidFill>
                <a:latin typeface="+mn-ea"/>
                <a:ea typeface="+mn-ea"/>
              </a:rPr>
              <a:t>194 197 193 202</a:t>
            </a:r>
            <a:endParaRPr lang="ko-KR" altLang="en-US" sz="1600" dirty="0">
              <a:solidFill>
                <a:srgbClr val="0000FF"/>
              </a:solidFill>
              <a:latin typeface="+mn-ea"/>
              <a:ea typeface="+mn-ea"/>
            </a:endParaRPr>
          </a:p>
        </p:txBody>
      </p:sp>
      <p:sp>
        <p:nvSpPr>
          <p:cNvPr id="7" name="TextBox 6"/>
          <p:cNvSpPr txBox="1"/>
          <p:nvPr/>
        </p:nvSpPr>
        <p:spPr>
          <a:xfrm>
            <a:off x="746575" y="2979240"/>
            <a:ext cx="8010890" cy="584775"/>
          </a:xfrm>
          <a:prstGeom prst="rect">
            <a:avLst/>
          </a:prstGeom>
          <a:noFill/>
          <a:ln>
            <a:solidFill>
              <a:schemeClr val="accent1"/>
            </a:solidFill>
          </a:ln>
        </p:spPr>
        <p:txBody>
          <a:bodyPr wrap="square" rtlCol="0">
            <a:spAutoFit/>
          </a:bodyPr>
          <a:lstStyle/>
          <a:p>
            <a:r>
              <a:rPr lang="en-US" altLang="ko-KR" sz="1600" dirty="0">
                <a:solidFill>
                  <a:srgbClr val="0000FF"/>
                </a:solidFill>
                <a:latin typeface="+mn-ea"/>
                <a:ea typeface="+mn-ea"/>
              </a:rPr>
              <a:t>204 201 196 202 205 205 197 209 197 </a:t>
            </a:r>
            <a:r>
              <a:rPr lang="en-US" altLang="ko-KR" sz="1600" dirty="0" smtClean="0">
                <a:solidFill>
                  <a:srgbClr val="0000FF"/>
                </a:solidFill>
                <a:latin typeface="+mn-ea"/>
                <a:ea typeface="+mn-ea"/>
              </a:rPr>
              <a:t>201 187 </a:t>
            </a:r>
            <a:r>
              <a:rPr lang="en-US" altLang="ko-KR" sz="1600" dirty="0">
                <a:solidFill>
                  <a:srgbClr val="0000FF"/>
                </a:solidFill>
                <a:latin typeface="+mn-ea"/>
                <a:ea typeface="+mn-ea"/>
              </a:rPr>
              <a:t>201 192 204 203 200 207 201 213 </a:t>
            </a:r>
            <a:r>
              <a:rPr lang="en-US" altLang="ko-KR" sz="1600" dirty="0" smtClean="0">
                <a:solidFill>
                  <a:srgbClr val="0000FF"/>
                </a:solidFill>
                <a:latin typeface="+mn-ea"/>
                <a:ea typeface="+mn-ea"/>
              </a:rPr>
              <a:t>198 198 </a:t>
            </a:r>
            <a:r>
              <a:rPr lang="en-US" altLang="ko-KR" sz="1600" dirty="0">
                <a:solidFill>
                  <a:srgbClr val="0000FF"/>
                </a:solidFill>
                <a:latin typeface="+mn-ea"/>
                <a:ea typeface="+mn-ea"/>
              </a:rPr>
              <a:t>208 197 197 199 194 203 204 205 </a:t>
            </a:r>
            <a:r>
              <a:rPr lang="en-US" altLang="ko-KR" sz="1600" dirty="0" smtClean="0">
                <a:solidFill>
                  <a:srgbClr val="0000FF"/>
                </a:solidFill>
                <a:latin typeface="+mn-ea"/>
                <a:ea typeface="+mn-ea"/>
              </a:rPr>
              <a:t>202 202 </a:t>
            </a:r>
            <a:r>
              <a:rPr lang="en-US" altLang="ko-KR" sz="1600" dirty="0">
                <a:solidFill>
                  <a:srgbClr val="0000FF"/>
                </a:solidFill>
                <a:latin typeface="+mn-ea"/>
                <a:ea typeface="+mn-ea"/>
              </a:rPr>
              <a:t>197 207 212</a:t>
            </a:r>
            <a:endParaRPr lang="ko-KR" altLang="en-US" sz="1600" dirty="0">
              <a:solidFill>
                <a:srgbClr val="0000FF"/>
              </a:solidFill>
              <a:latin typeface="+mn-ea"/>
              <a:ea typeface="+mn-ea"/>
            </a:endParaRPr>
          </a:p>
        </p:txBody>
      </p:sp>
      <p:sp>
        <p:nvSpPr>
          <p:cNvPr id="8" name="직사각형 7"/>
          <p:cNvSpPr/>
          <p:nvPr/>
        </p:nvSpPr>
        <p:spPr>
          <a:xfrm>
            <a:off x="746575" y="3654025"/>
            <a:ext cx="8010890" cy="301533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 name="Picture 1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104075"/>
            <a:ext cx="6831759" cy="209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1870" y="6294711"/>
            <a:ext cx="3403575" cy="329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70465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590" y="380999"/>
            <a:ext cx="8542895" cy="6096001"/>
          </a:xfrm>
          <a:prstGeom prst="rect">
            <a:avLst/>
          </a:prstGeom>
          <a:ln>
            <a:noFill/>
          </a:ln>
        </p:spPr>
      </p:pic>
    </p:spTree>
    <p:extLst>
      <p:ext uri="{BB962C8B-B14F-4D97-AF65-F5344CB8AC3E}">
        <p14:creationId xmlns:p14="http://schemas.microsoft.com/office/powerpoint/2010/main" val="25955044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3.2  </a:t>
            </a:r>
            <a:r>
              <a:rPr lang="ko-KR" altLang="en-US" dirty="0"/>
              <a:t>모평균 차이의 검정</a:t>
            </a:r>
            <a:r>
              <a:rPr lang="en-US" altLang="ko-KR" dirty="0"/>
              <a:t>	</a:t>
            </a:r>
            <a:endParaRPr lang="ko-KR" altLang="en-US" dirty="0" smtClean="0"/>
          </a:p>
        </p:txBody>
      </p:sp>
      <p:sp>
        <p:nvSpPr>
          <p:cNvPr id="4" name="내용 개체 틀 2"/>
          <p:cNvSpPr txBox="1">
            <a:spLocks/>
          </p:cNvSpPr>
          <p:nvPr/>
        </p:nvSpPr>
        <p:spPr>
          <a:xfrm>
            <a:off x="476545" y="1314450"/>
            <a:ext cx="8415338" cy="1709505"/>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400" dirty="0"/>
              <a:t>[</a:t>
            </a:r>
            <a:r>
              <a:rPr lang="ko-KR" altLang="en-US" sz="2400" dirty="0"/>
              <a:t>정리 </a:t>
            </a:r>
            <a:r>
              <a:rPr lang="en-US" altLang="ko-KR" sz="2400" dirty="0"/>
              <a:t>11-7] </a:t>
            </a:r>
            <a:r>
              <a:rPr lang="ko-KR" altLang="en-US" sz="2400" dirty="0"/>
              <a:t>모평균 차의 검정 </a:t>
            </a:r>
            <a:r>
              <a:rPr lang="en-US" altLang="ko-KR" sz="2400" dirty="0"/>
              <a:t>(</a:t>
            </a:r>
            <a:r>
              <a:rPr lang="ko-KR" altLang="en-US" sz="2400" dirty="0"/>
              <a:t>표본이 매우 큰 경우</a:t>
            </a:r>
            <a:r>
              <a:rPr lang="en-US" altLang="ko-KR" sz="2400" dirty="0"/>
              <a:t>)</a:t>
            </a:r>
            <a:endParaRPr lang="ko-KR" altLang="en-US" sz="2400" dirty="0"/>
          </a:p>
          <a:p>
            <a:pPr marL="0" indent="0">
              <a:buNone/>
            </a:pPr>
            <a:r>
              <a:rPr lang="en-US" altLang="ko-KR" sz="2400" dirty="0" smtClean="0"/>
              <a:t>  </a:t>
            </a:r>
            <a:endParaRPr lang="en-US" altLang="ko-KR" sz="2400" dirty="0"/>
          </a:p>
          <a:p>
            <a:pPr marL="0" lvl="1" indent="0" fontAlgn="auto">
              <a:spcAft>
                <a:spcPts val="0"/>
              </a:spcAft>
              <a:buFont typeface="Arial" pitchFamily="34" charset="0"/>
              <a:buNone/>
            </a:pPr>
            <a:endParaRPr kumimoji="0" lang="en-US" altLang="ko-KR" sz="2400" dirty="0"/>
          </a:p>
        </p:txBody>
      </p:sp>
      <p:sp>
        <p:nvSpPr>
          <p:cNvPr id="7" name="모서리가 둥근 직사각형 6"/>
          <p:cNvSpPr/>
          <p:nvPr/>
        </p:nvSpPr>
        <p:spPr>
          <a:xfrm>
            <a:off x="478012" y="1268760"/>
            <a:ext cx="8145905" cy="4545505"/>
          </a:xfrm>
          <a:prstGeom prst="roundRect">
            <a:avLst>
              <a:gd name="adj" fmla="val 4174"/>
            </a:avLst>
          </a:prstGeom>
          <a:no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1826146"/>
            <a:ext cx="28860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446140"/>
            <a:ext cx="5505450" cy="122872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195" y="4869160"/>
            <a:ext cx="417195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7985" y="5319210"/>
            <a:ext cx="20002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2262427"/>
            <a:ext cx="4393890" cy="941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818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내용 개체 틀 2"/>
          <p:cNvSpPr>
            <a:spLocks noGrp="1"/>
          </p:cNvSpPr>
          <p:nvPr>
            <p:ph idx="4294967295"/>
          </p:nvPr>
        </p:nvSpPr>
        <p:spPr>
          <a:xfrm>
            <a:off x="476545" y="1314450"/>
            <a:ext cx="8415338" cy="4781550"/>
          </a:xfrm>
        </p:spPr>
        <p:txBody>
          <a:bodyPr>
            <a:normAutofit/>
          </a:bodyPr>
          <a:lstStyle/>
          <a:p>
            <a:pPr marL="0" indent="0">
              <a:buNone/>
            </a:pPr>
            <a:r>
              <a:rPr lang="en-US" altLang="ko-KR" sz="1800" dirty="0"/>
              <a:t>[</a:t>
            </a:r>
            <a:r>
              <a:rPr lang="ko-KR" altLang="en-US" sz="1800" dirty="0"/>
              <a:t>예 </a:t>
            </a:r>
            <a:r>
              <a:rPr lang="en-US" altLang="ko-KR" sz="1800" dirty="0"/>
              <a:t>11-10] </a:t>
            </a:r>
            <a:r>
              <a:rPr lang="ko-KR" altLang="en-US" sz="1800" dirty="0"/>
              <a:t>두 라인에서 생산되는 베어링의 무게는 정규분포</a:t>
            </a:r>
            <a:endParaRPr lang="en-US" altLang="ko-KR" sz="1800" dirty="0"/>
          </a:p>
          <a:p>
            <a:pPr marL="0" indent="0">
              <a:buNone/>
            </a:pPr>
            <a:r>
              <a:rPr lang="en-US" altLang="ko-KR" sz="1800" dirty="0"/>
              <a:t>	</a:t>
            </a:r>
            <a:r>
              <a:rPr lang="ko-KR" altLang="en-US" sz="1800" dirty="0"/>
              <a:t>라인 </a:t>
            </a:r>
            <a:r>
              <a:rPr lang="en-US" altLang="ko-KR" sz="1800" dirty="0"/>
              <a:t>1</a:t>
            </a:r>
            <a:r>
              <a:rPr lang="ko-KR" altLang="en-US" sz="1800" dirty="0"/>
              <a:t> 표본 </a:t>
            </a:r>
            <a:r>
              <a:rPr lang="en-US" altLang="ko-KR" sz="1800" dirty="0"/>
              <a:t>100</a:t>
            </a:r>
            <a:r>
              <a:rPr lang="ko-KR" altLang="en-US" sz="1800" dirty="0"/>
              <a:t>개의 무게는 평균 </a:t>
            </a:r>
            <a:r>
              <a:rPr lang="en-US" altLang="ko-KR" sz="1800" dirty="0"/>
              <a:t>200.1(g), </a:t>
            </a:r>
            <a:r>
              <a:rPr lang="ko-KR" altLang="en-US" sz="1800" dirty="0"/>
              <a:t>표준편차 </a:t>
            </a:r>
            <a:r>
              <a:rPr lang="en-US" altLang="ko-KR" sz="1800" dirty="0"/>
              <a:t>2.8(g),</a:t>
            </a:r>
          </a:p>
          <a:p>
            <a:pPr marL="0" indent="0">
              <a:buNone/>
            </a:pPr>
            <a:r>
              <a:rPr lang="en-US" altLang="ko-KR" sz="1800" dirty="0"/>
              <a:t>	</a:t>
            </a:r>
            <a:r>
              <a:rPr lang="ko-KR" altLang="en-US" sz="1800" dirty="0"/>
              <a:t>라인 </a:t>
            </a:r>
            <a:r>
              <a:rPr lang="en-US" altLang="ko-KR" sz="1800" dirty="0"/>
              <a:t>2 </a:t>
            </a:r>
            <a:r>
              <a:rPr lang="ko-KR" altLang="en-US" sz="1800" dirty="0"/>
              <a:t>표본 </a:t>
            </a:r>
            <a:r>
              <a:rPr lang="en-US" altLang="ko-KR" sz="1800" dirty="0"/>
              <a:t>120</a:t>
            </a:r>
            <a:r>
              <a:rPr lang="ko-KR" altLang="en-US" sz="1800" dirty="0"/>
              <a:t>개의 무게는 평균 </a:t>
            </a:r>
            <a:r>
              <a:rPr lang="en-US" altLang="ko-KR" sz="1800" dirty="0"/>
              <a:t>201.3(g), </a:t>
            </a:r>
            <a:r>
              <a:rPr lang="ko-KR" altLang="en-US" sz="1800" dirty="0"/>
              <a:t>표준편차 </a:t>
            </a:r>
            <a:r>
              <a:rPr lang="en-US" altLang="ko-KR" sz="1800" dirty="0"/>
              <a:t>5.5(g)</a:t>
            </a:r>
          </a:p>
          <a:p>
            <a:pPr marL="0" indent="0">
              <a:buNone/>
            </a:pPr>
            <a:r>
              <a:rPr lang="en-US" altLang="ko-KR" sz="1800" dirty="0"/>
              <a:t>	</a:t>
            </a:r>
            <a:r>
              <a:rPr lang="ko-KR" altLang="en-US" sz="1800" dirty="0"/>
              <a:t>두 모평균의 차이가 있는지 유의수준 </a:t>
            </a:r>
            <a:r>
              <a:rPr lang="en-US" altLang="ko-KR" sz="1800" dirty="0"/>
              <a:t>5%</a:t>
            </a:r>
            <a:r>
              <a:rPr lang="ko-KR" altLang="en-US" sz="1800" dirty="0"/>
              <a:t>에서 검정하시오</a:t>
            </a:r>
            <a:r>
              <a:rPr lang="en-US" altLang="ko-KR" sz="1800" dirty="0" smtClean="0"/>
              <a:t>.</a:t>
            </a:r>
            <a:endParaRPr lang="en-US" altLang="ko-KR" sz="1800" dirty="0" smtClean="0">
              <a:latin typeface="+mn-ea"/>
            </a:endParaRPr>
          </a:p>
          <a:p>
            <a:pPr marL="457200" lvl="1" indent="0">
              <a:buNone/>
            </a:pPr>
            <a:endParaRPr lang="en-US" altLang="ko-KR" sz="1800" dirty="0"/>
          </a:p>
          <a:p>
            <a:endParaRPr lang="ko-KR" altLang="en-US" sz="1800" dirty="0" smtClean="0"/>
          </a:p>
        </p:txBody>
      </p:sp>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3.2  </a:t>
            </a:r>
            <a:r>
              <a:rPr lang="ko-KR" altLang="en-US" dirty="0"/>
              <a:t>모평균 차이의 검정</a:t>
            </a:r>
            <a:endParaRPr lang="ko-KR" altLang="en-US" dirty="0" smtClean="0"/>
          </a:p>
        </p:txBody>
      </p:sp>
      <p:sp>
        <p:nvSpPr>
          <p:cNvPr id="4" name="TextBox 3"/>
          <p:cNvSpPr txBox="1"/>
          <p:nvPr/>
        </p:nvSpPr>
        <p:spPr>
          <a:xfrm>
            <a:off x="1160621" y="4145064"/>
            <a:ext cx="2736304" cy="366142"/>
          </a:xfrm>
          <a:prstGeom prst="rect">
            <a:avLst/>
          </a:prstGeom>
          <a:noFill/>
        </p:spPr>
        <p:txBody>
          <a:bodyPr wrap="square" rtlCol="0">
            <a:spAutoFit/>
          </a:bodyPr>
          <a:lstStyle/>
          <a:p>
            <a:r>
              <a:rPr lang="en-US" altLang="ko-KR" dirty="0" smtClean="0">
                <a:sym typeface="Wingdings" panose="05000000000000000000" pitchFamily="2" charset="2"/>
              </a:rPr>
              <a:t> </a:t>
            </a:r>
            <a:r>
              <a:rPr lang="ko-KR" altLang="en-US" dirty="0" err="1" smtClean="0">
                <a:sym typeface="Wingdings" panose="05000000000000000000" pitchFamily="2" charset="2"/>
              </a:rPr>
              <a:t>귀무가설</a:t>
            </a:r>
            <a:r>
              <a:rPr lang="ko-KR" altLang="en-US" dirty="0" smtClean="0">
                <a:sym typeface="Wingdings" panose="05000000000000000000" pitchFamily="2" charset="2"/>
              </a:rPr>
              <a:t> 기각</a:t>
            </a:r>
            <a:endParaRPr lang="ko-KR" altLang="en-US" dirty="0"/>
          </a:p>
        </p:txBody>
      </p:sp>
      <p:sp>
        <p:nvSpPr>
          <p:cNvPr id="5" name="TextBox 4"/>
          <p:cNvSpPr txBox="1"/>
          <p:nvPr/>
        </p:nvSpPr>
        <p:spPr>
          <a:xfrm>
            <a:off x="1214627" y="4649120"/>
            <a:ext cx="1872208" cy="400110"/>
          </a:xfrm>
          <a:prstGeom prst="rect">
            <a:avLst/>
          </a:prstGeom>
          <a:noFill/>
        </p:spPr>
        <p:txBody>
          <a:bodyPr wrap="square" rtlCol="0">
            <a:spAutoFit/>
          </a:bodyPr>
          <a:lstStyle/>
          <a:p>
            <a:pPr marL="252000" indent="-252000">
              <a:buClr>
                <a:srgbClr val="FF0000"/>
              </a:buClr>
              <a:buFont typeface="Wingdings" panose="05000000000000000000" pitchFamily="2" charset="2"/>
              <a:buChar char="§"/>
            </a:pPr>
            <a:r>
              <a:rPr lang="en-US" altLang="ko-KR" sz="2000" dirty="0" smtClean="0"/>
              <a:t>t-</a:t>
            </a:r>
            <a:r>
              <a:rPr lang="ko-KR" altLang="en-US" sz="2000" dirty="0" smtClean="0"/>
              <a:t>분포 사용</a:t>
            </a:r>
            <a:endParaRPr lang="ko-KR" altLang="en-US" sz="20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843935"/>
            <a:ext cx="601027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a:xfrm>
            <a:off x="746575" y="2764376"/>
            <a:ext cx="7740860" cy="367995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Picture 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319674"/>
            <a:ext cx="7205430" cy="694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700" y="5105580"/>
            <a:ext cx="5371914" cy="1203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4761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373" y="180020"/>
            <a:ext cx="5604987" cy="6399330"/>
          </a:xfrm>
          <a:prstGeom prst="rect">
            <a:avLst/>
          </a:prstGeom>
          <a:ln>
            <a:noFill/>
          </a:ln>
        </p:spPr>
      </p:pic>
    </p:spTree>
    <p:extLst>
      <p:ext uri="{BB962C8B-B14F-4D97-AF65-F5344CB8AC3E}">
        <p14:creationId xmlns:p14="http://schemas.microsoft.com/office/powerpoint/2010/main" val="3432534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fontScale="85000" lnSpcReduction="20000"/>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sz="3000" dirty="0" smtClean="0"/>
              <a:t>4. </a:t>
            </a:r>
            <a:r>
              <a:rPr lang="ko-KR" altLang="en-US" sz="3000" dirty="0"/>
              <a:t>모평균 차이에 대한 </a:t>
            </a:r>
            <a:r>
              <a:rPr lang="ko-KR" altLang="en-US" sz="3000" dirty="0" smtClean="0"/>
              <a:t>추론</a:t>
            </a:r>
            <a:r>
              <a:rPr lang="en-US" altLang="ko-KR" sz="3000" dirty="0" smtClean="0"/>
              <a:t> </a:t>
            </a:r>
          </a:p>
          <a:p>
            <a:r>
              <a:rPr lang="en-US" altLang="ko-KR" sz="3000" dirty="0"/>
              <a:t> </a:t>
            </a:r>
            <a:r>
              <a:rPr lang="en-US" altLang="ko-KR" sz="3000" dirty="0" smtClean="0"/>
              <a:t>      </a:t>
            </a:r>
            <a:r>
              <a:rPr lang="en-US" altLang="ko-KR" sz="2100" dirty="0" smtClean="0"/>
              <a:t>(</a:t>
            </a:r>
            <a:r>
              <a:rPr lang="ko-KR" altLang="en-US" sz="2100" dirty="0" smtClean="0"/>
              <a:t>모집단이 대응되는 경우</a:t>
            </a:r>
            <a:r>
              <a:rPr lang="en-US" altLang="ko-KR" sz="2100" dirty="0" smtClean="0"/>
              <a:t>)</a:t>
            </a:r>
            <a:endParaRPr lang="ko-KR" altLang="en-US" sz="2100" dirty="0"/>
          </a:p>
        </p:txBody>
      </p:sp>
      <p:sp>
        <p:nvSpPr>
          <p:cNvPr id="4" name="내용 개체 틀 2"/>
          <p:cNvSpPr txBox="1">
            <a:spLocks/>
          </p:cNvSpPr>
          <p:nvPr/>
        </p:nvSpPr>
        <p:spPr>
          <a:xfrm>
            <a:off x="476545" y="1314450"/>
            <a:ext cx="8415338" cy="1709505"/>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400" dirty="0"/>
              <a:t>[</a:t>
            </a:r>
            <a:r>
              <a:rPr lang="ko-KR" altLang="en-US" sz="2400" dirty="0"/>
              <a:t>정리 </a:t>
            </a:r>
            <a:r>
              <a:rPr lang="en-US" altLang="ko-KR" sz="2400" dirty="0" smtClean="0"/>
              <a:t>11-8] </a:t>
            </a:r>
            <a:r>
              <a:rPr lang="ko-KR" altLang="en-US" sz="2400" dirty="0"/>
              <a:t>모평균 차이의 </a:t>
            </a:r>
            <a:r>
              <a:rPr lang="ko-KR" altLang="en-US" sz="2400" dirty="0" smtClean="0"/>
              <a:t>신뢰구간</a:t>
            </a:r>
            <a:endParaRPr lang="en-US" altLang="ko-KR" sz="2400" dirty="0" smtClean="0"/>
          </a:p>
          <a:p>
            <a:pPr marL="0" indent="0">
              <a:buNone/>
            </a:pPr>
            <a:r>
              <a:rPr lang="en-US" altLang="ko-KR" sz="2000" dirty="0" smtClean="0"/>
              <a:t>                  (</a:t>
            </a:r>
            <a:r>
              <a:rPr lang="ko-KR" altLang="en-US" sz="2000" dirty="0" smtClean="0"/>
              <a:t>모집단이 대응되는 경우</a:t>
            </a:r>
            <a:r>
              <a:rPr lang="en-US" altLang="ko-KR" sz="2000" dirty="0" smtClean="0"/>
              <a:t>)</a:t>
            </a:r>
            <a:r>
              <a:rPr lang="ko-KR" altLang="en-US" sz="2000" dirty="0" smtClean="0"/>
              <a:t> </a:t>
            </a:r>
            <a:endParaRPr lang="en-US" altLang="ko-KR" sz="2000" dirty="0"/>
          </a:p>
          <a:p>
            <a:pPr marL="0" indent="0">
              <a:buNone/>
            </a:pPr>
            <a:r>
              <a:rPr lang="en-US" altLang="ko-KR" sz="2400" dirty="0" smtClean="0"/>
              <a:t>  </a:t>
            </a:r>
            <a:r>
              <a:rPr lang="en-US" altLang="ko-KR" sz="2000" dirty="0" smtClean="0"/>
              <a:t> </a:t>
            </a:r>
            <a:endParaRPr lang="en-US" altLang="ko-KR" sz="2400" dirty="0"/>
          </a:p>
          <a:p>
            <a:pPr marL="0" lvl="1" indent="0" fontAlgn="auto">
              <a:spcAft>
                <a:spcPts val="0"/>
              </a:spcAft>
              <a:buFont typeface="Arial" pitchFamily="34" charset="0"/>
              <a:buNone/>
            </a:pPr>
            <a:endParaRPr kumimoji="0" lang="en-US" altLang="ko-KR" sz="2400" dirty="0"/>
          </a:p>
        </p:txBody>
      </p:sp>
      <p:sp>
        <p:nvSpPr>
          <p:cNvPr id="7" name="모서리가 둥근 직사각형 6"/>
          <p:cNvSpPr/>
          <p:nvPr/>
        </p:nvSpPr>
        <p:spPr>
          <a:xfrm>
            <a:off x="476545" y="1268761"/>
            <a:ext cx="8145905" cy="1996022"/>
          </a:xfrm>
          <a:prstGeom prst="roundRect">
            <a:avLst>
              <a:gd name="adj" fmla="val 12121"/>
            </a:avLst>
          </a:prstGeom>
          <a:no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629562" y="3523945"/>
            <a:ext cx="3312368" cy="400110"/>
          </a:xfrm>
          <a:prstGeom prst="rect">
            <a:avLst/>
          </a:prstGeom>
          <a:noFill/>
        </p:spPr>
        <p:txBody>
          <a:bodyPr wrap="square" rtlCol="0">
            <a:spAutoFit/>
          </a:bodyPr>
          <a:lstStyle>
            <a:defPPr>
              <a:defRPr lang="ko-KR"/>
            </a:defPPr>
            <a:lvl1pPr marL="252000" indent="-252000">
              <a:buClr>
                <a:srgbClr val="FF0000"/>
              </a:buClr>
              <a:buFont typeface="Wingdings" panose="05000000000000000000" pitchFamily="2" charset="2"/>
              <a:buChar char="§"/>
              <a:defRPr sz="2000"/>
            </a:lvl1pPr>
          </a:lstStyle>
          <a:p>
            <a:r>
              <a:rPr lang="ko-KR" altLang="en-US" dirty="0" err="1">
                <a:latin typeface="+mn-ea"/>
                <a:ea typeface="+mn-ea"/>
              </a:rPr>
              <a:t>쌍체표본</a:t>
            </a:r>
            <a:r>
              <a:rPr lang="en-US" altLang="ko-KR" dirty="0">
                <a:latin typeface="+mn-ea"/>
                <a:ea typeface="+mn-ea"/>
              </a:rPr>
              <a:t>(paired sample)</a:t>
            </a:r>
            <a:endParaRPr lang="ko-KR" altLang="en-US" dirty="0">
              <a:latin typeface="+mn-ea"/>
              <a:ea typeface="+mn-ea"/>
            </a:endParaRPr>
          </a:p>
        </p:txBody>
      </p:sp>
      <p:pic>
        <p:nvPicPr>
          <p:cNvPr id="11" name="Picture 1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046" y="2402794"/>
            <a:ext cx="2685904" cy="576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005" y="2499187"/>
            <a:ext cx="2906199" cy="389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1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1740" y="4059070"/>
            <a:ext cx="4634667" cy="168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68887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내용 개체 틀 2"/>
          <p:cNvSpPr>
            <a:spLocks noGrp="1"/>
          </p:cNvSpPr>
          <p:nvPr>
            <p:ph idx="4294967295"/>
          </p:nvPr>
        </p:nvSpPr>
        <p:spPr>
          <a:xfrm>
            <a:off x="476545" y="1314450"/>
            <a:ext cx="8415338" cy="4781550"/>
          </a:xfrm>
        </p:spPr>
        <p:txBody>
          <a:bodyPr>
            <a:normAutofit/>
          </a:bodyPr>
          <a:lstStyle/>
          <a:p>
            <a:pPr marL="0" indent="0">
              <a:buNone/>
            </a:pPr>
            <a:r>
              <a:rPr lang="en-US" altLang="ko-KR" sz="1800" dirty="0"/>
              <a:t>[</a:t>
            </a:r>
            <a:r>
              <a:rPr lang="ko-KR" altLang="en-US" sz="1800" dirty="0"/>
              <a:t>예 </a:t>
            </a:r>
            <a:r>
              <a:rPr lang="en-US" altLang="ko-KR" sz="1800" dirty="0"/>
              <a:t>11-11] </a:t>
            </a:r>
            <a:r>
              <a:rPr lang="ko-KR" altLang="en-US" sz="1800" dirty="0"/>
              <a:t>다음 표는 </a:t>
            </a:r>
            <a:r>
              <a:rPr lang="ko-KR" altLang="en-US" sz="1800" dirty="0" err="1"/>
              <a:t>비만약</a:t>
            </a:r>
            <a:r>
              <a:rPr lang="ko-KR" altLang="en-US" sz="1800" dirty="0"/>
              <a:t> 복용 전후의 체중 측정 결과로서</a:t>
            </a:r>
            <a:r>
              <a:rPr lang="en-US" altLang="ko-KR" sz="1800" dirty="0"/>
              <a:t>, </a:t>
            </a:r>
            <a:r>
              <a:rPr lang="ko-KR" altLang="en-US" sz="1800" dirty="0"/>
              <a:t>체중은 근사적으로 정규분포를 따른다고 가정하자</a:t>
            </a:r>
            <a:r>
              <a:rPr lang="en-US" altLang="ko-KR" sz="1800" dirty="0"/>
              <a:t>. </a:t>
            </a:r>
            <a:r>
              <a:rPr lang="ko-KR" altLang="en-US" sz="1800" dirty="0" err="1"/>
              <a:t>비만약</a:t>
            </a:r>
            <a:r>
              <a:rPr lang="ko-KR" altLang="en-US" sz="1800" dirty="0"/>
              <a:t> 복용 전후의 체중 변화에 대한 </a:t>
            </a:r>
            <a:r>
              <a:rPr lang="en-US" altLang="ko-KR" sz="1800" dirty="0"/>
              <a:t>95% </a:t>
            </a:r>
            <a:r>
              <a:rPr lang="ko-KR" altLang="en-US" sz="1800" dirty="0"/>
              <a:t>신뢰구간을 구하시오</a:t>
            </a:r>
            <a:r>
              <a:rPr lang="en-US" altLang="ko-KR" sz="1800" dirty="0"/>
              <a:t>.</a:t>
            </a:r>
            <a:endParaRPr lang="ko-KR" altLang="en-US" sz="1800" dirty="0"/>
          </a:p>
          <a:p>
            <a:pPr marL="457200" lvl="1" indent="0">
              <a:buNone/>
            </a:pPr>
            <a:endParaRPr lang="en-US" altLang="ko-KR" sz="1800" dirty="0"/>
          </a:p>
          <a:p>
            <a:endParaRPr lang="ko-KR" altLang="en-US" sz="2000" dirty="0" smtClean="0"/>
          </a:p>
        </p:txBody>
      </p:sp>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4.1 </a:t>
            </a:r>
            <a:r>
              <a:rPr lang="ko-KR" altLang="en-US" dirty="0"/>
              <a:t>모평균 차이의 추정</a:t>
            </a:r>
            <a:endParaRPr lang="ko-KR" altLang="en-US" dirty="0" smtClean="0"/>
          </a:p>
        </p:txBody>
      </p:sp>
      <p:graphicFrame>
        <p:nvGraphicFramePr>
          <p:cNvPr id="4" name="표 3"/>
          <p:cNvGraphicFramePr>
            <a:graphicFrameLocks noGrp="1"/>
          </p:cNvGraphicFramePr>
          <p:nvPr>
            <p:extLst>
              <p:ext uri="{D42A27DB-BD31-4B8C-83A1-F6EECF244321}">
                <p14:modId xmlns:p14="http://schemas.microsoft.com/office/powerpoint/2010/main" val="2688449366"/>
              </p:ext>
            </p:extLst>
          </p:nvPr>
        </p:nvGraphicFramePr>
        <p:xfrm>
          <a:off x="746575" y="2376721"/>
          <a:ext cx="7776864" cy="1240536"/>
        </p:xfrm>
        <a:graphic>
          <a:graphicData uri="http://schemas.openxmlformats.org/drawingml/2006/table">
            <a:tbl>
              <a:tblPr/>
              <a:tblGrid>
                <a:gridCol w="1223260">
                  <a:extLst>
                    <a:ext uri="{9D8B030D-6E8A-4147-A177-3AD203B41FA5}">
                      <a16:colId xmlns:a16="http://schemas.microsoft.com/office/drawing/2014/main" val="20000"/>
                    </a:ext>
                  </a:extLst>
                </a:gridCol>
                <a:gridCol w="6553604">
                  <a:extLst>
                    <a:ext uri="{9D8B030D-6E8A-4147-A177-3AD203B41FA5}">
                      <a16:colId xmlns:a16="http://schemas.microsoft.com/office/drawing/2014/main" val="20001"/>
                    </a:ext>
                  </a:extLst>
                </a:gridCol>
              </a:tblGrid>
              <a:tr h="198755">
                <a:tc>
                  <a:txBody>
                    <a:bodyPr/>
                    <a:lstStyle/>
                    <a:p>
                      <a:pPr marL="0" marR="0" indent="127000" algn="just" fontAlgn="base" latinLnBrk="1">
                        <a:lnSpc>
                          <a:spcPct val="100000"/>
                        </a:lnSpc>
                        <a:spcBef>
                          <a:spcPts val="0"/>
                        </a:spcBef>
                        <a:spcAft>
                          <a:spcPts val="0"/>
                        </a:spcAft>
                      </a:pPr>
                      <a:r>
                        <a:rPr lang="ko-KR" altLang="en-US" sz="1800" b="1" kern="0" spc="0" dirty="0">
                          <a:solidFill>
                            <a:srgbClr val="000000"/>
                          </a:solidFill>
                          <a:effectLst/>
                          <a:ea typeface="맑은 고딕"/>
                        </a:rPr>
                        <a:t>대상</a:t>
                      </a:r>
                      <a:endParaRPr lang="ko-KR" altLang="en-US" sz="1800" b="1" kern="0" spc="0" dirty="0">
                        <a:solidFill>
                          <a:srgbClr val="000000"/>
                        </a:solidFill>
                        <a:effectLst/>
                      </a:endParaRPr>
                    </a:p>
                  </a:txBody>
                  <a:tcPr marL="64770" marR="64770" marT="17907" marB="17907" anchor="ctr">
                    <a:lnL w="28575" cap="flat" cmpd="sng" algn="ctr">
                      <a:solidFill>
                        <a:srgbClr val="00B0F0"/>
                      </a:solidFill>
                      <a:prstDash val="solid"/>
                      <a:round/>
                      <a:headEnd type="none" w="med" len="med"/>
                      <a:tailEnd type="none" w="med" len="med"/>
                    </a:lnL>
                    <a:lnR w="3556" cap="flat" cmpd="sng" algn="ctr">
                      <a:solidFill>
                        <a:srgbClr val="0059FF"/>
                      </a:solidFill>
                      <a:prstDash val="solid"/>
                      <a:round/>
                      <a:headEnd type="none" w="med" len="med"/>
                      <a:tailEnd type="none" w="med" len="med"/>
                    </a:lnR>
                    <a:lnT w="28575" cap="flat" cmpd="sng" algn="ctr">
                      <a:solidFill>
                        <a:srgbClr val="00B0F0"/>
                      </a:solidFill>
                      <a:prstDash val="solid"/>
                      <a:round/>
                      <a:headEnd type="none" w="med" len="med"/>
                      <a:tailEnd type="none" w="med" len="med"/>
                    </a:lnT>
                    <a:lnB w="3556" cap="flat" cmpd="sng" algn="ctr">
                      <a:solidFill>
                        <a:srgbClr val="0059FF"/>
                      </a:solidFill>
                      <a:prstDash val="solid"/>
                      <a:round/>
                      <a:headEnd type="none" w="med" len="med"/>
                      <a:tailEnd type="none" w="med" len="med"/>
                    </a:lnB>
                  </a:tcPr>
                </a:tc>
                <a:tc>
                  <a:txBody>
                    <a:bodyPr/>
                    <a:lstStyle/>
                    <a:p>
                      <a:pPr marL="0" marR="0" indent="127000" algn="just" fontAlgn="base" latinLnBrk="1">
                        <a:lnSpc>
                          <a:spcPct val="100000"/>
                        </a:lnSpc>
                        <a:spcBef>
                          <a:spcPts val="0"/>
                        </a:spcBef>
                        <a:spcAft>
                          <a:spcPts val="0"/>
                        </a:spcAft>
                      </a:pPr>
                      <a:r>
                        <a:rPr lang="en-US" sz="1800" b="1" kern="0" spc="0" dirty="0" smtClean="0">
                          <a:solidFill>
                            <a:srgbClr val="000000"/>
                          </a:solidFill>
                          <a:effectLst/>
                          <a:latin typeface="맑은 고딕"/>
                        </a:rPr>
                        <a:t> 1   2  3   4  5   6  7   8  9  10 </a:t>
                      </a:r>
                      <a:r>
                        <a:rPr lang="en-US" sz="1800" b="1" kern="0" spc="0" dirty="0">
                          <a:solidFill>
                            <a:srgbClr val="000000"/>
                          </a:solidFill>
                          <a:effectLst/>
                          <a:latin typeface="맑은 고딕"/>
                        </a:rPr>
                        <a:t>11 12 13 14 15 16</a:t>
                      </a:r>
                    </a:p>
                  </a:txBody>
                  <a:tcPr marL="64770" marR="64770" marT="17907" marB="17907" anchor="ctr">
                    <a:lnL w="3556" cap="flat" cmpd="sng" algn="ctr">
                      <a:solidFill>
                        <a:srgbClr val="0059FF"/>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3556" cap="flat" cmpd="sng" algn="ctr">
                      <a:solidFill>
                        <a:srgbClr val="0059FF"/>
                      </a:solidFill>
                      <a:prstDash val="solid"/>
                      <a:round/>
                      <a:headEnd type="none" w="med" len="med"/>
                      <a:tailEnd type="none" w="med" len="med"/>
                    </a:lnB>
                  </a:tcPr>
                </a:tc>
                <a:extLst>
                  <a:ext uri="{0D108BD9-81ED-4DB2-BD59-A6C34878D82A}">
                    <a16:rowId xmlns:a16="http://schemas.microsoft.com/office/drawing/2014/main" val="10000"/>
                  </a:ext>
                </a:extLst>
              </a:tr>
              <a:tr h="198755">
                <a:tc>
                  <a:txBody>
                    <a:bodyPr/>
                    <a:lstStyle/>
                    <a:p>
                      <a:pPr marL="0" marR="0" indent="127000" algn="just" fontAlgn="base" latinLnBrk="1">
                        <a:lnSpc>
                          <a:spcPct val="100000"/>
                        </a:lnSpc>
                        <a:spcBef>
                          <a:spcPts val="0"/>
                        </a:spcBef>
                        <a:spcAft>
                          <a:spcPts val="0"/>
                        </a:spcAft>
                      </a:pPr>
                      <a:r>
                        <a:rPr lang="ko-KR" altLang="en-US" sz="1800" b="1" kern="0" spc="0">
                          <a:solidFill>
                            <a:srgbClr val="000000"/>
                          </a:solidFill>
                          <a:effectLst/>
                          <a:ea typeface="맑은 고딕"/>
                        </a:rPr>
                        <a:t>복용 전</a:t>
                      </a:r>
                      <a:endParaRPr lang="ko-KR" altLang="en-US" sz="1800" b="1" kern="0" spc="0">
                        <a:solidFill>
                          <a:srgbClr val="000000"/>
                        </a:solidFill>
                        <a:effectLst/>
                      </a:endParaRPr>
                    </a:p>
                  </a:txBody>
                  <a:tcPr marL="64770" marR="64770" marT="17907" marB="17907" anchor="ctr">
                    <a:lnL w="28575" cap="flat" cmpd="sng" algn="ctr">
                      <a:solidFill>
                        <a:srgbClr val="00B0F0"/>
                      </a:solidFill>
                      <a:prstDash val="solid"/>
                      <a:round/>
                      <a:headEnd type="none" w="med" len="med"/>
                      <a:tailEnd type="none" w="med" len="med"/>
                    </a:lnL>
                    <a:lnR w="3556" cap="flat" cmpd="sng" algn="ctr">
                      <a:solidFill>
                        <a:srgbClr val="0059FF"/>
                      </a:solidFill>
                      <a:prstDash val="solid"/>
                      <a:round/>
                      <a:headEnd type="none" w="med" len="med"/>
                      <a:tailEnd type="none" w="med" len="med"/>
                    </a:lnR>
                    <a:lnT w="3556" cap="flat" cmpd="sng" algn="ctr">
                      <a:solidFill>
                        <a:srgbClr val="0059FF"/>
                      </a:solidFill>
                      <a:prstDash val="solid"/>
                      <a:round/>
                      <a:headEnd type="none" w="med" len="med"/>
                      <a:tailEnd type="none" w="med" len="med"/>
                    </a:lnT>
                    <a:lnB w="3556" cap="flat" cmpd="sng" algn="ctr">
                      <a:solidFill>
                        <a:srgbClr val="0059FF"/>
                      </a:solidFill>
                      <a:prstDash val="solid"/>
                      <a:round/>
                      <a:headEnd type="none" w="med" len="med"/>
                      <a:tailEnd type="none" w="med" len="med"/>
                    </a:lnB>
                  </a:tcPr>
                </a:tc>
                <a:tc>
                  <a:txBody>
                    <a:bodyPr/>
                    <a:lstStyle/>
                    <a:p>
                      <a:pPr marL="0" marR="0" indent="127000" algn="just" fontAlgn="base" latinLnBrk="1">
                        <a:lnSpc>
                          <a:spcPct val="100000"/>
                        </a:lnSpc>
                        <a:spcBef>
                          <a:spcPts val="0"/>
                        </a:spcBef>
                        <a:spcAft>
                          <a:spcPts val="0"/>
                        </a:spcAft>
                      </a:pPr>
                      <a:r>
                        <a:rPr lang="en-US" sz="1800" b="1" kern="0" spc="0" dirty="0">
                          <a:solidFill>
                            <a:srgbClr val="000000"/>
                          </a:solidFill>
                          <a:effectLst/>
                          <a:latin typeface="맑은 고딕"/>
                        </a:rPr>
                        <a:t>68 61 60 68 67 64 66 67 66 67 72 74 61 71 58 77</a:t>
                      </a:r>
                      <a:endParaRPr lang="en-US" sz="1800" b="1" kern="0" spc="0" dirty="0">
                        <a:solidFill>
                          <a:srgbClr val="000000"/>
                        </a:solidFill>
                        <a:effectLst/>
                      </a:endParaRPr>
                    </a:p>
                  </a:txBody>
                  <a:tcPr marL="64770" marR="64770" marT="17907" marB="17907" anchor="ctr">
                    <a:lnL w="3556" cap="flat" cmpd="sng" algn="ctr">
                      <a:solidFill>
                        <a:srgbClr val="0059FF"/>
                      </a:solidFill>
                      <a:prstDash val="solid"/>
                      <a:round/>
                      <a:headEnd type="none" w="med" len="med"/>
                      <a:tailEnd type="none" w="med" len="med"/>
                    </a:lnL>
                    <a:lnR w="28575" cap="flat" cmpd="sng" algn="ctr">
                      <a:solidFill>
                        <a:srgbClr val="00B0F0"/>
                      </a:solidFill>
                      <a:prstDash val="solid"/>
                      <a:round/>
                      <a:headEnd type="none" w="med" len="med"/>
                      <a:tailEnd type="none" w="med" len="med"/>
                    </a:lnR>
                    <a:lnT w="3556" cap="flat" cmpd="sng" algn="ctr">
                      <a:solidFill>
                        <a:srgbClr val="0059FF"/>
                      </a:solidFill>
                      <a:prstDash val="solid"/>
                      <a:round/>
                      <a:headEnd type="none" w="med" len="med"/>
                      <a:tailEnd type="none" w="med" len="med"/>
                    </a:lnT>
                    <a:lnB w="3556" cap="flat" cmpd="sng" algn="ctr">
                      <a:solidFill>
                        <a:srgbClr val="0059FF"/>
                      </a:solidFill>
                      <a:prstDash val="solid"/>
                      <a:round/>
                      <a:headEnd type="none" w="med" len="med"/>
                      <a:tailEnd type="none" w="med" len="med"/>
                    </a:lnB>
                  </a:tcPr>
                </a:tc>
                <a:extLst>
                  <a:ext uri="{0D108BD9-81ED-4DB2-BD59-A6C34878D82A}">
                    <a16:rowId xmlns:a16="http://schemas.microsoft.com/office/drawing/2014/main" val="10001"/>
                  </a:ext>
                </a:extLst>
              </a:tr>
              <a:tr h="198755">
                <a:tc>
                  <a:txBody>
                    <a:bodyPr/>
                    <a:lstStyle/>
                    <a:p>
                      <a:pPr marL="0" marR="0" indent="127000" algn="just" fontAlgn="base" latinLnBrk="1">
                        <a:lnSpc>
                          <a:spcPct val="100000"/>
                        </a:lnSpc>
                        <a:spcBef>
                          <a:spcPts val="0"/>
                        </a:spcBef>
                        <a:spcAft>
                          <a:spcPts val="0"/>
                        </a:spcAft>
                      </a:pPr>
                      <a:r>
                        <a:rPr lang="ko-KR" altLang="en-US" sz="1800" b="1" kern="0" spc="0">
                          <a:solidFill>
                            <a:srgbClr val="000000"/>
                          </a:solidFill>
                          <a:effectLst/>
                          <a:ea typeface="맑은 고딕"/>
                        </a:rPr>
                        <a:t>복용 후</a:t>
                      </a:r>
                      <a:endParaRPr lang="ko-KR" altLang="en-US" sz="1800" b="1" kern="0" spc="0">
                        <a:solidFill>
                          <a:srgbClr val="000000"/>
                        </a:solidFill>
                        <a:effectLst/>
                      </a:endParaRPr>
                    </a:p>
                  </a:txBody>
                  <a:tcPr marL="64770" marR="64770" marT="17907" marB="17907" anchor="ctr">
                    <a:lnL w="28575" cap="flat" cmpd="sng" algn="ctr">
                      <a:solidFill>
                        <a:srgbClr val="00B0F0"/>
                      </a:solidFill>
                      <a:prstDash val="solid"/>
                      <a:round/>
                      <a:headEnd type="none" w="med" len="med"/>
                      <a:tailEnd type="none" w="med" len="med"/>
                    </a:lnL>
                    <a:lnR w="3556" cap="flat" cmpd="sng" algn="ctr">
                      <a:solidFill>
                        <a:srgbClr val="0059FF"/>
                      </a:solidFill>
                      <a:prstDash val="solid"/>
                      <a:round/>
                      <a:headEnd type="none" w="med" len="med"/>
                      <a:tailEnd type="none" w="med" len="med"/>
                    </a:lnR>
                    <a:lnT w="3556" cap="flat" cmpd="sng" algn="ctr">
                      <a:solidFill>
                        <a:srgbClr val="0059FF"/>
                      </a:solidFill>
                      <a:prstDash val="solid"/>
                      <a:round/>
                      <a:headEnd type="none" w="med" len="med"/>
                      <a:tailEnd type="none" w="med" len="med"/>
                    </a:lnT>
                    <a:lnB w="3556" cap="flat" cmpd="sng" algn="ctr">
                      <a:solidFill>
                        <a:srgbClr val="0059FF"/>
                      </a:solidFill>
                      <a:prstDash val="solid"/>
                      <a:round/>
                      <a:headEnd type="none" w="med" len="med"/>
                      <a:tailEnd type="none" w="med" len="med"/>
                    </a:lnB>
                  </a:tcPr>
                </a:tc>
                <a:tc>
                  <a:txBody>
                    <a:bodyPr/>
                    <a:lstStyle/>
                    <a:p>
                      <a:pPr marL="0" marR="0" indent="127000" algn="just" fontAlgn="base" latinLnBrk="1">
                        <a:lnSpc>
                          <a:spcPct val="100000"/>
                        </a:lnSpc>
                        <a:spcBef>
                          <a:spcPts val="0"/>
                        </a:spcBef>
                        <a:spcAft>
                          <a:spcPts val="0"/>
                        </a:spcAft>
                      </a:pPr>
                      <a:r>
                        <a:rPr lang="en-US" sz="1800" b="1" kern="0" spc="0" dirty="0">
                          <a:solidFill>
                            <a:srgbClr val="000000"/>
                          </a:solidFill>
                          <a:effectLst/>
                          <a:latin typeface="맑은 고딕"/>
                        </a:rPr>
                        <a:t>56 55 67 62 59 67 50 60 59 53 60 65 62 61 64 57</a:t>
                      </a:r>
                      <a:endParaRPr lang="en-US" sz="1800" b="1" kern="0" spc="0" dirty="0">
                        <a:solidFill>
                          <a:srgbClr val="000000"/>
                        </a:solidFill>
                        <a:effectLst/>
                      </a:endParaRPr>
                    </a:p>
                  </a:txBody>
                  <a:tcPr marL="64770" marR="64770" marT="17907" marB="17907" anchor="ctr">
                    <a:lnL w="3556" cap="flat" cmpd="sng" algn="ctr">
                      <a:solidFill>
                        <a:srgbClr val="0059FF"/>
                      </a:solidFill>
                      <a:prstDash val="solid"/>
                      <a:round/>
                      <a:headEnd type="none" w="med" len="med"/>
                      <a:tailEnd type="none" w="med" len="med"/>
                    </a:lnL>
                    <a:lnR w="28575" cap="flat" cmpd="sng" algn="ctr">
                      <a:solidFill>
                        <a:srgbClr val="00B0F0"/>
                      </a:solidFill>
                      <a:prstDash val="solid"/>
                      <a:round/>
                      <a:headEnd type="none" w="med" len="med"/>
                      <a:tailEnd type="none" w="med" len="med"/>
                    </a:lnR>
                    <a:lnT w="3556" cap="flat" cmpd="sng" algn="ctr">
                      <a:solidFill>
                        <a:srgbClr val="0059FF"/>
                      </a:solidFill>
                      <a:prstDash val="solid"/>
                      <a:round/>
                      <a:headEnd type="none" w="med" len="med"/>
                      <a:tailEnd type="none" w="med" len="med"/>
                    </a:lnT>
                    <a:lnB w="3556" cap="flat" cmpd="sng" algn="ctr">
                      <a:solidFill>
                        <a:srgbClr val="0059FF"/>
                      </a:solidFill>
                      <a:prstDash val="solid"/>
                      <a:round/>
                      <a:headEnd type="none" w="med" len="med"/>
                      <a:tailEnd type="none" w="med" len="med"/>
                    </a:lnB>
                  </a:tcPr>
                </a:tc>
                <a:extLst>
                  <a:ext uri="{0D108BD9-81ED-4DB2-BD59-A6C34878D82A}">
                    <a16:rowId xmlns:a16="http://schemas.microsoft.com/office/drawing/2014/main" val="10002"/>
                  </a:ext>
                </a:extLst>
              </a:tr>
              <a:tr h="198755">
                <a:tc>
                  <a:txBody>
                    <a:bodyPr/>
                    <a:lstStyle/>
                    <a:p>
                      <a:pPr marL="0" marR="0" indent="127000" algn="just" fontAlgn="base" latinLnBrk="1">
                        <a:lnSpc>
                          <a:spcPct val="100000"/>
                        </a:lnSpc>
                        <a:spcBef>
                          <a:spcPts val="0"/>
                        </a:spcBef>
                        <a:spcAft>
                          <a:spcPts val="0"/>
                        </a:spcAft>
                      </a:pPr>
                      <a:r>
                        <a:rPr lang="ko-KR" altLang="en-US" sz="1800" b="1" kern="0" spc="0" dirty="0">
                          <a:solidFill>
                            <a:srgbClr val="0000FF"/>
                          </a:solidFill>
                          <a:effectLst/>
                          <a:ea typeface="맑은 고딕"/>
                        </a:rPr>
                        <a:t>차이</a:t>
                      </a:r>
                      <a:endParaRPr lang="ko-KR" altLang="en-US" sz="1800" b="1" kern="0" spc="0" dirty="0">
                        <a:solidFill>
                          <a:srgbClr val="0000FF"/>
                        </a:solidFill>
                        <a:effectLst/>
                      </a:endParaRPr>
                    </a:p>
                  </a:txBody>
                  <a:tcPr marL="64770" marR="64770" marT="17907" marB="17907" anchor="ctr">
                    <a:lnL w="28575" cap="flat" cmpd="sng" algn="ctr">
                      <a:solidFill>
                        <a:srgbClr val="00B0F0"/>
                      </a:solidFill>
                      <a:prstDash val="solid"/>
                      <a:round/>
                      <a:headEnd type="none" w="med" len="med"/>
                      <a:tailEnd type="none" w="med" len="med"/>
                    </a:lnL>
                    <a:lnR w="3556" cap="flat" cmpd="sng" algn="ctr">
                      <a:solidFill>
                        <a:srgbClr val="0059FF"/>
                      </a:solidFill>
                      <a:prstDash val="solid"/>
                      <a:round/>
                      <a:headEnd type="none" w="med" len="med"/>
                      <a:tailEnd type="none" w="med" len="med"/>
                    </a:lnR>
                    <a:lnT w="3556" cap="flat" cmpd="sng" algn="ctr">
                      <a:solidFill>
                        <a:srgbClr val="0059FF"/>
                      </a:solidFill>
                      <a:prstDash val="solid"/>
                      <a:round/>
                      <a:headEnd type="none" w="med" len="med"/>
                      <a:tailEnd type="none" w="med" len="med"/>
                    </a:lnT>
                    <a:lnB w="28575" cap="flat" cmpd="sng" algn="ctr">
                      <a:solidFill>
                        <a:srgbClr val="00B0F0"/>
                      </a:solidFill>
                      <a:prstDash val="solid"/>
                      <a:round/>
                      <a:headEnd type="none" w="med" len="med"/>
                      <a:tailEnd type="none" w="med" len="med"/>
                    </a:lnB>
                  </a:tcPr>
                </a:tc>
                <a:tc>
                  <a:txBody>
                    <a:bodyPr/>
                    <a:lstStyle/>
                    <a:p>
                      <a:pPr marL="0" marR="0" indent="127000" algn="just" fontAlgn="base" latinLnBrk="1">
                        <a:lnSpc>
                          <a:spcPct val="100000"/>
                        </a:lnSpc>
                        <a:spcBef>
                          <a:spcPts val="0"/>
                        </a:spcBef>
                        <a:spcAft>
                          <a:spcPts val="0"/>
                        </a:spcAft>
                      </a:pPr>
                      <a:r>
                        <a:rPr lang="en-US" sz="1800" b="1" kern="0" spc="0" dirty="0">
                          <a:solidFill>
                            <a:srgbClr val="0000FF"/>
                          </a:solidFill>
                          <a:effectLst/>
                          <a:latin typeface="맑은 고딕"/>
                        </a:rPr>
                        <a:t>12 </a:t>
                      </a:r>
                      <a:r>
                        <a:rPr lang="en-US" sz="1800" b="1" kern="0" spc="0" dirty="0" smtClean="0">
                          <a:solidFill>
                            <a:srgbClr val="0000FF"/>
                          </a:solidFill>
                          <a:effectLst/>
                          <a:latin typeface="맑은 고딕"/>
                        </a:rPr>
                        <a:t> 6  -</a:t>
                      </a:r>
                      <a:r>
                        <a:rPr lang="en-US" sz="1800" b="1" kern="0" spc="0" dirty="0">
                          <a:solidFill>
                            <a:srgbClr val="0000FF"/>
                          </a:solidFill>
                          <a:effectLst/>
                          <a:latin typeface="맑은 고딕"/>
                        </a:rPr>
                        <a:t>7 </a:t>
                      </a:r>
                      <a:r>
                        <a:rPr lang="en-US" sz="1800" b="1" kern="0" spc="0" dirty="0" smtClean="0">
                          <a:solidFill>
                            <a:srgbClr val="0000FF"/>
                          </a:solidFill>
                          <a:effectLst/>
                          <a:latin typeface="맑은 고딕"/>
                        </a:rPr>
                        <a:t> 6   8 </a:t>
                      </a:r>
                      <a:r>
                        <a:rPr lang="en-US" sz="1800" b="1" kern="0" spc="0" dirty="0">
                          <a:solidFill>
                            <a:srgbClr val="0000FF"/>
                          </a:solidFill>
                          <a:effectLst/>
                          <a:latin typeface="맑은 고딕"/>
                        </a:rPr>
                        <a:t>-3 </a:t>
                      </a:r>
                      <a:r>
                        <a:rPr lang="en-US" sz="1800" b="1" kern="0" spc="0" dirty="0" smtClean="0">
                          <a:solidFill>
                            <a:srgbClr val="0000FF"/>
                          </a:solidFill>
                          <a:effectLst/>
                          <a:latin typeface="맑은 고딕"/>
                        </a:rPr>
                        <a:t> 16  7  7  14 </a:t>
                      </a:r>
                      <a:r>
                        <a:rPr lang="en-US" sz="1800" b="1" kern="0" spc="0" dirty="0">
                          <a:solidFill>
                            <a:srgbClr val="0000FF"/>
                          </a:solidFill>
                          <a:effectLst/>
                          <a:latin typeface="맑은 고딕"/>
                        </a:rPr>
                        <a:t>12 </a:t>
                      </a:r>
                      <a:r>
                        <a:rPr lang="en-US" sz="1800" b="1" kern="0" spc="0" dirty="0" smtClean="0">
                          <a:solidFill>
                            <a:srgbClr val="0000FF"/>
                          </a:solidFill>
                          <a:effectLst/>
                          <a:latin typeface="맑은 고딕"/>
                        </a:rPr>
                        <a:t> 9 </a:t>
                      </a:r>
                      <a:r>
                        <a:rPr lang="en-US" sz="1800" b="1" kern="0" spc="0" dirty="0">
                          <a:solidFill>
                            <a:srgbClr val="0000FF"/>
                          </a:solidFill>
                          <a:effectLst/>
                          <a:latin typeface="맑은 고딕"/>
                        </a:rPr>
                        <a:t>-1 10 </a:t>
                      </a:r>
                      <a:r>
                        <a:rPr lang="en-US" sz="1800" b="1" kern="0" spc="0" dirty="0" smtClean="0">
                          <a:solidFill>
                            <a:srgbClr val="0000FF"/>
                          </a:solidFill>
                          <a:effectLst/>
                          <a:latin typeface="맑은 고딕"/>
                        </a:rPr>
                        <a:t> -</a:t>
                      </a:r>
                      <a:r>
                        <a:rPr lang="en-US" sz="1800" b="1" kern="0" spc="0" dirty="0">
                          <a:solidFill>
                            <a:srgbClr val="0000FF"/>
                          </a:solidFill>
                          <a:effectLst/>
                          <a:latin typeface="맑은 고딕"/>
                        </a:rPr>
                        <a:t>6 20</a:t>
                      </a:r>
                      <a:endParaRPr lang="en-US" sz="1800" b="1" kern="0" spc="0" dirty="0">
                        <a:solidFill>
                          <a:srgbClr val="0000FF"/>
                        </a:solidFill>
                        <a:effectLst/>
                      </a:endParaRPr>
                    </a:p>
                  </a:txBody>
                  <a:tcPr marL="64770" marR="64770" marT="17907" marB="17907" anchor="ctr">
                    <a:lnL w="3556" cap="flat" cmpd="sng" algn="ctr">
                      <a:solidFill>
                        <a:srgbClr val="0059FF"/>
                      </a:solidFill>
                      <a:prstDash val="solid"/>
                      <a:round/>
                      <a:headEnd type="none" w="med" len="med"/>
                      <a:tailEnd type="none" w="med" len="med"/>
                    </a:lnL>
                    <a:lnR w="28575" cap="flat" cmpd="sng" algn="ctr">
                      <a:solidFill>
                        <a:srgbClr val="00B0F0"/>
                      </a:solidFill>
                      <a:prstDash val="solid"/>
                      <a:round/>
                      <a:headEnd type="none" w="med" len="med"/>
                      <a:tailEnd type="none" w="med" len="med"/>
                    </a:lnR>
                    <a:lnT w="3556" cap="flat" cmpd="sng" algn="ctr">
                      <a:solidFill>
                        <a:srgbClr val="0059FF"/>
                      </a:solidFill>
                      <a:prstDash val="solid"/>
                      <a:round/>
                      <a:headEnd type="none" w="med" len="med"/>
                      <a:tailEnd type="none" w="med" len="med"/>
                    </a:lnT>
                    <a:lnB w="28575"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직사각형 4"/>
          <p:cNvSpPr/>
          <p:nvPr/>
        </p:nvSpPr>
        <p:spPr>
          <a:xfrm>
            <a:off x="746575" y="3780039"/>
            <a:ext cx="7920880" cy="266429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Picture 1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05" y="3985575"/>
            <a:ext cx="6101485" cy="2233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78487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내용 개체 틀 2"/>
          <p:cNvSpPr>
            <a:spLocks noGrp="1"/>
          </p:cNvSpPr>
          <p:nvPr>
            <p:ph idx="4294967295"/>
          </p:nvPr>
        </p:nvSpPr>
        <p:spPr>
          <a:xfrm>
            <a:off x="476545" y="1314450"/>
            <a:ext cx="8415338" cy="4781550"/>
          </a:xfrm>
        </p:spPr>
        <p:txBody>
          <a:bodyPr>
            <a:noAutofit/>
          </a:bodyPr>
          <a:lstStyle/>
          <a:p>
            <a:pPr marL="0" indent="0">
              <a:buNone/>
            </a:pPr>
            <a:r>
              <a:rPr lang="en-US" altLang="ko-KR" sz="1800" dirty="0">
                <a:solidFill>
                  <a:srgbClr val="FF0000"/>
                </a:solidFill>
              </a:rPr>
              <a:t>x &lt;- c(68, 61, 60, 68, 67, 64, 66, 67, 66, 67, 72, 74, 61, 71, 58, 77)</a:t>
            </a:r>
          </a:p>
          <a:p>
            <a:pPr marL="0" indent="0">
              <a:buNone/>
            </a:pPr>
            <a:r>
              <a:rPr lang="en-US" altLang="ko-KR" sz="1800" dirty="0">
                <a:solidFill>
                  <a:srgbClr val="FF0000"/>
                </a:solidFill>
              </a:rPr>
              <a:t>y &lt;- c(56, 55, 67, 62, 59, 67, 50, 60, 59, 53, 60, 65, 62, 61, 64, 57)</a:t>
            </a:r>
          </a:p>
          <a:p>
            <a:pPr marL="0" indent="0">
              <a:buNone/>
            </a:pPr>
            <a:r>
              <a:rPr lang="en-US" altLang="ko-KR" sz="1800" dirty="0">
                <a:solidFill>
                  <a:srgbClr val="FF0000"/>
                </a:solidFill>
              </a:rPr>
              <a:t>d &lt;- x-y; mean(d); </a:t>
            </a:r>
            <a:r>
              <a:rPr lang="en-US" altLang="ko-KR" sz="1800" dirty="0" err="1">
                <a:solidFill>
                  <a:srgbClr val="FF0000"/>
                </a:solidFill>
              </a:rPr>
              <a:t>sd</a:t>
            </a:r>
            <a:r>
              <a:rPr lang="en-US" altLang="ko-KR" sz="1800" dirty="0">
                <a:solidFill>
                  <a:srgbClr val="FF0000"/>
                </a:solidFill>
              </a:rPr>
              <a:t>(d)</a:t>
            </a:r>
          </a:p>
          <a:p>
            <a:pPr marL="0" indent="0">
              <a:buNone/>
            </a:pPr>
            <a:r>
              <a:rPr lang="en-US" altLang="ko-KR" sz="1800" dirty="0">
                <a:solidFill>
                  <a:srgbClr val="0000FF"/>
                </a:solidFill>
              </a:rPr>
              <a:t>[1] 6.875	[1] 7.719024</a:t>
            </a:r>
          </a:p>
          <a:p>
            <a:pPr marL="0" indent="0">
              <a:buNone/>
            </a:pPr>
            <a:r>
              <a:rPr lang="en-US" altLang="ko-KR" sz="1800" dirty="0"/>
              <a:t># </a:t>
            </a:r>
            <a:r>
              <a:rPr lang="ko-KR" altLang="en-US" sz="1800" dirty="0"/>
              <a:t>대응되는 표본</a:t>
            </a:r>
          </a:p>
          <a:p>
            <a:pPr marL="0" indent="0">
              <a:buNone/>
            </a:pPr>
            <a:r>
              <a:rPr lang="en-US" altLang="ko-KR" sz="1800" dirty="0" err="1">
                <a:solidFill>
                  <a:srgbClr val="FF0000"/>
                </a:solidFill>
              </a:rPr>
              <a:t>t.test</a:t>
            </a:r>
            <a:r>
              <a:rPr lang="en-US" altLang="ko-KR" sz="1800" dirty="0">
                <a:solidFill>
                  <a:srgbClr val="FF0000"/>
                </a:solidFill>
              </a:rPr>
              <a:t>(x, y, paired=T)$</a:t>
            </a:r>
            <a:r>
              <a:rPr lang="en-US" altLang="ko-KR" sz="1800" dirty="0" err="1">
                <a:solidFill>
                  <a:srgbClr val="FF0000"/>
                </a:solidFill>
              </a:rPr>
              <a:t>conf</a:t>
            </a:r>
            <a:endParaRPr lang="en-US" altLang="ko-KR" sz="1800" dirty="0">
              <a:solidFill>
                <a:srgbClr val="FF0000"/>
              </a:solidFill>
            </a:endParaRPr>
          </a:p>
          <a:p>
            <a:pPr marL="0" indent="0">
              <a:buNone/>
            </a:pPr>
            <a:r>
              <a:rPr lang="en-US" altLang="ko-KR" sz="1800" dirty="0">
                <a:solidFill>
                  <a:srgbClr val="0000FF"/>
                </a:solidFill>
              </a:rPr>
              <a:t>[1]  2.761822 10.988178</a:t>
            </a:r>
          </a:p>
          <a:p>
            <a:pPr marL="0" indent="0">
              <a:buNone/>
            </a:pPr>
            <a:r>
              <a:rPr lang="en-US" altLang="ko-KR" sz="1800" dirty="0"/>
              <a:t>☞ </a:t>
            </a:r>
            <a:r>
              <a:rPr lang="ko-KR" altLang="en-US" sz="1800" dirty="0"/>
              <a:t>앞의 풀이에서 반올림 오차로 인해 다소의 차이 발생</a:t>
            </a:r>
          </a:p>
          <a:p>
            <a:pPr marL="0" indent="0">
              <a:buNone/>
            </a:pPr>
            <a:r>
              <a:rPr lang="en-US" altLang="ko-KR" sz="1800" dirty="0" err="1">
                <a:solidFill>
                  <a:srgbClr val="0000FF"/>
                </a:solidFill>
              </a:rPr>
              <a:t>attr</a:t>
            </a:r>
            <a:r>
              <a:rPr lang="en-US" altLang="ko-KR" sz="1800" dirty="0">
                <a:solidFill>
                  <a:srgbClr val="0000FF"/>
                </a:solidFill>
              </a:rPr>
              <a:t>(,"</a:t>
            </a:r>
            <a:r>
              <a:rPr lang="en-US" altLang="ko-KR" sz="1800" dirty="0" err="1">
                <a:solidFill>
                  <a:srgbClr val="0000FF"/>
                </a:solidFill>
              </a:rPr>
              <a:t>conf.level</a:t>
            </a:r>
            <a:r>
              <a:rPr lang="en-US" altLang="ko-KR" sz="1800" dirty="0">
                <a:solidFill>
                  <a:srgbClr val="0000FF"/>
                </a:solidFill>
              </a:rPr>
              <a:t>")</a:t>
            </a:r>
          </a:p>
          <a:p>
            <a:pPr marL="0" indent="0">
              <a:buNone/>
            </a:pPr>
            <a:r>
              <a:rPr lang="en-US" altLang="ko-KR" sz="1800" dirty="0">
                <a:solidFill>
                  <a:srgbClr val="0000FF"/>
                </a:solidFill>
              </a:rPr>
              <a:t>[1] 0.95</a:t>
            </a:r>
          </a:p>
          <a:p>
            <a:pPr marL="0" indent="0">
              <a:buNone/>
            </a:pPr>
            <a:r>
              <a:rPr lang="en-US" altLang="ko-KR" sz="1800" dirty="0"/>
              <a:t># </a:t>
            </a:r>
            <a:r>
              <a:rPr lang="ko-KR" altLang="en-US" sz="1800" dirty="0"/>
              <a:t>단일 표본</a:t>
            </a:r>
            <a:r>
              <a:rPr lang="en-US" altLang="ko-KR" sz="1800" dirty="0"/>
              <a:t>(d) </a:t>
            </a:r>
            <a:r>
              <a:rPr lang="ko-KR" altLang="en-US" sz="1800" dirty="0"/>
              <a:t>사용 ⇒ 같은 결과를 얻음</a:t>
            </a:r>
          </a:p>
          <a:p>
            <a:pPr marL="0" indent="0">
              <a:buNone/>
            </a:pPr>
            <a:r>
              <a:rPr lang="en-US" altLang="ko-KR" sz="1800" dirty="0" err="1">
                <a:solidFill>
                  <a:srgbClr val="FF0000"/>
                </a:solidFill>
              </a:rPr>
              <a:t>t.test</a:t>
            </a:r>
            <a:r>
              <a:rPr lang="en-US" altLang="ko-KR" sz="1800" dirty="0">
                <a:solidFill>
                  <a:srgbClr val="FF0000"/>
                </a:solidFill>
              </a:rPr>
              <a:t>(d)$</a:t>
            </a:r>
            <a:r>
              <a:rPr lang="en-US" altLang="ko-KR" sz="1800" dirty="0" err="1">
                <a:solidFill>
                  <a:srgbClr val="FF0000"/>
                </a:solidFill>
              </a:rPr>
              <a:t>conf</a:t>
            </a:r>
            <a:endParaRPr lang="en-US" altLang="ko-KR" sz="1800" dirty="0">
              <a:solidFill>
                <a:srgbClr val="FF0000"/>
              </a:solidFill>
            </a:endParaRPr>
          </a:p>
          <a:p>
            <a:pPr marL="0" indent="0">
              <a:buNone/>
            </a:pPr>
            <a:r>
              <a:rPr lang="en-US" altLang="ko-KR" sz="1800" dirty="0">
                <a:solidFill>
                  <a:srgbClr val="0000FF"/>
                </a:solidFill>
              </a:rPr>
              <a:t>[1]  2.761822 10.988178</a:t>
            </a:r>
          </a:p>
          <a:p>
            <a:pPr marL="0" indent="0">
              <a:buNone/>
            </a:pPr>
            <a:r>
              <a:rPr lang="en-US" altLang="ko-KR" sz="1800" dirty="0" err="1">
                <a:solidFill>
                  <a:srgbClr val="0000FF"/>
                </a:solidFill>
              </a:rPr>
              <a:t>attr</a:t>
            </a:r>
            <a:r>
              <a:rPr lang="en-US" altLang="ko-KR" sz="1800" dirty="0">
                <a:solidFill>
                  <a:srgbClr val="0000FF"/>
                </a:solidFill>
              </a:rPr>
              <a:t>(,"</a:t>
            </a:r>
            <a:r>
              <a:rPr lang="en-US" altLang="ko-KR" sz="1800" dirty="0" err="1">
                <a:solidFill>
                  <a:srgbClr val="0000FF"/>
                </a:solidFill>
              </a:rPr>
              <a:t>conf.level</a:t>
            </a:r>
            <a:r>
              <a:rPr lang="en-US" altLang="ko-KR" sz="1800" dirty="0">
                <a:solidFill>
                  <a:srgbClr val="0000FF"/>
                </a:solidFill>
              </a:rPr>
              <a:t>")</a:t>
            </a:r>
          </a:p>
          <a:p>
            <a:pPr marL="0" indent="0">
              <a:buNone/>
            </a:pPr>
            <a:r>
              <a:rPr lang="en-US" altLang="ko-KR" sz="1800" dirty="0">
                <a:solidFill>
                  <a:srgbClr val="0000FF"/>
                </a:solidFill>
              </a:rPr>
              <a:t>[1] 0.95</a:t>
            </a:r>
            <a:endParaRPr lang="ko-KR" altLang="en-US" sz="1800" dirty="0">
              <a:solidFill>
                <a:srgbClr val="0000FF"/>
              </a:solidFill>
            </a:endParaRPr>
          </a:p>
          <a:p>
            <a:pPr marL="0" indent="0">
              <a:buNone/>
            </a:pPr>
            <a:endParaRPr lang="en-US" altLang="ko-KR" sz="1800" dirty="0" smtClean="0">
              <a:latin typeface="+mn-ea"/>
            </a:endParaRPr>
          </a:p>
          <a:p>
            <a:pPr marL="457200" lvl="1" indent="0">
              <a:buNone/>
            </a:pPr>
            <a:endParaRPr lang="en-US" altLang="ko-KR" sz="1800" dirty="0"/>
          </a:p>
          <a:p>
            <a:endParaRPr lang="ko-KR" altLang="en-US" sz="2000" dirty="0" smtClean="0"/>
          </a:p>
        </p:txBody>
      </p:sp>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4.1 </a:t>
            </a:r>
            <a:r>
              <a:rPr lang="ko-KR" altLang="en-US" dirty="0"/>
              <a:t>모평균 차이의 추정</a:t>
            </a:r>
            <a:endParaRPr lang="ko-KR" altLang="en-US" dirty="0" smtClean="0"/>
          </a:p>
        </p:txBody>
      </p:sp>
    </p:spTree>
    <p:extLst>
      <p:ext uri="{BB962C8B-B14F-4D97-AF65-F5344CB8AC3E}">
        <p14:creationId xmlns:p14="http://schemas.microsoft.com/office/powerpoint/2010/main" val="3484846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fontScale="92500"/>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1.</a:t>
            </a:r>
            <a:r>
              <a:rPr lang="en-US" altLang="ko-KR" dirty="0"/>
              <a:t>	</a:t>
            </a:r>
            <a:r>
              <a:rPr lang="ko-KR" altLang="en-US" dirty="0"/>
              <a:t>모평균 차이에 대한 추론 </a:t>
            </a:r>
            <a:r>
              <a:rPr lang="en-US" altLang="ko-KR" dirty="0"/>
              <a:t>(</a:t>
            </a:r>
            <a:r>
              <a:rPr lang="ko-KR" altLang="en-US" dirty="0" err="1"/>
              <a:t>모분산</a:t>
            </a:r>
            <a:r>
              <a:rPr lang="ko-KR" altLang="en-US" dirty="0"/>
              <a:t> 기지</a:t>
            </a:r>
            <a:r>
              <a:rPr lang="en-US" altLang="ko-KR" dirty="0"/>
              <a:t>)</a:t>
            </a:r>
            <a:endParaRPr lang="ko-KR" altLang="en-US" dirty="0" smtClean="0"/>
          </a:p>
        </p:txBody>
      </p:sp>
      <p:sp>
        <p:nvSpPr>
          <p:cNvPr id="4" name="내용 개체 틀 2"/>
          <p:cNvSpPr txBox="1">
            <a:spLocks/>
          </p:cNvSpPr>
          <p:nvPr/>
        </p:nvSpPr>
        <p:spPr>
          <a:xfrm>
            <a:off x="476545" y="1314450"/>
            <a:ext cx="8415338" cy="4781550"/>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400" dirty="0"/>
              <a:t>[</a:t>
            </a:r>
            <a:r>
              <a:rPr lang="ko-KR" altLang="en-US" sz="2400" dirty="0"/>
              <a:t>정리 </a:t>
            </a:r>
            <a:r>
              <a:rPr lang="en-US" altLang="ko-KR" sz="2400" dirty="0"/>
              <a:t>11-1] </a:t>
            </a:r>
            <a:r>
              <a:rPr lang="ko-KR" altLang="en-US" sz="2400" dirty="0"/>
              <a:t>모평균 차이에 대한 신뢰구간 </a:t>
            </a:r>
            <a:r>
              <a:rPr lang="en-US" altLang="ko-KR" sz="2400" dirty="0"/>
              <a:t>(</a:t>
            </a:r>
            <a:r>
              <a:rPr lang="ko-KR" altLang="en-US" sz="2400" dirty="0" err="1"/>
              <a:t>모분산</a:t>
            </a:r>
            <a:r>
              <a:rPr lang="ko-KR" altLang="en-US" sz="2400" dirty="0"/>
              <a:t> 기지</a:t>
            </a:r>
            <a:r>
              <a:rPr lang="en-US" altLang="ko-KR" sz="2400" dirty="0" smtClean="0"/>
              <a:t>)</a:t>
            </a:r>
          </a:p>
          <a:p>
            <a:pPr marL="0" indent="0">
              <a:buNone/>
            </a:pPr>
            <a:r>
              <a:rPr lang="ko-KR" altLang="en-US" sz="2000" dirty="0" smtClean="0"/>
              <a:t>  </a:t>
            </a:r>
            <a:r>
              <a:rPr lang="en-US" altLang="ko-KR" sz="2000" dirty="0" smtClean="0"/>
              <a:t>: </a:t>
            </a:r>
            <a:r>
              <a:rPr lang="ko-KR" altLang="en-US" sz="2000" dirty="0" smtClean="0"/>
              <a:t>모평균 </a:t>
            </a:r>
            <a:r>
              <a:rPr lang="ko-KR" altLang="en-US" sz="2000" dirty="0"/>
              <a:t>차이에 대한 </a:t>
            </a:r>
            <a:r>
              <a:rPr lang="en-US" altLang="ko-KR" sz="2000" dirty="0"/>
              <a:t>100(1-</a:t>
            </a:r>
            <a:r>
              <a:rPr lang="el-GR" altLang="ko-KR" sz="2000" dirty="0"/>
              <a:t>α</a:t>
            </a:r>
            <a:r>
              <a:rPr lang="en-US" altLang="ko-KR" sz="2000" dirty="0"/>
              <a:t>)% </a:t>
            </a:r>
            <a:r>
              <a:rPr lang="ko-KR" altLang="en-US" sz="2000" dirty="0"/>
              <a:t>신뢰구간</a:t>
            </a:r>
            <a:r>
              <a:rPr lang="en-US" altLang="ko-KR" sz="2000" dirty="0"/>
              <a:t>(confidence interval)</a:t>
            </a:r>
            <a:endParaRPr lang="ko-KR" altLang="en-US" sz="2000" dirty="0"/>
          </a:p>
          <a:p>
            <a:pPr marL="0" indent="0">
              <a:buNone/>
            </a:pPr>
            <a:endParaRPr lang="en-US" altLang="ko-KR" sz="2400" dirty="0"/>
          </a:p>
          <a:p>
            <a:pPr marL="0" lvl="1" indent="0" fontAlgn="auto">
              <a:spcAft>
                <a:spcPts val="0"/>
              </a:spcAft>
              <a:buFont typeface="Arial" pitchFamily="34" charset="0"/>
              <a:buNone/>
            </a:pPr>
            <a:endParaRPr kumimoji="0" lang="en-US" altLang="ko-KR" sz="2400" dirty="0"/>
          </a:p>
        </p:txBody>
      </p:sp>
      <p:sp>
        <p:nvSpPr>
          <p:cNvPr id="7" name="모서리가 둥근 직사각형 6"/>
          <p:cNvSpPr/>
          <p:nvPr/>
        </p:nvSpPr>
        <p:spPr>
          <a:xfrm>
            <a:off x="476545" y="1268760"/>
            <a:ext cx="8145905" cy="2448991"/>
          </a:xfrm>
          <a:prstGeom prst="roundRect">
            <a:avLst>
              <a:gd name="adj" fmla="val 6953"/>
            </a:avLst>
          </a:prstGeom>
          <a:no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647564" y="3879050"/>
            <a:ext cx="864096" cy="369332"/>
          </a:xfrm>
          <a:prstGeom prst="rect">
            <a:avLst/>
          </a:prstGeom>
          <a:noFill/>
        </p:spPr>
        <p:txBody>
          <a:bodyPr wrap="square" rtlCol="0">
            <a:spAutoFit/>
          </a:bodyPr>
          <a:lstStyle/>
          <a:p>
            <a:r>
              <a:rPr lang="en-US" altLang="ko-KR" dirty="0" smtClean="0">
                <a:latin typeface="+mn-ea"/>
                <a:ea typeface="+mn-ea"/>
              </a:rPr>
              <a:t>[</a:t>
            </a:r>
            <a:r>
              <a:rPr lang="ko-KR" altLang="en-US" dirty="0" smtClean="0">
                <a:latin typeface="+mn-ea"/>
                <a:ea typeface="+mn-ea"/>
              </a:rPr>
              <a:t>증명</a:t>
            </a:r>
            <a:r>
              <a:rPr lang="en-US" altLang="ko-KR" dirty="0" smtClean="0">
                <a:latin typeface="+mn-ea"/>
                <a:ea typeface="+mn-ea"/>
              </a:rPr>
              <a:t>]</a:t>
            </a:r>
            <a:endParaRPr lang="ko-KR" altLang="en-US" dirty="0">
              <a:latin typeface="+mn-ea"/>
              <a:ea typeface="+mn-ea"/>
            </a:endParaRPr>
          </a:p>
        </p:txBody>
      </p:sp>
      <p:pic>
        <p:nvPicPr>
          <p:cNvPr id="6" name="Picture 1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8647" y="2182799"/>
            <a:ext cx="5118638" cy="1471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800122"/>
            <a:ext cx="6517189" cy="827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779150"/>
            <a:ext cx="4801685" cy="83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610" y="5729481"/>
            <a:ext cx="7488830" cy="759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66797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4.2 </a:t>
            </a:r>
            <a:r>
              <a:rPr lang="ko-KR" altLang="en-US" dirty="0"/>
              <a:t>모평균 차이의 검정</a:t>
            </a:r>
            <a:r>
              <a:rPr lang="en-US" altLang="ko-KR" dirty="0"/>
              <a:t>	</a:t>
            </a:r>
            <a:endParaRPr lang="ko-KR" altLang="en-US" dirty="0" smtClean="0"/>
          </a:p>
        </p:txBody>
      </p:sp>
      <p:sp>
        <p:nvSpPr>
          <p:cNvPr id="4" name="내용 개체 틀 2"/>
          <p:cNvSpPr txBox="1">
            <a:spLocks/>
          </p:cNvSpPr>
          <p:nvPr/>
        </p:nvSpPr>
        <p:spPr>
          <a:xfrm>
            <a:off x="476545" y="1314450"/>
            <a:ext cx="8415338" cy="1709505"/>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400" dirty="0"/>
              <a:t>[</a:t>
            </a:r>
            <a:r>
              <a:rPr lang="ko-KR" altLang="en-US" sz="2400" dirty="0"/>
              <a:t>정리 </a:t>
            </a:r>
            <a:r>
              <a:rPr lang="en-US" altLang="ko-KR" sz="2400" dirty="0"/>
              <a:t>11-9] </a:t>
            </a:r>
            <a:r>
              <a:rPr lang="ko-KR" altLang="en-US" sz="2400" dirty="0"/>
              <a:t>모평균 차의 검정 </a:t>
            </a:r>
            <a:r>
              <a:rPr lang="en-US" altLang="ko-KR" sz="2400" dirty="0"/>
              <a:t>(</a:t>
            </a:r>
            <a:r>
              <a:rPr lang="ko-KR" altLang="en-US" sz="2400" dirty="0"/>
              <a:t>모집단이 대응되는 경우</a:t>
            </a:r>
            <a:r>
              <a:rPr lang="en-US" altLang="ko-KR" sz="2400" dirty="0"/>
              <a:t>)</a:t>
            </a:r>
            <a:endParaRPr lang="ko-KR" altLang="en-US" sz="2400" dirty="0"/>
          </a:p>
          <a:p>
            <a:pPr marL="0" indent="0">
              <a:buNone/>
            </a:pPr>
            <a:r>
              <a:rPr lang="en-US" altLang="ko-KR" sz="2400" dirty="0" smtClean="0"/>
              <a:t> </a:t>
            </a:r>
            <a:endParaRPr lang="en-US" altLang="ko-KR" sz="2400" dirty="0"/>
          </a:p>
          <a:p>
            <a:pPr marL="0" lvl="1" indent="0" fontAlgn="auto">
              <a:spcAft>
                <a:spcPts val="0"/>
              </a:spcAft>
              <a:buFont typeface="Arial" pitchFamily="34" charset="0"/>
              <a:buNone/>
            </a:pPr>
            <a:endParaRPr kumimoji="0" lang="en-US" altLang="ko-KR" sz="2400" dirty="0"/>
          </a:p>
        </p:txBody>
      </p:sp>
      <p:sp>
        <p:nvSpPr>
          <p:cNvPr id="7" name="모서리가 둥근 직사각형 6"/>
          <p:cNvSpPr/>
          <p:nvPr/>
        </p:nvSpPr>
        <p:spPr>
          <a:xfrm>
            <a:off x="476545" y="1268760"/>
            <a:ext cx="8145905" cy="4815535"/>
          </a:xfrm>
          <a:prstGeom prst="roundRect">
            <a:avLst>
              <a:gd name="adj" fmla="val 4174"/>
            </a:avLst>
          </a:prstGeom>
          <a:no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835" y="1870475"/>
            <a:ext cx="25241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438497"/>
            <a:ext cx="5527959" cy="1135283"/>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8" name="Picture 3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2366941"/>
            <a:ext cx="3112465" cy="837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4811564"/>
            <a:ext cx="2876795" cy="1137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6800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내용 개체 틀 2"/>
          <p:cNvSpPr>
            <a:spLocks noGrp="1"/>
          </p:cNvSpPr>
          <p:nvPr>
            <p:ph idx="4294967295"/>
          </p:nvPr>
        </p:nvSpPr>
        <p:spPr>
          <a:xfrm>
            <a:off x="476545" y="1314450"/>
            <a:ext cx="8415338" cy="4781550"/>
          </a:xfrm>
        </p:spPr>
        <p:txBody>
          <a:bodyPr>
            <a:normAutofit/>
          </a:bodyPr>
          <a:lstStyle/>
          <a:p>
            <a:pPr marL="0" indent="0">
              <a:buNone/>
            </a:pPr>
            <a:r>
              <a:rPr lang="en-US" altLang="ko-KR" sz="1800" dirty="0"/>
              <a:t>[</a:t>
            </a:r>
            <a:r>
              <a:rPr lang="ko-KR" altLang="en-US" sz="1800" dirty="0"/>
              <a:t>예 </a:t>
            </a:r>
            <a:r>
              <a:rPr lang="en-US" altLang="ko-KR" sz="1800" dirty="0"/>
              <a:t>11-12] </a:t>
            </a:r>
            <a:r>
              <a:rPr lang="ko-KR" altLang="en-US" sz="1800" dirty="0"/>
              <a:t>다음 표는 </a:t>
            </a:r>
            <a:r>
              <a:rPr lang="ko-KR" altLang="en-US" sz="1800" dirty="0" err="1"/>
              <a:t>비만약</a:t>
            </a:r>
            <a:r>
              <a:rPr lang="ko-KR" altLang="en-US" sz="1800" dirty="0"/>
              <a:t> 복용 전후의 체중 측정 결과로서</a:t>
            </a:r>
            <a:r>
              <a:rPr lang="en-US" altLang="ko-KR" sz="1800" dirty="0"/>
              <a:t>([</a:t>
            </a:r>
            <a:r>
              <a:rPr lang="ko-KR" altLang="en-US" sz="1800" dirty="0"/>
              <a:t>예 </a:t>
            </a:r>
            <a:r>
              <a:rPr lang="en-US" altLang="ko-KR" sz="1800" dirty="0"/>
              <a:t>11-11]), </a:t>
            </a:r>
            <a:r>
              <a:rPr lang="ko-KR" altLang="en-US" sz="1800" dirty="0"/>
              <a:t>체중은 정규분포를 따른다고 가정하자</a:t>
            </a:r>
            <a:r>
              <a:rPr lang="en-US" altLang="ko-KR" sz="1800" dirty="0"/>
              <a:t>. </a:t>
            </a:r>
            <a:r>
              <a:rPr lang="ko-KR" altLang="en-US" sz="1800" dirty="0"/>
              <a:t>이를 토대로 </a:t>
            </a:r>
            <a:r>
              <a:rPr lang="ko-KR" altLang="en-US" sz="1800" dirty="0" err="1"/>
              <a:t>비만약</a:t>
            </a:r>
            <a:r>
              <a:rPr lang="ko-KR" altLang="en-US" sz="1800" dirty="0"/>
              <a:t> 복용 전후의 체중 변화가 있었는지 유의수준 </a:t>
            </a:r>
            <a:r>
              <a:rPr lang="en-US" altLang="ko-KR" sz="1800" dirty="0"/>
              <a:t>5%</a:t>
            </a:r>
            <a:r>
              <a:rPr lang="ko-KR" altLang="en-US" sz="1800" dirty="0"/>
              <a:t>에서 검정</a:t>
            </a:r>
          </a:p>
          <a:p>
            <a:pPr marL="457200" lvl="1" indent="0">
              <a:buNone/>
            </a:pPr>
            <a:endParaRPr lang="en-US" altLang="ko-KR" sz="1800" dirty="0"/>
          </a:p>
          <a:p>
            <a:endParaRPr lang="ko-KR" altLang="en-US" sz="2000" dirty="0" smtClean="0"/>
          </a:p>
        </p:txBody>
      </p:sp>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4.2 </a:t>
            </a:r>
            <a:r>
              <a:rPr lang="ko-KR" altLang="en-US" dirty="0"/>
              <a:t>모평균 차이의 검정</a:t>
            </a:r>
            <a:endParaRPr lang="ko-KR" altLang="en-US"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690169"/>
            <a:ext cx="47339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059070"/>
            <a:ext cx="36766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069528" y="5288652"/>
            <a:ext cx="2660054" cy="369332"/>
          </a:xfrm>
          <a:prstGeom prst="rect">
            <a:avLst/>
          </a:prstGeom>
          <a:noFill/>
        </p:spPr>
        <p:txBody>
          <a:bodyPr wrap="square" rtlCol="0">
            <a:spAutoFit/>
          </a:bodyPr>
          <a:lstStyle/>
          <a:p>
            <a:r>
              <a:rPr lang="en-US" altLang="ko-KR" dirty="0" smtClean="0">
                <a:sym typeface="Wingdings" panose="05000000000000000000" pitchFamily="2" charset="2"/>
              </a:rPr>
              <a:t> </a:t>
            </a:r>
            <a:r>
              <a:rPr lang="ko-KR" altLang="en-US" dirty="0" err="1" smtClean="0">
                <a:sym typeface="Wingdings" panose="05000000000000000000" pitchFamily="2" charset="2"/>
              </a:rPr>
              <a:t>귀무가설</a:t>
            </a:r>
            <a:r>
              <a:rPr lang="ko-KR" altLang="en-US" dirty="0" smtClean="0">
                <a:sym typeface="Wingdings" panose="05000000000000000000" pitchFamily="2" charset="2"/>
              </a:rPr>
              <a:t> 기각</a:t>
            </a:r>
            <a:endParaRPr lang="ko-KR" altLang="en-US" dirty="0"/>
          </a:p>
        </p:txBody>
      </p:sp>
      <p:graphicFrame>
        <p:nvGraphicFramePr>
          <p:cNvPr id="7" name="표 6"/>
          <p:cNvGraphicFramePr>
            <a:graphicFrameLocks noGrp="1"/>
          </p:cNvGraphicFramePr>
          <p:nvPr>
            <p:extLst>
              <p:ext uri="{D42A27DB-BD31-4B8C-83A1-F6EECF244321}">
                <p14:modId xmlns:p14="http://schemas.microsoft.com/office/powerpoint/2010/main" val="4180578599"/>
              </p:ext>
            </p:extLst>
          </p:nvPr>
        </p:nvGraphicFramePr>
        <p:xfrm>
          <a:off x="746575" y="2276872"/>
          <a:ext cx="7776864" cy="1240536"/>
        </p:xfrm>
        <a:graphic>
          <a:graphicData uri="http://schemas.openxmlformats.org/drawingml/2006/table">
            <a:tbl>
              <a:tblPr/>
              <a:tblGrid>
                <a:gridCol w="1223260">
                  <a:extLst>
                    <a:ext uri="{9D8B030D-6E8A-4147-A177-3AD203B41FA5}">
                      <a16:colId xmlns:a16="http://schemas.microsoft.com/office/drawing/2014/main" val="20000"/>
                    </a:ext>
                  </a:extLst>
                </a:gridCol>
                <a:gridCol w="6553604">
                  <a:extLst>
                    <a:ext uri="{9D8B030D-6E8A-4147-A177-3AD203B41FA5}">
                      <a16:colId xmlns:a16="http://schemas.microsoft.com/office/drawing/2014/main" val="20001"/>
                    </a:ext>
                  </a:extLst>
                </a:gridCol>
              </a:tblGrid>
              <a:tr h="198755">
                <a:tc>
                  <a:txBody>
                    <a:bodyPr/>
                    <a:lstStyle/>
                    <a:p>
                      <a:pPr marL="0" marR="0" indent="127000" algn="just" fontAlgn="base" latinLnBrk="1">
                        <a:lnSpc>
                          <a:spcPct val="100000"/>
                        </a:lnSpc>
                        <a:spcBef>
                          <a:spcPts val="0"/>
                        </a:spcBef>
                        <a:spcAft>
                          <a:spcPts val="0"/>
                        </a:spcAft>
                      </a:pPr>
                      <a:r>
                        <a:rPr lang="ko-KR" altLang="en-US" sz="1800" b="1" kern="0" spc="0" dirty="0">
                          <a:solidFill>
                            <a:srgbClr val="000000"/>
                          </a:solidFill>
                          <a:effectLst/>
                          <a:ea typeface="맑은 고딕"/>
                        </a:rPr>
                        <a:t>대상</a:t>
                      </a:r>
                      <a:endParaRPr lang="ko-KR" altLang="en-US" sz="1800" b="1" kern="0" spc="0" dirty="0">
                        <a:solidFill>
                          <a:srgbClr val="000000"/>
                        </a:solidFill>
                        <a:effectLst/>
                      </a:endParaRPr>
                    </a:p>
                  </a:txBody>
                  <a:tcPr marL="64770" marR="64770" marT="17907" marB="17907" anchor="ctr">
                    <a:lnL w="28575" cap="flat" cmpd="sng" algn="ctr">
                      <a:solidFill>
                        <a:srgbClr val="00B0F0"/>
                      </a:solidFill>
                      <a:prstDash val="solid"/>
                      <a:round/>
                      <a:headEnd type="none" w="med" len="med"/>
                      <a:tailEnd type="none" w="med" len="med"/>
                    </a:lnL>
                    <a:lnR w="3556" cap="flat" cmpd="sng" algn="ctr">
                      <a:solidFill>
                        <a:srgbClr val="0059FF"/>
                      </a:solidFill>
                      <a:prstDash val="solid"/>
                      <a:round/>
                      <a:headEnd type="none" w="med" len="med"/>
                      <a:tailEnd type="none" w="med" len="med"/>
                    </a:lnR>
                    <a:lnT w="28575" cap="flat" cmpd="sng" algn="ctr">
                      <a:solidFill>
                        <a:srgbClr val="00B0F0"/>
                      </a:solidFill>
                      <a:prstDash val="solid"/>
                      <a:round/>
                      <a:headEnd type="none" w="med" len="med"/>
                      <a:tailEnd type="none" w="med" len="med"/>
                    </a:lnT>
                    <a:lnB w="3556" cap="flat" cmpd="sng" algn="ctr">
                      <a:solidFill>
                        <a:srgbClr val="0059FF"/>
                      </a:solidFill>
                      <a:prstDash val="solid"/>
                      <a:round/>
                      <a:headEnd type="none" w="med" len="med"/>
                      <a:tailEnd type="none" w="med" len="med"/>
                    </a:lnB>
                  </a:tcPr>
                </a:tc>
                <a:tc>
                  <a:txBody>
                    <a:bodyPr/>
                    <a:lstStyle/>
                    <a:p>
                      <a:pPr marL="0" marR="0" indent="127000" algn="just" fontAlgn="base" latinLnBrk="1">
                        <a:lnSpc>
                          <a:spcPct val="100000"/>
                        </a:lnSpc>
                        <a:spcBef>
                          <a:spcPts val="0"/>
                        </a:spcBef>
                        <a:spcAft>
                          <a:spcPts val="0"/>
                        </a:spcAft>
                      </a:pPr>
                      <a:r>
                        <a:rPr lang="en-US" sz="1800" b="1" kern="0" spc="0" dirty="0" smtClean="0">
                          <a:solidFill>
                            <a:srgbClr val="000000"/>
                          </a:solidFill>
                          <a:effectLst/>
                          <a:latin typeface="맑은 고딕"/>
                        </a:rPr>
                        <a:t> 1   2  3   4  5   6  7   8  9  10 </a:t>
                      </a:r>
                      <a:r>
                        <a:rPr lang="en-US" sz="1800" b="1" kern="0" spc="0" dirty="0">
                          <a:solidFill>
                            <a:srgbClr val="000000"/>
                          </a:solidFill>
                          <a:effectLst/>
                          <a:latin typeface="맑은 고딕"/>
                        </a:rPr>
                        <a:t>11 12 13 14 15 16</a:t>
                      </a:r>
                    </a:p>
                  </a:txBody>
                  <a:tcPr marL="64770" marR="64770" marT="17907" marB="17907" anchor="ctr">
                    <a:lnL w="3556" cap="flat" cmpd="sng" algn="ctr">
                      <a:solidFill>
                        <a:srgbClr val="0059FF"/>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3556" cap="flat" cmpd="sng" algn="ctr">
                      <a:solidFill>
                        <a:srgbClr val="0059FF"/>
                      </a:solidFill>
                      <a:prstDash val="solid"/>
                      <a:round/>
                      <a:headEnd type="none" w="med" len="med"/>
                      <a:tailEnd type="none" w="med" len="med"/>
                    </a:lnB>
                  </a:tcPr>
                </a:tc>
                <a:extLst>
                  <a:ext uri="{0D108BD9-81ED-4DB2-BD59-A6C34878D82A}">
                    <a16:rowId xmlns:a16="http://schemas.microsoft.com/office/drawing/2014/main" val="10000"/>
                  </a:ext>
                </a:extLst>
              </a:tr>
              <a:tr h="198755">
                <a:tc>
                  <a:txBody>
                    <a:bodyPr/>
                    <a:lstStyle/>
                    <a:p>
                      <a:pPr marL="0" marR="0" indent="127000" algn="just" fontAlgn="base" latinLnBrk="1">
                        <a:lnSpc>
                          <a:spcPct val="100000"/>
                        </a:lnSpc>
                        <a:spcBef>
                          <a:spcPts val="0"/>
                        </a:spcBef>
                        <a:spcAft>
                          <a:spcPts val="0"/>
                        </a:spcAft>
                      </a:pPr>
                      <a:r>
                        <a:rPr lang="ko-KR" altLang="en-US" sz="1800" b="1" kern="0" spc="0">
                          <a:solidFill>
                            <a:srgbClr val="000000"/>
                          </a:solidFill>
                          <a:effectLst/>
                          <a:ea typeface="맑은 고딕"/>
                        </a:rPr>
                        <a:t>복용 전</a:t>
                      </a:r>
                      <a:endParaRPr lang="ko-KR" altLang="en-US" sz="1800" b="1" kern="0" spc="0">
                        <a:solidFill>
                          <a:srgbClr val="000000"/>
                        </a:solidFill>
                        <a:effectLst/>
                      </a:endParaRPr>
                    </a:p>
                  </a:txBody>
                  <a:tcPr marL="64770" marR="64770" marT="17907" marB="17907" anchor="ctr">
                    <a:lnL w="28575" cap="flat" cmpd="sng" algn="ctr">
                      <a:solidFill>
                        <a:srgbClr val="00B0F0"/>
                      </a:solidFill>
                      <a:prstDash val="solid"/>
                      <a:round/>
                      <a:headEnd type="none" w="med" len="med"/>
                      <a:tailEnd type="none" w="med" len="med"/>
                    </a:lnL>
                    <a:lnR w="3556" cap="flat" cmpd="sng" algn="ctr">
                      <a:solidFill>
                        <a:srgbClr val="0059FF"/>
                      </a:solidFill>
                      <a:prstDash val="solid"/>
                      <a:round/>
                      <a:headEnd type="none" w="med" len="med"/>
                      <a:tailEnd type="none" w="med" len="med"/>
                    </a:lnR>
                    <a:lnT w="3556" cap="flat" cmpd="sng" algn="ctr">
                      <a:solidFill>
                        <a:srgbClr val="0059FF"/>
                      </a:solidFill>
                      <a:prstDash val="solid"/>
                      <a:round/>
                      <a:headEnd type="none" w="med" len="med"/>
                      <a:tailEnd type="none" w="med" len="med"/>
                    </a:lnT>
                    <a:lnB w="3556" cap="flat" cmpd="sng" algn="ctr">
                      <a:solidFill>
                        <a:srgbClr val="0059FF"/>
                      </a:solidFill>
                      <a:prstDash val="solid"/>
                      <a:round/>
                      <a:headEnd type="none" w="med" len="med"/>
                      <a:tailEnd type="none" w="med" len="med"/>
                    </a:lnB>
                  </a:tcPr>
                </a:tc>
                <a:tc>
                  <a:txBody>
                    <a:bodyPr/>
                    <a:lstStyle/>
                    <a:p>
                      <a:pPr marL="0" marR="0" indent="127000" algn="just" fontAlgn="base" latinLnBrk="1">
                        <a:lnSpc>
                          <a:spcPct val="100000"/>
                        </a:lnSpc>
                        <a:spcBef>
                          <a:spcPts val="0"/>
                        </a:spcBef>
                        <a:spcAft>
                          <a:spcPts val="0"/>
                        </a:spcAft>
                      </a:pPr>
                      <a:r>
                        <a:rPr lang="en-US" sz="1800" b="1" kern="0" spc="0" dirty="0">
                          <a:solidFill>
                            <a:srgbClr val="000000"/>
                          </a:solidFill>
                          <a:effectLst/>
                          <a:latin typeface="맑은 고딕"/>
                        </a:rPr>
                        <a:t>68 61 60 68 67 64 66 67 66 67 72 74 61 71 58 77</a:t>
                      </a:r>
                      <a:endParaRPr lang="en-US" sz="1800" b="1" kern="0" spc="0" dirty="0">
                        <a:solidFill>
                          <a:srgbClr val="000000"/>
                        </a:solidFill>
                        <a:effectLst/>
                      </a:endParaRPr>
                    </a:p>
                  </a:txBody>
                  <a:tcPr marL="64770" marR="64770" marT="17907" marB="17907" anchor="ctr">
                    <a:lnL w="3556" cap="flat" cmpd="sng" algn="ctr">
                      <a:solidFill>
                        <a:srgbClr val="0059FF"/>
                      </a:solidFill>
                      <a:prstDash val="solid"/>
                      <a:round/>
                      <a:headEnd type="none" w="med" len="med"/>
                      <a:tailEnd type="none" w="med" len="med"/>
                    </a:lnL>
                    <a:lnR w="28575" cap="flat" cmpd="sng" algn="ctr">
                      <a:solidFill>
                        <a:srgbClr val="00B0F0"/>
                      </a:solidFill>
                      <a:prstDash val="solid"/>
                      <a:round/>
                      <a:headEnd type="none" w="med" len="med"/>
                      <a:tailEnd type="none" w="med" len="med"/>
                    </a:lnR>
                    <a:lnT w="3556" cap="flat" cmpd="sng" algn="ctr">
                      <a:solidFill>
                        <a:srgbClr val="0059FF"/>
                      </a:solidFill>
                      <a:prstDash val="solid"/>
                      <a:round/>
                      <a:headEnd type="none" w="med" len="med"/>
                      <a:tailEnd type="none" w="med" len="med"/>
                    </a:lnT>
                    <a:lnB w="3556" cap="flat" cmpd="sng" algn="ctr">
                      <a:solidFill>
                        <a:srgbClr val="0059FF"/>
                      </a:solidFill>
                      <a:prstDash val="solid"/>
                      <a:round/>
                      <a:headEnd type="none" w="med" len="med"/>
                      <a:tailEnd type="none" w="med" len="med"/>
                    </a:lnB>
                  </a:tcPr>
                </a:tc>
                <a:extLst>
                  <a:ext uri="{0D108BD9-81ED-4DB2-BD59-A6C34878D82A}">
                    <a16:rowId xmlns:a16="http://schemas.microsoft.com/office/drawing/2014/main" val="10001"/>
                  </a:ext>
                </a:extLst>
              </a:tr>
              <a:tr h="198755">
                <a:tc>
                  <a:txBody>
                    <a:bodyPr/>
                    <a:lstStyle/>
                    <a:p>
                      <a:pPr marL="0" marR="0" indent="127000" algn="just" fontAlgn="base" latinLnBrk="1">
                        <a:lnSpc>
                          <a:spcPct val="100000"/>
                        </a:lnSpc>
                        <a:spcBef>
                          <a:spcPts val="0"/>
                        </a:spcBef>
                        <a:spcAft>
                          <a:spcPts val="0"/>
                        </a:spcAft>
                      </a:pPr>
                      <a:r>
                        <a:rPr lang="ko-KR" altLang="en-US" sz="1800" b="1" kern="0" spc="0">
                          <a:solidFill>
                            <a:srgbClr val="000000"/>
                          </a:solidFill>
                          <a:effectLst/>
                          <a:ea typeface="맑은 고딕"/>
                        </a:rPr>
                        <a:t>복용 후</a:t>
                      </a:r>
                      <a:endParaRPr lang="ko-KR" altLang="en-US" sz="1800" b="1" kern="0" spc="0">
                        <a:solidFill>
                          <a:srgbClr val="000000"/>
                        </a:solidFill>
                        <a:effectLst/>
                      </a:endParaRPr>
                    </a:p>
                  </a:txBody>
                  <a:tcPr marL="64770" marR="64770" marT="17907" marB="17907" anchor="ctr">
                    <a:lnL w="28575" cap="flat" cmpd="sng" algn="ctr">
                      <a:solidFill>
                        <a:srgbClr val="00B0F0"/>
                      </a:solidFill>
                      <a:prstDash val="solid"/>
                      <a:round/>
                      <a:headEnd type="none" w="med" len="med"/>
                      <a:tailEnd type="none" w="med" len="med"/>
                    </a:lnL>
                    <a:lnR w="3556" cap="flat" cmpd="sng" algn="ctr">
                      <a:solidFill>
                        <a:srgbClr val="0059FF"/>
                      </a:solidFill>
                      <a:prstDash val="solid"/>
                      <a:round/>
                      <a:headEnd type="none" w="med" len="med"/>
                      <a:tailEnd type="none" w="med" len="med"/>
                    </a:lnR>
                    <a:lnT w="3556" cap="flat" cmpd="sng" algn="ctr">
                      <a:solidFill>
                        <a:srgbClr val="0059FF"/>
                      </a:solidFill>
                      <a:prstDash val="solid"/>
                      <a:round/>
                      <a:headEnd type="none" w="med" len="med"/>
                      <a:tailEnd type="none" w="med" len="med"/>
                    </a:lnT>
                    <a:lnB w="3556" cap="flat" cmpd="sng" algn="ctr">
                      <a:solidFill>
                        <a:srgbClr val="0059FF"/>
                      </a:solidFill>
                      <a:prstDash val="solid"/>
                      <a:round/>
                      <a:headEnd type="none" w="med" len="med"/>
                      <a:tailEnd type="none" w="med" len="med"/>
                    </a:lnB>
                  </a:tcPr>
                </a:tc>
                <a:tc>
                  <a:txBody>
                    <a:bodyPr/>
                    <a:lstStyle/>
                    <a:p>
                      <a:pPr marL="0" marR="0" indent="127000" algn="just" fontAlgn="base" latinLnBrk="1">
                        <a:lnSpc>
                          <a:spcPct val="100000"/>
                        </a:lnSpc>
                        <a:spcBef>
                          <a:spcPts val="0"/>
                        </a:spcBef>
                        <a:spcAft>
                          <a:spcPts val="0"/>
                        </a:spcAft>
                      </a:pPr>
                      <a:r>
                        <a:rPr lang="en-US" sz="1800" b="1" kern="0" spc="0" dirty="0">
                          <a:solidFill>
                            <a:srgbClr val="000000"/>
                          </a:solidFill>
                          <a:effectLst/>
                          <a:latin typeface="맑은 고딕"/>
                        </a:rPr>
                        <a:t>56 55 67 62 59 67 50 60 59 53 60 65 62 61 64 57</a:t>
                      </a:r>
                      <a:endParaRPr lang="en-US" sz="1800" b="1" kern="0" spc="0" dirty="0">
                        <a:solidFill>
                          <a:srgbClr val="000000"/>
                        </a:solidFill>
                        <a:effectLst/>
                      </a:endParaRPr>
                    </a:p>
                  </a:txBody>
                  <a:tcPr marL="64770" marR="64770" marT="17907" marB="17907" anchor="ctr">
                    <a:lnL w="3556" cap="flat" cmpd="sng" algn="ctr">
                      <a:solidFill>
                        <a:srgbClr val="0059FF"/>
                      </a:solidFill>
                      <a:prstDash val="solid"/>
                      <a:round/>
                      <a:headEnd type="none" w="med" len="med"/>
                      <a:tailEnd type="none" w="med" len="med"/>
                    </a:lnL>
                    <a:lnR w="28575" cap="flat" cmpd="sng" algn="ctr">
                      <a:solidFill>
                        <a:srgbClr val="00B0F0"/>
                      </a:solidFill>
                      <a:prstDash val="solid"/>
                      <a:round/>
                      <a:headEnd type="none" w="med" len="med"/>
                      <a:tailEnd type="none" w="med" len="med"/>
                    </a:lnR>
                    <a:lnT w="3556" cap="flat" cmpd="sng" algn="ctr">
                      <a:solidFill>
                        <a:srgbClr val="0059FF"/>
                      </a:solidFill>
                      <a:prstDash val="solid"/>
                      <a:round/>
                      <a:headEnd type="none" w="med" len="med"/>
                      <a:tailEnd type="none" w="med" len="med"/>
                    </a:lnT>
                    <a:lnB w="3556" cap="flat" cmpd="sng" algn="ctr">
                      <a:solidFill>
                        <a:srgbClr val="0059FF"/>
                      </a:solidFill>
                      <a:prstDash val="solid"/>
                      <a:round/>
                      <a:headEnd type="none" w="med" len="med"/>
                      <a:tailEnd type="none" w="med" len="med"/>
                    </a:lnB>
                  </a:tcPr>
                </a:tc>
                <a:extLst>
                  <a:ext uri="{0D108BD9-81ED-4DB2-BD59-A6C34878D82A}">
                    <a16:rowId xmlns:a16="http://schemas.microsoft.com/office/drawing/2014/main" val="10002"/>
                  </a:ext>
                </a:extLst>
              </a:tr>
              <a:tr h="198755">
                <a:tc>
                  <a:txBody>
                    <a:bodyPr/>
                    <a:lstStyle/>
                    <a:p>
                      <a:pPr marL="0" marR="0" indent="127000" algn="just" fontAlgn="base" latinLnBrk="1">
                        <a:lnSpc>
                          <a:spcPct val="100000"/>
                        </a:lnSpc>
                        <a:spcBef>
                          <a:spcPts val="0"/>
                        </a:spcBef>
                        <a:spcAft>
                          <a:spcPts val="0"/>
                        </a:spcAft>
                      </a:pPr>
                      <a:r>
                        <a:rPr lang="ko-KR" altLang="en-US" sz="1800" b="1" kern="0" spc="0" dirty="0">
                          <a:solidFill>
                            <a:srgbClr val="0000FF"/>
                          </a:solidFill>
                          <a:effectLst/>
                          <a:ea typeface="맑은 고딕"/>
                        </a:rPr>
                        <a:t>차이</a:t>
                      </a:r>
                      <a:endParaRPr lang="ko-KR" altLang="en-US" sz="1800" b="1" kern="0" spc="0" dirty="0">
                        <a:solidFill>
                          <a:srgbClr val="0000FF"/>
                        </a:solidFill>
                        <a:effectLst/>
                      </a:endParaRPr>
                    </a:p>
                  </a:txBody>
                  <a:tcPr marL="64770" marR="64770" marT="17907" marB="17907" anchor="ctr">
                    <a:lnL w="28575" cap="flat" cmpd="sng" algn="ctr">
                      <a:solidFill>
                        <a:srgbClr val="00B0F0"/>
                      </a:solidFill>
                      <a:prstDash val="solid"/>
                      <a:round/>
                      <a:headEnd type="none" w="med" len="med"/>
                      <a:tailEnd type="none" w="med" len="med"/>
                    </a:lnL>
                    <a:lnR w="3556" cap="flat" cmpd="sng" algn="ctr">
                      <a:solidFill>
                        <a:srgbClr val="0059FF"/>
                      </a:solidFill>
                      <a:prstDash val="solid"/>
                      <a:round/>
                      <a:headEnd type="none" w="med" len="med"/>
                      <a:tailEnd type="none" w="med" len="med"/>
                    </a:lnR>
                    <a:lnT w="3556" cap="flat" cmpd="sng" algn="ctr">
                      <a:solidFill>
                        <a:srgbClr val="0059FF"/>
                      </a:solidFill>
                      <a:prstDash val="solid"/>
                      <a:round/>
                      <a:headEnd type="none" w="med" len="med"/>
                      <a:tailEnd type="none" w="med" len="med"/>
                    </a:lnT>
                    <a:lnB w="28575" cap="flat" cmpd="sng" algn="ctr">
                      <a:solidFill>
                        <a:srgbClr val="00B0F0"/>
                      </a:solidFill>
                      <a:prstDash val="solid"/>
                      <a:round/>
                      <a:headEnd type="none" w="med" len="med"/>
                      <a:tailEnd type="none" w="med" len="med"/>
                    </a:lnB>
                  </a:tcPr>
                </a:tc>
                <a:tc>
                  <a:txBody>
                    <a:bodyPr/>
                    <a:lstStyle/>
                    <a:p>
                      <a:pPr marL="0" marR="0" indent="127000" algn="just" fontAlgn="base" latinLnBrk="1">
                        <a:lnSpc>
                          <a:spcPct val="100000"/>
                        </a:lnSpc>
                        <a:spcBef>
                          <a:spcPts val="0"/>
                        </a:spcBef>
                        <a:spcAft>
                          <a:spcPts val="0"/>
                        </a:spcAft>
                      </a:pPr>
                      <a:r>
                        <a:rPr lang="en-US" sz="1800" b="1" kern="0" spc="0" dirty="0">
                          <a:solidFill>
                            <a:srgbClr val="0000FF"/>
                          </a:solidFill>
                          <a:effectLst/>
                          <a:latin typeface="맑은 고딕"/>
                        </a:rPr>
                        <a:t>12 </a:t>
                      </a:r>
                      <a:r>
                        <a:rPr lang="en-US" sz="1800" b="1" kern="0" spc="0" dirty="0" smtClean="0">
                          <a:solidFill>
                            <a:srgbClr val="0000FF"/>
                          </a:solidFill>
                          <a:effectLst/>
                          <a:latin typeface="맑은 고딕"/>
                        </a:rPr>
                        <a:t> 6  -</a:t>
                      </a:r>
                      <a:r>
                        <a:rPr lang="en-US" sz="1800" b="1" kern="0" spc="0" dirty="0">
                          <a:solidFill>
                            <a:srgbClr val="0000FF"/>
                          </a:solidFill>
                          <a:effectLst/>
                          <a:latin typeface="맑은 고딕"/>
                        </a:rPr>
                        <a:t>7 </a:t>
                      </a:r>
                      <a:r>
                        <a:rPr lang="en-US" sz="1800" b="1" kern="0" spc="0" dirty="0" smtClean="0">
                          <a:solidFill>
                            <a:srgbClr val="0000FF"/>
                          </a:solidFill>
                          <a:effectLst/>
                          <a:latin typeface="맑은 고딕"/>
                        </a:rPr>
                        <a:t> 6   8 </a:t>
                      </a:r>
                      <a:r>
                        <a:rPr lang="en-US" sz="1800" b="1" kern="0" spc="0" dirty="0">
                          <a:solidFill>
                            <a:srgbClr val="0000FF"/>
                          </a:solidFill>
                          <a:effectLst/>
                          <a:latin typeface="맑은 고딕"/>
                        </a:rPr>
                        <a:t>-3 </a:t>
                      </a:r>
                      <a:r>
                        <a:rPr lang="en-US" sz="1800" b="1" kern="0" spc="0" dirty="0" smtClean="0">
                          <a:solidFill>
                            <a:srgbClr val="0000FF"/>
                          </a:solidFill>
                          <a:effectLst/>
                          <a:latin typeface="맑은 고딕"/>
                        </a:rPr>
                        <a:t> 16  7  7  14 </a:t>
                      </a:r>
                      <a:r>
                        <a:rPr lang="en-US" sz="1800" b="1" kern="0" spc="0" dirty="0">
                          <a:solidFill>
                            <a:srgbClr val="0000FF"/>
                          </a:solidFill>
                          <a:effectLst/>
                          <a:latin typeface="맑은 고딕"/>
                        </a:rPr>
                        <a:t>12 </a:t>
                      </a:r>
                      <a:r>
                        <a:rPr lang="en-US" sz="1800" b="1" kern="0" spc="0" dirty="0" smtClean="0">
                          <a:solidFill>
                            <a:srgbClr val="0000FF"/>
                          </a:solidFill>
                          <a:effectLst/>
                          <a:latin typeface="맑은 고딕"/>
                        </a:rPr>
                        <a:t> 9 </a:t>
                      </a:r>
                      <a:r>
                        <a:rPr lang="en-US" sz="1800" b="1" kern="0" spc="0" dirty="0">
                          <a:solidFill>
                            <a:srgbClr val="0000FF"/>
                          </a:solidFill>
                          <a:effectLst/>
                          <a:latin typeface="맑은 고딕"/>
                        </a:rPr>
                        <a:t>-1 10 </a:t>
                      </a:r>
                      <a:r>
                        <a:rPr lang="en-US" sz="1800" b="1" kern="0" spc="0" dirty="0" smtClean="0">
                          <a:solidFill>
                            <a:srgbClr val="0000FF"/>
                          </a:solidFill>
                          <a:effectLst/>
                          <a:latin typeface="맑은 고딕"/>
                        </a:rPr>
                        <a:t> -</a:t>
                      </a:r>
                      <a:r>
                        <a:rPr lang="en-US" sz="1800" b="1" kern="0" spc="0" dirty="0">
                          <a:solidFill>
                            <a:srgbClr val="0000FF"/>
                          </a:solidFill>
                          <a:effectLst/>
                          <a:latin typeface="맑은 고딕"/>
                        </a:rPr>
                        <a:t>6 20</a:t>
                      </a:r>
                      <a:endParaRPr lang="en-US" sz="1800" b="1" kern="0" spc="0" dirty="0">
                        <a:solidFill>
                          <a:srgbClr val="0000FF"/>
                        </a:solidFill>
                        <a:effectLst/>
                      </a:endParaRPr>
                    </a:p>
                  </a:txBody>
                  <a:tcPr marL="64770" marR="64770" marT="17907" marB="17907" anchor="ctr">
                    <a:lnL w="3556" cap="flat" cmpd="sng" algn="ctr">
                      <a:solidFill>
                        <a:srgbClr val="0059FF"/>
                      </a:solidFill>
                      <a:prstDash val="solid"/>
                      <a:round/>
                      <a:headEnd type="none" w="med" len="med"/>
                      <a:tailEnd type="none" w="med" len="med"/>
                    </a:lnL>
                    <a:lnR w="28575" cap="flat" cmpd="sng" algn="ctr">
                      <a:solidFill>
                        <a:srgbClr val="00B0F0"/>
                      </a:solidFill>
                      <a:prstDash val="solid"/>
                      <a:round/>
                      <a:headEnd type="none" w="med" len="med"/>
                      <a:tailEnd type="none" w="med" len="med"/>
                    </a:lnR>
                    <a:lnT w="3556" cap="flat" cmpd="sng" algn="ctr">
                      <a:solidFill>
                        <a:srgbClr val="0059FF"/>
                      </a:solidFill>
                      <a:prstDash val="solid"/>
                      <a:round/>
                      <a:headEnd type="none" w="med" len="med"/>
                      <a:tailEnd type="none" w="med" len="med"/>
                    </a:lnT>
                    <a:lnB w="28575"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직사각형 7"/>
          <p:cNvSpPr/>
          <p:nvPr/>
        </p:nvSpPr>
        <p:spPr>
          <a:xfrm>
            <a:off x="746575" y="3600897"/>
            <a:ext cx="8280920" cy="306846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 name="Picture 3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4495776"/>
            <a:ext cx="5924620" cy="659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5210522"/>
            <a:ext cx="4006825" cy="599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5902028"/>
            <a:ext cx="5599280" cy="624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40841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제목 1"/>
          <p:cNvSpPr txBox="1">
            <a:spLocks/>
          </p:cNvSpPr>
          <p:nvPr/>
        </p:nvSpPr>
        <p:spPr>
          <a:xfrm>
            <a:off x="476545" y="368660"/>
            <a:ext cx="8289630" cy="765086"/>
          </a:xfrm>
          <a:prstGeom prst="rect">
            <a:avLst/>
          </a:prstGeom>
        </p:spPr>
        <p:txBody>
          <a:bodyPr vert="horz" lIns="91440" tIns="45720" rIns="91440" bIns="45720" rtlCol="0" anchor="ctr">
            <a:no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sz="2800" dirty="0" smtClean="0"/>
              <a:t>5. </a:t>
            </a:r>
            <a:r>
              <a:rPr lang="ko-KR" altLang="en-US" sz="2800" dirty="0" err="1" smtClean="0"/>
              <a:t>모비율</a:t>
            </a:r>
            <a:r>
              <a:rPr lang="ko-KR" altLang="en-US" sz="2800" dirty="0" smtClean="0"/>
              <a:t> </a:t>
            </a:r>
            <a:r>
              <a:rPr lang="ko-KR" altLang="en-US" sz="2800" dirty="0"/>
              <a:t>차이에 대한 </a:t>
            </a:r>
            <a:r>
              <a:rPr lang="ko-KR" altLang="en-US" sz="2800" dirty="0" smtClean="0"/>
              <a:t>추론</a:t>
            </a:r>
            <a:endParaRPr lang="en-US" altLang="ko-KR" sz="2800" dirty="0" smtClean="0"/>
          </a:p>
          <a:p>
            <a:r>
              <a:rPr lang="en-US" altLang="ko-KR" sz="2000" dirty="0" smtClean="0"/>
              <a:t>          (</a:t>
            </a:r>
            <a:r>
              <a:rPr lang="ko-KR" altLang="en-US" sz="2000" dirty="0"/>
              <a:t>표본이 큰 경우</a:t>
            </a:r>
            <a:r>
              <a:rPr lang="en-US" altLang="ko-KR" sz="2000" dirty="0"/>
              <a:t>)	</a:t>
            </a:r>
            <a:endParaRPr lang="ko-KR" altLang="en-US" sz="2000" dirty="0" smtClean="0"/>
          </a:p>
        </p:txBody>
      </p:sp>
      <p:sp>
        <p:nvSpPr>
          <p:cNvPr id="4" name="내용 개체 틀 2"/>
          <p:cNvSpPr txBox="1">
            <a:spLocks/>
          </p:cNvSpPr>
          <p:nvPr/>
        </p:nvSpPr>
        <p:spPr>
          <a:xfrm>
            <a:off x="476545" y="1314450"/>
            <a:ext cx="8415338" cy="1709505"/>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400" dirty="0"/>
              <a:t>[</a:t>
            </a:r>
            <a:r>
              <a:rPr lang="ko-KR" altLang="en-US" sz="2400" dirty="0"/>
              <a:t>정리 </a:t>
            </a:r>
            <a:r>
              <a:rPr lang="en-US" altLang="ko-KR" sz="2400" dirty="0"/>
              <a:t>11-10] </a:t>
            </a:r>
            <a:r>
              <a:rPr lang="ko-KR" altLang="en-US" sz="2400" dirty="0" err="1"/>
              <a:t>모비율</a:t>
            </a:r>
            <a:r>
              <a:rPr lang="ko-KR" altLang="en-US" sz="2400" dirty="0"/>
              <a:t> 차이의 신뢰구간 </a:t>
            </a:r>
            <a:r>
              <a:rPr lang="en-US" altLang="ko-KR" sz="2400" dirty="0"/>
              <a:t>(</a:t>
            </a:r>
            <a:r>
              <a:rPr lang="ko-KR" altLang="en-US" sz="2400" dirty="0"/>
              <a:t>표본이 큰 경우</a:t>
            </a:r>
            <a:r>
              <a:rPr lang="en-US" altLang="ko-KR" sz="2400" dirty="0"/>
              <a:t>)</a:t>
            </a:r>
            <a:endParaRPr lang="en-US" altLang="ko-KR" sz="2000" dirty="0"/>
          </a:p>
          <a:p>
            <a:pPr marL="180000" indent="0">
              <a:buNone/>
            </a:pPr>
            <a:r>
              <a:rPr lang="en-US" altLang="ko-KR" sz="2000" dirty="0" smtClean="0"/>
              <a:t>: </a:t>
            </a:r>
            <a:r>
              <a:rPr lang="ko-KR" altLang="en-US" sz="2000" dirty="0"/>
              <a:t>표본크기가 클 때</a:t>
            </a:r>
            <a:r>
              <a:rPr lang="en-US" altLang="ko-KR" sz="2000" dirty="0"/>
              <a:t>, </a:t>
            </a:r>
            <a:r>
              <a:rPr lang="ko-KR" altLang="en-US" sz="2000" dirty="0"/>
              <a:t>두 모집단의 </a:t>
            </a:r>
            <a:r>
              <a:rPr lang="ko-KR" altLang="en-US" sz="2000" dirty="0" err="1"/>
              <a:t>모비율</a:t>
            </a:r>
            <a:r>
              <a:rPr lang="ko-KR" altLang="en-US" sz="2000" dirty="0"/>
              <a:t> 차이에 대한 </a:t>
            </a:r>
            <a:r>
              <a:rPr lang="en-US" altLang="ko-KR" sz="2000" dirty="0"/>
              <a:t>100(1-</a:t>
            </a:r>
            <a:r>
              <a:rPr lang="el-GR" altLang="ko-KR" sz="2000" dirty="0"/>
              <a:t>α</a:t>
            </a:r>
            <a:r>
              <a:rPr lang="en-US" altLang="ko-KR" sz="2000" dirty="0"/>
              <a:t>)% </a:t>
            </a:r>
            <a:r>
              <a:rPr lang="ko-KR" altLang="en-US" sz="2000" dirty="0"/>
              <a:t>근사 신뢰구간</a:t>
            </a:r>
          </a:p>
          <a:p>
            <a:pPr marL="0" indent="0">
              <a:buNone/>
            </a:pPr>
            <a:r>
              <a:rPr lang="en-US" altLang="ko-KR" sz="2000" dirty="0" smtClean="0"/>
              <a:t> </a:t>
            </a:r>
            <a:endParaRPr lang="en-US" altLang="ko-KR" sz="2400" dirty="0"/>
          </a:p>
          <a:p>
            <a:pPr marL="0" lvl="1" indent="0" fontAlgn="auto">
              <a:spcAft>
                <a:spcPts val="0"/>
              </a:spcAft>
              <a:buFont typeface="Arial" pitchFamily="34" charset="0"/>
              <a:buNone/>
            </a:pPr>
            <a:endParaRPr kumimoji="0" lang="en-US" altLang="ko-KR" sz="2400" dirty="0"/>
          </a:p>
        </p:txBody>
      </p:sp>
      <p:sp>
        <p:nvSpPr>
          <p:cNvPr id="7" name="모서리가 둥근 직사각형 6"/>
          <p:cNvSpPr/>
          <p:nvPr/>
        </p:nvSpPr>
        <p:spPr>
          <a:xfrm>
            <a:off x="476545" y="1268761"/>
            <a:ext cx="8145905" cy="2025224"/>
          </a:xfrm>
          <a:prstGeom prst="roundRect">
            <a:avLst>
              <a:gd name="adj" fmla="val 7849"/>
            </a:avLst>
          </a:prstGeom>
          <a:no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1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523" y="2310935"/>
            <a:ext cx="4288712" cy="803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1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650" y="3507538"/>
            <a:ext cx="6300700" cy="3026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18517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내용 개체 틀 2"/>
          <p:cNvSpPr>
            <a:spLocks noGrp="1"/>
          </p:cNvSpPr>
          <p:nvPr>
            <p:ph idx="4294967295"/>
          </p:nvPr>
        </p:nvSpPr>
        <p:spPr>
          <a:xfrm>
            <a:off x="476545" y="1314450"/>
            <a:ext cx="8415338" cy="4781550"/>
          </a:xfrm>
        </p:spPr>
        <p:txBody>
          <a:bodyPr>
            <a:normAutofit/>
          </a:bodyPr>
          <a:lstStyle/>
          <a:p>
            <a:pPr marL="0" indent="0">
              <a:buNone/>
            </a:pPr>
            <a:r>
              <a:rPr lang="en-US" altLang="ko-KR" sz="1800" dirty="0"/>
              <a:t>[</a:t>
            </a:r>
            <a:r>
              <a:rPr lang="ko-KR" altLang="en-US" sz="1800" dirty="0"/>
              <a:t>예 </a:t>
            </a:r>
            <a:r>
              <a:rPr lang="en-US" altLang="ko-KR" sz="1800" dirty="0"/>
              <a:t>11-13] </a:t>
            </a:r>
            <a:r>
              <a:rPr lang="ko-KR" altLang="en-US" sz="1800" dirty="0"/>
              <a:t>라인</a:t>
            </a:r>
            <a:r>
              <a:rPr lang="en-US" altLang="ko-KR" sz="1800" dirty="0"/>
              <a:t>1</a:t>
            </a:r>
            <a:r>
              <a:rPr lang="ko-KR" altLang="en-US" sz="1800" dirty="0"/>
              <a:t>과 라인</a:t>
            </a:r>
            <a:r>
              <a:rPr lang="en-US" altLang="ko-KR" sz="1800" dirty="0"/>
              <a:t>2</a:t>
            </a:r>
            <a:r>
              <a:rPr lang="ko-KR" altLang="en-US" sz="1800" dirty="0"/>
              <a:t>에서 각각 </a:t>
            </a:r>
            <a:r>
              <a:rPr lang="en-US" altLang="ko-KR" sz="1800" dirty="0"/>
              <a:t>160</a:t>
            </a:r>
            <a:r>
              <a:rPr lang="ko-KR" altLang="en-US" sz="1800" dirty="0"/>
              <a:t>개와 </a:t>
            </a:r>
            <a:r>
              <a:rPr lang="en-US" altLang="ko-KR" sz="1800" dirty="0"/>
              <a:t>200</a:t>
            </a:r>
            <a:r>
              <a:rPr lang="ko-KR" altLang="en-US" sz="1800" dirty="0"/>
              <a:t>개의 표본 검사</a:t>
            </a:r>
            <a:endParaRPr lang="en-US" altLang="ko-KR" sz="1800" dirty="0"/>
          </a:p>
          <a:p>
            <a:pPr marL="0" indent="0">
              <a:buNone/>
            </a:pPr>
            <a:r>
              <a:rPr lang="ko-KR" altLang="en-US" sz="1800" dirty="0" smtClean="0"/>
              <a:t>각각 </a:t>
            </a:r>
            <a:r>
              <a:rPr lang="en-US" altLang="ko-KR" sz="1800" dirty="0"/>
              <a:t>12</a:t>
            </a:r>
            <a:r>
              <a:rPr lang="ko-KR" altLang="en-US" sz="1800" dirty="0"/>
              <a:t>개와 </a:t>
            </a:r>
            <a:r>
              <a:rPr lang="en-US" altLang="ko-KR" sz="1800" dirty="0"/>
              <a:t>13</a:t>
            </a:r>
            <a:r>
              <a:rPr lang="ko-KR" altLang="en-US" sz="1800" dirty="0"/>
              <a:t>개의 불량품</a:t>
            </a:r>
            <a:r>
              <a:rPr lang="en-US" altLang="ko-KR" sz="1800" dirty="0"/>
              <a:t> </a:t>
            </a:r>
            <a:r>
              <a:rPr lang="en-US" altLang="ko-KR" sz="1800" dirty="0">
                <a:sym typeface="Wingdings" panose="05000000000000000000" pitchFamily="2" charset="2"/>
              </a:rPr>
              <a:t></a:t>
            </a:r>
            <a:r>
              <a:rPr lang="en-US" altLang="ko-KR" sz="1800" dirty="0"/>
              <a:t> </a:t>
            </a:r>
            <a:r>
              <a:rPr lang="ko-KR" altLang="en-US" sz="1800" dirty="0" smtClean="0"/>
              <a:t>두 </a:t>
            </a:r>
            <a:r>
              <a:rPr lang="ko-KR" altLang="en-US" sz="1800" dirty="0"/>
              <a:t>생산라인의 불량률 차이에 대한 </a:t>
            </a:r>
            <a:r>
              <a:rPr lang="en-US" altLang="ko-KR" sz="1800" dirty="0"/>
              <a:t>90% </a:t>
            </a:r>
            <a:r>
              <a:rPr lang="ko-KR" altLang="en-US" sz="1800" dirty="0"/>
              <a:t>신뢰구간을 구하시오</a:t>
            </a:r>
            <a:r>
              <a:rPr lang="en-US" altLang="ko-KR" sz="1800" dirty="0"/>
              <a:t>.</a:t>
            </a:r>
            <a:endParaRPr lang="ko-KR" altLang="en-US" sz="1800" dirty="0"/>
          </a:p>
          <a:p>
            <a:pPr marL="457200" lvl="1" indent="0">
              <a:buNone/>
            </a:pPr>
            <a:endParaRPr lang="en-US" altLang="ko-KR" sz="1800" dirty="0"/>
          </a:p>
          <a:p>
            <a:endParaRPr lang="ko-KR" altLang="en-US" sz="2000" dirty="0" smtClean="0"/>
          </a:p>
        </p:txBody>
      </p:sp>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5.1 </a:t>
            </a:r>
            <a:r>
              <a:rPr lang="ko-KR" altLang="en-US" dirty="0" err="1"/>
              <a:t>모비율</a:t>
            </a:r>
            <a:r>
              <a:rPr lang="ko-KR" altLang="en-US" dirty="0"/>
              <a:t> 차이의 추정</a:t>
            </a:r>
            <a:endParaRPr lang="ko-KR" altLang="en-US" dirty="0" smtClean="0"/>
          </a:p>
        </p:txBody>
      </p:sp>
      <p:sp>
        <p:nvSpPr>
          <p:cNvPr id="4" name="TextBox 3"/>
          <p:cNvSpPr txBox="1"/>
          <p:nvPr/>
        </p:nvSpPr>
        <p:spPr>
          <a:xfrm>
            <a:off x="730205" y="3799849"/>
            <a:ext cx="7712225" cy="2800767"/>
          </a:xfrm>
          <a:prstGeom prst="rect">
            <a:avLst/>
          </a:prstGeom>
          <a:noFill/>
          <a:ln>
            <a:solidFill>
              <a:srgbClr val="00B0F0"/>
            </a:solidFill>
          </a:ln>
        </p:spPr>
        <p:txBody>
          <a:bodyPr wrap="square" rtlCol="0">
            <a:spAutoFit/>
          </a:bodyPr>
          <a:lstStyle/>
          <a:p>
            <a:r>
              <a:rPr lang="en-US" altLang="ko-KR" sz="1600" dirty="0">
                <a:latin typeface="+mn-ea"/>
                <a:ea typeface="+mn-ea"/>
              </a:rPr>
              <a:t># </a:t>
            </a:r>
            <a:r>
              <a:rPr lang="ko-KR" altLang="en-US" sz="1600" dirty="0">
                <a:latin typeface="+mn-ea"/>
                <a:ea typeface="+mn-ea"/>
              </a:rPr>
              <a:t>정규근사 신뢰구간 함수 정의 </a:t>
            </a:r>
            <a:r>
              <a:rPr lang="en-US" altLang="ko-KR" sz="1600" dirty="0">
                <a:latin typeface="+mn-ea"/>
                <a:ea typeface="+mn-ea"/>
              </a:rPr>
              <a:t>(</a:t>
            </a:r>
            <a:r>
              <a:rPr lang="ko-KR" altLang="en-US" sz="1600" dirty="0">
                <a:latin typeface="+mn-ea"/>
                <a:ea typeface="+mn-ea"/>
              </a:rPr>
              <a:t>표본개수</a:t>
            </a:r>
            <a:r>
              <a:rPr lang="en-US" altLang="ko-KR" sz="1600" dirty="0">
                <a:latin typeface="+mn-ea"/>
                <a:ea typeface="+mn-ea"/>
              </a:rPr>
              <a:t>, </a:t>
            </a:r>
            <a:r>
              <a:rPr lang="ko-KR" altLang="en-US" sz="1600" dirty="0">
                <a:latin typeface="+mn-ea"/>
                <a:ea typeface="+mn-ea"/>
              </a:rPr>
              <a:t>성공회수</a:t>
            </a:r>
            <a:r>
              <a:rPr lang="en-US" altLang="ko-KR" sz="1600" dirty="0">
                <a:latin typeface="+mn-ea"/>
                <a:ea typeface="+mn-ea"/>
              </a:rPr>
              <a:t>, </a:t>
            </a:r>
            <a:r>
              <a:rPr lang="ko-KR" altLang="en-US" sz="1600" dirty="0">
                <a:latin typeface="+mn-ea"/>
                <a:ea typeface="+mn-ea"/>
              </a:rPr>
              <a:t>유의수준</a:t>
            </a:r>
            <a:r>
              <a:rPr lang="en-US" altLang="ko-KR" sz="1600" dirty="0">
                <a:latin typeface="+mn-ea"/>
                <a:ea typeface="+mn-ea"/>
              </a:rPr>
              <a:t>)</a:t>
            </a:r>
          </a:p>
          <a:p>
            <a:r>
              <a:rPr lang="en-US" altLang="ko-KR" sz="1600" dirty="0">
                <a:solidFill>
                  <a:srgbClr val="FF0000"/>
                </a:solidFill>
                <a:latin typeface="+mn-ea"/>
                <a:ea typeface="+mn-ea"/>
              </a:rPr>
              <a:t>pci2 &lt;- function(n1, x1, n2, x2, alp=0.05) {</a:t>
            </a:r>
          </a:p>
          <a:p>
            <a:r>
              <a:rPr lang="en-US" altLang="ko-KR" sz="1600" dirty="0">
                <a:solidFill>
                  <a:srgbClr val="FF0000"/>
                </a:solidFill>
                <a:latin typeface="+mn-ea"/>
                <a:ea typeface="+mn-ea"/>
              </a:rPr>
              <a:t>	p1 &lt;- x1/n1; p2 &lt;- x2/n2</a:t>
            </a:r>
          </a:p>
          <a:p>
            <a:r>
              <a:rPr lang="en-US" altLang="ko-KR" sz="1600" dirty="0">
                <a:solidFill>
                  <a:srgbClr val="FF0000"/>
                </a:solidFill>
                <a:latin typeface="+mn-ea"/>
                <a:ea typeface="+mn-ea"/>
              </a:rPr>
              <a:t>	err &lt;- </a:t>
            </a:r>
            <a:r>
              <a:rPr lang="en-US" altLang="ko-KR" sz="1600" dirty="0" err="1">
                <a:solidFill>
                  <a:srgbClr val="FF0000"/>
                </a:solidFill>
                <a:latin typeface="+mn-ea"/>
                <a:ea typeface="+mn-ea"/>
              </a:rPr>
              <a:t>qnorm</a:t>
            </a:r>
            <a:r>
              <a:rPr lang="en-US" altLang="ko-KR" sz="1600" dirty="0">
                <a:solidFill>
                  <a:srgbClr val="FF0000"/>
                </a:solidFill>
                <a:latin typeface="+mn-ea"/>
                <a:ea typeface="+mn-ea"/>
              </a:rPr>
              <a:t>(1-alp/2)*</a:t>
            </a:r>
            <a:r>
              <a:rPr lang="en-US" altLang="ko-KR" sz="1600" dirty="0" err="1">
                <a:solidFill>
                  <a:srgbClr val="FF0000"/>
                </a:solidFill>
                <a:latin typeface="+mn-ea"/>
                <a:ea typeface="+mn-ea"/>
              </a:rPr>
              <a:t>sqrt</a:t>
            </a:r>
            <a:r>
              <a:rPr lang="en-US" altLang="ko-KR" sz="1600" dirty="0">
                <a:solidFill>
                  <a:srgbClr val="FF0000"/>
                </a:solidFill>
                <a:latin typeface="+mn-ea"/>
                <a:ea typeface="+mn-ea"/>
              </a:rPr>
              <a:t>(p1*(1-p1)/n1 + p2*(1-p2)/n2)</a:t>
            </a:r>
          </a:p>
          <a:p>
            <a:r>
              <a:rPr lang="en-US" altLang="ko-KR" sz="1600" dirty="0">
                <a:solidFill>
                  <a:srgbClr val="FF0000"/>
                </a:solidFill>
                <a:latin typeface="+mn-ea"/>
                <a:ea typeface="+mn-ea"/>
              </a:rPr>
              <a:t>	cat("[", p1-p2, "±", err, "] = [", p1-p2-err, ",", p1-p2+err,"]\n")}</a:t>
            </a:r>
          </a:p>
          <a:p>
            <a:r>
              <a:rPr lang="en-US" altLang="ko-KR" sz="1600" dirty="0">
                <a:latin typeface="+mn-ea"/>
                <a:ea typeface="+mn-ea"/>
              </a:rPr>
              <a:t># </a:t>
            </a:r>
            <a:r>
              <a:rPr lang="ko-KR" altLang="en-US" sz="1600" dirty="0">
                <a:latin typeface="+mn-ea"/>
                <a:ea typeface="+mn-ea"/>
              </a:rPr>
              <a:t>함수 실행</a:t>
            </a:r>
          </a:p>
          <a:p>
            <a:r>
              <a:rPr lang="en-US" altLang="ko-KR" sz="1600" dirty="0">
                <a:solidFill>
                  <a:srgbClr val="FF0000"/>
                </a:solidFill>
                <a:latin typeface="+mn-ea"/>
                <a:ea typeface="+mn-ea"/>
              </a:rPr>
              <a:t>pci2(160, 12, 200, 13, 0.1)</a:t>
            </a:r>
          </a:p>
          <a:p>
            <a:r>
              <a:rPr lang="en-US" altLang="ko-KR" sz="1600" dirty="0">
                <a:solidFill>
                  <a:srgbClr val="0000FF"/>
                </a:solidFill>
                <a:latin typeface="+mn-ea"/>
                <a:ea typeface="+mn-ea"/>
              </a:rPr>
              <a:t>[ 0.01 ± 0.04466826 ] = [ -0.03466826 , 0.05466826 ]</a:t>
            </a:r>
          </a:p>
          <a:p>
            <a:r>
              <a:rPr lang="en-US" altLang="ko-KR" sz="1600" dirty="0">
                <a:latin typeface="+mn-ea"/>
                <a:ea typeface="+mn-ea"/>
              </a:rPr>
              <a:t># </a:t>
            </a:r>
            <a:r>
              <a:rPr lang="ko-KR" altLang="en-US" sz="1600" dirty="0">
                <a:latin typeface="+mn-ea"/>
                <a:ea typeface="+mn-ea"/>
              </a:rPr>
              <a:t>유의수준 </a:t>
            </a:r>
            <a:r>
              <a:rPr lang="en-US" altLang="ko-KR" sz="1600" dirty="0">
                <a:latin typeface="+mn-ea"/>
                <a:ea typeface="+mn-ea"/>
              </a:rPr>
              <a:t>0.05</a:t>
            </a:r>
            <a:r>
              <a:rPr lang="ko-KR" altLang="en-US" sz="1600" dirty="0">
                <a:latin typeface="+mn-ea"/>
                <a:ea typeface="+mn-ea"/>
              </a:rPr>
              <a:t>인 경우 ⇒ 신뢰구간의 폭이 넓어짐</a:t>
            </a:r>
          </a:p>
          <a:p>
            <a:r>
              <a:rPr lang="en-US" altLang="ko-KR" sz="1600" dirty="0">
                <a:solidFill>
                  <a:srgbClr val="FF0000"/>
                </a:solidFill>
                <a:latin typeface="+mn-ea"/>
                <a:ea typeface="+mn-ea"/>
              </a:rPr>
              <a:t>pci2(160, 12, 200, </a:t>
            </a:r>
            <a:r>
              <a:rPr lang="en-US" altLang="ko-KR" sz="1600" dirty="0" smtClean="0">
                <a:solidFill>
                  <a:srgbClr val="FF0000"/>
                </a:solidFill>
                <a:latin typeface="+mn-ea"/>
                <a:ea typeface="+mn-ea"/>
              </a:rPr>
              <a:t>13, 0.05)</a:t>
            </a:r>
            <a:endParaRPr lang="en-US" altLang="ko-KR" sz="1600" dirty="0">
              <a:solidFill>
                <a:srgbClr val="FF0000"/>
              </a:solidFill>
              <a:latin typeface="+mn-ea"/>
              <a:ea typeface="+mn-ea"/>
            </a:endParaRPr>
          </a:p>
          <a:p>
            <a:r>
              <a:rPr lang="en-US" altLang="ko-KR" sz="1600" dirty="0">
                <a:solidFill>
                  <a:srgbClr val="0000FF"/>
                </a:solidFill>
                <a:latin typeface="+mn-ea"/>
                <a:ea typeface="+mn-ea"/>
              </a:rPr>
              <a:t>[ 0.01 ± 0.05322552 ] = [ -0.04322552 , 0.06322552 ]</a:t>
            </a:r>
            <a:endParaRPr lang="ko-KR" altLang="en-US" sz="1600" dirty="0">
              <a:solidFill>
                <a:srgbClr val="0000FF"/>
              </a:solidFill>
              <a:latin typeface="+mn-ea"/>
              <a:ea typeface="+mn-ea"/>
            </a:endParaRPr>
          </a:p>
        </p:txBody>
      </p:sp>
      <p:sp>
        <p:nvSpPr>
          <p:cNvPr id="5" name="직사각형 4"/>
          <p:cNvSpPr/>
          <p:nvPr/>
        </p:nvSpPr>
        <p:spPr>
          <a:xfrm>
            <a:off x="746575" y="2303875"/>
            <a:ext cx="7695855" cy="144016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590" y="2432293"/>
            <a:ext cx="6939771" cy="1221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17267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5.2 </a:t>
            </a:r>
            <a:r>
              <a:rPr lang="ko-KR" altLang="en-US" dirty="0" err="1"/>
              <a:t>모비율</a:t>
            </a:r>
            <a:r>
              <a:rPr lang="ko-KR" altLang="en-US" dirty="0"/>
              <a:t> 차이의 검정</a:t>
            </a:r>
            <a:r>
              <a:rPr lang="en-US" altLang="ko-KR" dirty="0"/>
              <a:t>	</a:t>
            </a:r>
            <a:endParaRPr lang="ko-KR" altLang="en-US" dirty="0" smtClean="0"/>
          </a:p>
        </p:txBody>
      </p:sp>
      <p:sp>
        <p:nvSpPr>
          <p:cNvPr id="4" name="내용 개체 틀 2"/>
          <p:cNvSpPr txBox="1">
            <a:spLocks/>
          </p:cNvSpPr>
          <p:nvPr/>
        </p:nvSpPr>
        <p:spPr>
          <a:xfrm>
            <a:off x="476545" y="1314450"/>
            <a:ext cx="8415338" cy="1709505"/>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400" dirty="0"/>
              <a:t>[</a:t>
            </a:r>
            <a:r>
              <a:rPr lang="ko-KR" altLang="en-US" sz="2400" dirty="0"/>
              <a:t>정리 </a:t>
            </a:r>
            <a:r>
              <a:rPr lang="en-US" altLang="ko-KR" sz="2400" dirty="0"/>
              <a:t>11-11] </a:t>
            </a:r>
            <a:r>
              <a:rPr lang="ko-KR" altLang="en-US" sz="2400" dirty="0" err="1"/>
              <a:t>모비율</a:t>
            </a:r>
            <a:r>
              <a:rPr lang="ko-KR" altLang="en-US" sz="2400" dirty="0"/>
              <a:t> 차이의 검정 </a:t>
            </a:r>
            <a:r>
              <a:rPr lang="en-US" altLang="ko-KR" sz="2400" dirty="0"/>
              <a:t>(</a:t>
            </a:r>
            <a:r>
              <a:rPr lang="ko-KR" altLang="en-US" sz="2400" dirty="0"/>
              <a:t>표본이 큰 경우</a:t>
            </a:r>
            <a:r>
              <a:rPr lang="en-US" altLang="ko-KR" sz="2400" dirty="0"/>
              <a:t>)</a:t>
            </a:r>
            <a:endParaRPr lang="ko-KR" altLang="en-US" sz="2400" dirty="0"/>
          </a:p>
          <a:p>
            <a:pPr marL="0" indent="0">
              <a:buNone/>
            </a:pPr>
            <a:endParaRPr lang="en-US" altLang="ko-KR" sz="2400" dirty="0"/>
          </a:p>
          <a:p>
            <a:pPr marL="0" lvl="1" indent="0" fontAlgn="auto">
              <a:spcAft>
                <a:spcPts val="0"/>
              </a:spcAft>
              <a:buFont typeface="Arial" pitchFamily="34" charset="0"/>
              <a:buNone/>
            </a:pPr>
            <a:endParaRPr kumimoji="0" lang="en-US" altLang="ko-KR" sz="2400" dirty="0"/>
          </a:p>
        </p:txBody>
      </p:sp>
      <p:sp>
        <p:nvSpPr>
          <p:cNvPr id="7" name="모서리가 둥근 직사각형 6"/>
          <p:cNvSpPr/>
          <p:nvPr/>
        </p:nvSpPr>
        <p:spPr>
          <a:xfrm>
            <a:off x="476545" y="1268761"/>
            <a:ext cx="8145905" cy="4635514"/>
          </a:xfrm>
          <a:prstGeom prst="roundRect">
            <a:avLst>
              <a:gd name="adj" fmla="val 4174"/>
            </a:avLst>
          </a:prstGeom>
          <a:no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967" y="4599130"/>
            <a:ext cx="5016308" cy="113643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6" name="Picture 4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807" y="2003865"/>
            <a:ext cx="4638448" cy="237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54296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내용 개체 틀 2"/>
          <p:cNvSpPr>
            <a:spLocks noGrp="1"/>
          </p:cNvSpPr>
          <p:nvPr>
            <p:ph idx="4294967295"/>
          </p:nvPr>
        </p:nvSpPr>
        <p:spPr>
          <a:xfrm>
            <a:off x="476545" y="1314450"/>
            <a:ext cx="8415338" cy="4781550"/>
          </a:xfrm>
        </p:spPr>
        <p:txBody>
          <a:bodyPr>
            <a:normAutofit/>
          </a:bodyPr>
          <a:lstStyle/>
          <a:p>
            <a:pPr marL="0" indent="0">
              <a:buNone/>
            </a:pPr>
            <a:r>
              <a:rPr lang="en-US" altLang="ko-KR" sz="1800" dirty="0"/>
              <a:t>[</a:t>
            </a:r>
            <a:r>
              <a:rPr lang="ko-KR" altLang="en-US" sz="1800" dirty="0"/>
              <a:t>예 </a:t>
            </a:r>
            <a:r>
              <a:rPr lang="en-US" altLang="ko-KR" sz="1800" dirty="0"/>
              <a:t>11-14] </a:t>
            </a:r>
            <a:r>
              <a:rPr lang="ko-KR" altLang="en-US" sz="1800" dirty="0"/>
              <a:t>두 개의 라인에서 생산한 제품의 불량률을 비교하기 위하여 라인</a:t>
            </a:r>
            <a:r>
              <a:rPr lang="en-US" altLang="ko-KR" sz="1800" dirty="0"/>
              <a:t>1</a:t>
            </a:r>
            <a:r>
              <a:rPr lang="ko-KR" altLang="en-US" sz="1800" dirty="0"/>
              <a:t>과 라인</a:t>
            </a:r>
            <a:r>
              <a:rPr lang="en-US" altLang="ko-KR" sz="1800" dirty="0"/>
              <a:t>2</a:t>
            </a:r>
            <a:r>
              <a:rPr lang="ko-KR" altLang="en-US" sz="1800" dirty="0"/>
              <a:t>에서 각각 </a:t>
            </a:r>
            <a:r>
              <a:rPr lang="en-US" altLang="ko-KR" sz="1800" dirty="0"/>
              <a:t>150</a:t>
            </a:r>
            <a:r>
              <a:rPr lang="ko-KR" altLang="en-US" sz="1800" dirty="0"/>
              <a:t>개와 </a:t>
            </a:r>
            <a:r>
              <a:rPr lang="en-US" altLang="ko-KR" sz="1800" dirty="0"/>
              <a:t>250</a:t>
            </a:r>
            <a:r>
              <a:rPr lang="ko-KR" altLang="en-US" sz="1800" dirty="0"/>
              <a:t>개의 표본을 검사한 결과 각각 </a:t>
            </a:r>
            <a:r>
              <a:rPr lang="en-US" altLang="ko-KR" sz="1800" dirty="0"/>
              <a:t>12</a:t>
            </a:r>
            <a:r>
              <a:rPr lang="ko-KR" altLang="en-US" sz="1800" dirty="0"/>
              <a:t>개와 </a:t>
            </a:r>
            <a:r>
              <a:rPr lang="en-US" altLang="ko-KR" sz="1800" dirty="0"/>
              <a:t>10</a:t>
            </a:r>
            <a:r>
              <a:rPr lang="ko-KR" altLang="en-US" sz="1800" dirty="0"/>
              <a:t>개의 불량품이 발견</a:t>
            </a:r>
            <a:r>
              <a:rPr lang="en-US" altLang="ko-KR" sz="1800" dirty="0"/>
              <a:t>. </a:t>
            </a:r>
            <a:r>
              <a:rPr lang="ko-KR" altLang="en-US" sz="1800" dirty="0"/>
              <a:t>생산라인 </a:t>
            </a:r>
            <a:r>
              <a:rPr lang="en-US" altLang="ko-KR" sz="1800" dirty="0"/>
              <a:t>1</a:t>
            </a:r>
            <a:r>
              <a:rPr lang="ko-KR" altLang="en-US" sz="1800" dirty="0"/>
              <a:t>의 불량률이 생산라인 </a:t>
            </a:r>
            <a:r>
              <a:rPr lang="en-US" altLang="ko-KR" sz="1800" dirty="0"/>
              <a:t>2</a:t>
            </a:r>
            <a:r>
              <a:rPr lang="ko-KR" altLang="en-US" sz="1800" dirty="0"/>
              <a:t>보다 크다고 할 수 있는지 유의수준 </a:t>
            </a:r>
            <a:r>
              <a:rPr lang="en-US" altLang="ko-KR" sz="1800" dirty="0"/>
              <a:t>5%</a:t>
            </a:r>
            <a:r>
              <a:rPr lang="ko-KR" altLang="en-US" sz="1800" dirty="0"/>
              <a:t>에서 검정</a:t>
            </a:r>
            <a:r>
              <a:rPr lang="en-US" altLang="ko-KR" sz="1800" dirty="0" smtClean="0"/>
              <a:t>.</a:t>
            </a:r>
            <a:endParaRPr lang="en-US" altLang="ko-KR" sz="1800" dirty="0" smtClean="0">
              <a:latin typeface="+mn-ea"/>
            </a:endParaRPr>
          </a:p>
          <a:p>
            <a:pPr marL="457200" lvl="1" indent="0">
              <a:buNone/>
            </a:pPr>
            <a:endParaRPr lang="en-US" altLang="ko-KR" sz="1800" dirty="0"/>
          </a:p>
          <a:p>
            <a:endParaRPr lang="ko-KR" altLang="en-US" sz="2000" dirty="0" smtClean="0"/>
          </a:p>
        </p:txBody>
      </p:sp>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5.2 </a:t>
            </a:r>
            <a:r>
              <a:rPr lang="ko-KR" altLang="en-US" dirty="0" err="1"/>
              <a:t>모비율</a:t>
            </a:r>
            <a:r>
              <a:rPr lang="ko-KR" altLang="en-US" dirty="0"/>
              <a:t> 차이의 검정</a:t>
            </a:r>
            <a:endParaRPr lang="ko-KR" altLang="en-US"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759903"/>
            <a:ext cx="4575575" cy="35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81590" y="4750983"/>
            <a:ext cx="7425825" cy="400110"/>
          </a:xfrm>
          <a:prstGeom prst="rect">
            <a:avLst/>
          </a:prstGeom>
          <a:noFill/>
        </p:spPr>
        <p:txBody>
          <a:bodyPr wrap="square" rtlCol="0">
            <a:spAutoFit/>
          </a:bodyPr>
          <a:lstStyle/>
          <a:p>
            <a:r>
              <a:rPr lang="en-US" altLang="ko-KR" sz="2000" dirty="0" smtClean="0">
                <a:latin typeface="+mn-ea"/>
                <a:ea typeface="+mn-ea"/>
                <a:sym typeface="Wingdings" panose="05000000000000000000" pitchFamily="2" charset="2"/>
              </a:rPr>
              <a:t> </a:t>
            </a:r>
            <a:r>
              <a:rPr lang="ko-KR" altLang="en-US" sz="2000" dirty="0">
                <a:latin typeface="+mn-ea"/>
                <a:ea typeface="+mn-ea"/>
                <a:sym typeface="Wingdings" panose="05000000000000000000" pitchFamily="2" charset="2"/>
              </a:rPr>
              <a:t>유의수준 </a:t>
            </a:r>
            <a:r>
              <a:rPr lang="en-US" altLang="ko-KR" sz="2000" dirty="0">
                <a:latin typeface="+mn-ea"/>
                <a:ea typeface="+mn-ea"/>
                <a:sym typeface="Wingdings" panose="05000000000000000000" pitchFamily="2" charset="2"/>
              </a:rPr>
              <a:t>5%</a:t>
            </a:r>
            <a:r>
              <a:rPr lang="ko-KR" altLang="en-US" sz="2000" dirty="0">
                <a:latin typeface="+mn-ea"/>
                <a:ea typeface="+mn-ea"/>
                <a:sym typeface="Wingdings" panose="05000000000000000000" pitchFamily="2" charset="2"/>
              </a:rPr>
              <a:t>에서 </a:t>
            </a:r>
            <a:r>
              <a:rPr lang="ko-KR" altLang="en-US" sz="2000" dirty="0" err="1">
                <a:latin typeface="+mn-ea"/>
                <a:ea typeface="+mn-ea"/>
                <a:sym typeface="Wingdings" panose="05000000000000000000" pitchFamily="2" charset="2"/>
              </a:rPr>
              <a:t>귀무가설</a:t>
            </a:r>
            <a:r>
              <a:rPr lang="ko-KR" altLang="en-US" sz="2000" dirty="0">
                <a:latin typeface="+mn-ea"/>
                <a:ea typeface="+mn-ea"/>
                <a:sym typeface="Wingdings" panose="05000000000000000000" pitchFamily="2" charset="2"/>
              </a:rPr>
              <a:t> </a:t>
            </a:r>
            <a:r>
              <a:rPr lang="ko-KR" altLang="en-US" sz="2000" dirty="0" smtClean="0">
                <a:latin typeface="+mn-ea"/>
                <a:ea typeface="+mn-ea"/>
                <a:sym typeface="Wingdings" panose="05000000000000000000" pitchFamily="2" charset="2"/>
              </a:rPr>
              <a:t>기각</a:t>
            </a:r>
            <a:endParaRPr lang="ko-KR" altLang="en-US" sz="2000" dirty="0">
              <a:latin typeface="+mn-ea"/>
              <a:ea typeface="+mn-ea"/>
            </a:endParaRPr>
          </a:p>
        </p:txBody>
      </p:sp>
      <p:sp>
        <p:nvSpPr>
          <p:cNvPr id="6" name="TextBox 5"/>
          <p:cNvSpPr txBox="1"/>
          <p:nvPr/>
        </p:nvSpPr>
        <p:spPr>
          <a:xfrm>
            <a:off x="881590" y="5183031"/>
            <a:ext cx="7425825" cy="707886"/>
          </a:xfrm>
          <a:prstGeom prst="rect">
            <a:avLst/>
          </a:prstGeom>
          <a:noFill/>
        </p:spPr>
        <p:txBody>
          <a:bodyPr wrap="square" rtlCol="0">
            <a:spAutoFit/>
          </a:bodyPr>
          <a:lstStyle/>
          <a:p>
            <a:r>
              <a:rPr lang="en-US" altLang="ko-KR" sz="2000" dirty="0" smtClean="0">
                <a:latin typeface="+mn-ea"/>
                <a:ea typeface="+mn-ea"/>
                <a:sym typeface="Wingdings" panose="05000000000000000000" pitchFamily="2" charset="2"/>
              </a:rPr>
              <a:t> </a:t>
            </a:r>
            <a:r>
              <a:rPr lang="ko-KR" altLang="en-US" sz="2000" dirty="0">
                <a:latin typeface="+mn-ea"/>
                <a:ea typeface="+mn-ea"/>
                <a:sym typeface="Wingdings" panose="05000000000000000000" pitchFamily="2" charset="2"/>
              </a:rPr>
              <a:t>유의수준 </a:t>
            </a:r>
            <a:r>
              <a:rPr lang="en-US" altLang="ko-KR" sz="2000" dirty="0">
                <a:latin typeface="+mn-ea"/>
                <a:ea typeface="+mn-ea"/>
                <a:sym typeface="Wingdings" panose="05000000000000000000" pitchFamily="2" charset="2"/>
              </a:rPr>
              <a:t>5%</a:t>
            </a:r>
            <a:r>
              <a:rPr lang="ko-KR" altLang="en-US" sz="2000" dirty="0">
                <a:latin typeface="+mn-ea"/>
                <a:ea typeface="+mn-ea"/>
                <a:sym typeface="Wingdings" panose="05000000000000000000" pitchFamily="2" charset="2"/>
              </a:rPr>
              <a:t>에서 생산라인 </a:t>
            </a:r>
            <a:r>
              <a:rPr lang="en-US" altLang="ko-KR" sz="2000" dirty="0">
                <a:latin typeface="+mn-ea"/>
                <a:ea typeface="+mn-ea"/>
                <a:sym typeface="Wingdings" panose="05000000000000000000" pitchFamily="2" charset="2"/>
              </a:rPr>
              <a:t>1</a:t>
            </a:r>
            <a:r>
              <a:rPr lang="ko-KR" altLang="en-US" sz="2000" dirty="0">
                <a:latin typeface="+mn-ea"/>
                <a:ea typeface="+mn-ea"/>
                <a:sym typeface="Wingdings" panose="05000000000000000000" pitchFamily="2" charset="2"/>
              </a:rPr>
              <a:t>의 불량률이 </a:t>
            </a:r>
            <a:r>
              <a:rPr lang="ko-KR" altLang="en-US" sz="2000" dirty="0" smtClean="0">
                <a:latin typeface="+mn-ea"/>
                <a:ea typeface="+mn-ea"/>
                <a:sym typeface="Wingdings" panose="05000000000000000000" pitchFamily="2" charset="2"/>
              </a:rPr>
              <a:t>생산라인 </a:t>
            </a:r>
            <a:r>
              <a:rPr lang="en-US" altLang="ko-KR" sz="2000" dirty="0" smtClean="0">
                <a:latin typeface="+mn-ea"/>
                <a:ea typeface="+mn-ea"/>
                <a:sym typeface="Wingdings" panose="05000000000000000000" pitchFamily="2" charset="2"/>
              </a:rPr>
              <a:t>2</a:t>
            </a:r>
            <a:r>
              <a:rPr lang="ko-KR" altLang="en-US" sz="2000" dirty="0">
                <a:latin typeface="+mn-ea"/>
                <a:ea typeface="+mn-ea"/>
                <a:sym typeface="Wingdings" panose="05000000000000000000" pitchFamily="2" charset="2"/>
              </a:rPr>
              <a:t>의 불량률보다 크다고 할 만한 충분한 </a:t>
            </a:r>
            <a:r>
              <a:rPr lang="ko-KR" altLang="en-US" sz="2000" dirty="0" smtClean="0">
                <a:latin typeface="+mn-ea"/>
                <a:ea typeface="+mn-ea"/>
                <a:sym typeface="Wingdings" panose="05000000000000000000" pitchFamily="2" charset="2"/>
              </a:rPr>
              <a:t>증거가 </a:t>
            </a:r>
            <a:r>
              <a:rPr lang="ko-KR" altLang="en-US" sz="2000" dirty="0">
                <a:latin typeface="+mn-ea"/>
                <a:ea typeface="+mn-ea"/>
                <a:sym typeface="Wingdings" panose="05000000000000000000" pitchFamily="2" charset="2"/>
              </a:rPr>
              <a:t>있다</a:t>
            </a:r>
            <a:r>
              <a:rPr lang="en-US" altLang="ko-KR" sz="2000" dirty="0">
                <a:latin typeface="+mn-ea"/>
                <a:ea typeface="+mn-ea"/>
                <a:sym typeface="Wingdings" panose="05000000000000000000" pitchFamily="2" charset="2"/>
              </a:rPr>
              <a:t>.</a:t>
            </a:r>
            <a:endParaRPr lang="ko-KR" altLang="en-US" sz="2000" dirty="0">
              <a:latin typeface="+mn-ea"/>
              <a:ea typeface="+mn-ea"/>
            </a:endParaRPr>
          </a:p>
        </p:txBody>
      </p:sp>
      <p:sp>
        <p:nvSpPr>
          <p:cNvPr id="7" name="직사각형 6"/>
          <p:cNvSpPr/>
          <p:nvPr/>
        </p:nvSpPr>
        <p:spPr>
          <a:xfrm>
            <a:off x="746575" y="2708920"/>
            <a:ext cx="7695855" cy="326619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Picture 2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174025"/>
            <a:ext cx="5943845" cy="1389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80682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85" y="380999"/>
            <a:ext cx="8542895" cy="6096001"/>
          </a:xfrm>
          <a:prstGeom prst="rect">
            <a:avLst/>
          </a:prstGeom>
          <a:ln>
            <a:noFill/>
          </a:ln>
        </p:spPr>
      </p:pic>
    </p:spTree>
    <p:extLst>
      <p:ext uri="{BB962C8B-B14F-4D97-AF65-F5344CB8AC3E}">
        <p14:creationId xmlns:p14="http://schemas.microsoft.com/office/powerpoint/2010/main" val="1434080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6. </a:t>
            </a:r>
            <a:r>
              <a:rPr lang="ko-KR" altLang="en-US" dirty="0" err="1" smtClean="0"/>
              <a:t>모분산</a:t>
            </a:r>
            <a:r>
              <a:rPr lang="ko-KR" altLang="en-US" dirty="0" smtClean="0"/>
              <a:t> </a:t>
            </a:r>
            <a:r>
              <a:rPr lang="ko-KR" altLang="en-US" dirty="0"/>
              <a:t>비율에 대한 추론</a:t>
            </a:r>
            <a:r>
              <a:rPr lang="en-US" altLang="ko-KR" dirty="0"/>
              <a:t>	</a:t>
            </a:r>
            <a:endParaRPr lang="ko-KR" altLang="en-US" dirty="0" smtClean="0"/>
          </a:p>
        </p:txBody>
      </p:sp>
      <p:sp>
        <p:nvSpPr>
          <p:cNvPr id="4" name="내용 개체 틀 2"/>
          <p:cNvSpPr txBox="1">
            <a:spLocks/>
          </p:cNvSpPr>
          <p:nvPr/>
        </p:nvSpPr>
        <p:spPr>
          <a:xfrm>
            <a:off x="476545" y="1314450"/>
            <a:ext cx="8415338" cy="1709505"/>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400" dirty="0"/>
              <a:t>[</a:t>
            </a:r>
            <a:r>
              <a:rPr lang="ko-KR" altLang="en-US" sz="2400" dirty="0"/>
              <a:t>정리 </a:t>
            </a:r>
            <a:r>
              <a:rPr lang="en-US" altLang="ko-KR" sz="2400" dirty="0"/>
              <a:t>11-12] </a:t>
            </a:r>
            <a:r>
              <a:rPr lang="ko-KR" altLang="en-US" sz="2400" dirty="0" err="1"/>
              <a:t>모분산</a:t>
            </a:r>
            <a:r>
              <a:rPr lang="ko-KR" altLang="en-US" sz="2400" dirty="0"/>
              <a:t> 비율의 </a:t>
            </a:r>
            <a:r>
              <a:rPr lang="ko-KR" altLang="en-US" sz="2400" dirty="0" smtClean="0"/>
              <a:t>신뢰구간</a:t>
            </a:r>
            <a:endParaRPr lang="ko-KR" altLang="en-US" sz="2400" dirty="0"/>
          </a:p>
          <a:p>
            <a:pPr marL="0" indent="0">
              <a:buNone/>
            </a:pPr>
            <a:r>
              <a:rPr lang="en-US" altLang="ko-KR" sz="2400" dirty="0" smtClean="0"/>
              <a:t>  </a:t>
            </a:r>
            <a:r>
              <a:rPr lang="en-US" altLang="ko-KR" sz="2000" dirty="0" smtClean="0"/>
              <a:t>: </a:t>
            </a:r>
            <a:r>
              <a:rPr lang="ko-KR" altLang="en-US" sz="2000" dirty="0"/>
              <a:t>두 정규 모집단의 </a:t>
            </a:r>
            <a:r>
              <a:rPr lang="ko-KR" altLang="en-US" sz="2000" dirty="0" err="1"/>
              <a:t>모분산</a:t>
            </a:r>
            <a:r>
              <a:rPr lang="ko-KR" altLang="en-US" sz="2000" dirty="0"/>
              <a:t> 비율에 대한 </a:t>
            </a:r>
            <a:r>
              <a:rPr lang="en-US" altLang="ko-KR" sz="2000" dirty="0"/>
              <a:t>100(1-</a:t>
            </a:r>
            <a:r>
              <a:rPr lang="el-GR" altLang="ko-KR" sz="2000" dirty="0"/>
              <a:t>α</a:t>
            </a:r>
            <a:r>
              <a:rPr lang="en-US" altLang="ko-KR" sz="2000" dirty="0"/>
              <a:t>)% </a:t>
            </a:r>
            <a:r>
              <a:rPr lang="ko-KR" altLang="en-US" sz="2000" dirty="0"/>
              <a:t>신뢰구간</a:t>
            </a:r>
          </a:p>
          <a:p>
            <a:pPr marL="0" indent="0">
              <a:buNone/>
            </a:pPr>
            <a:endParaRPr lang="en-US" altLang="ko-KR" sz="2400" dirty="0"/>
          </a:p>
          <a:p>
            <a:pPr marL="0" lvl="1" indent="0" fontAlgn="auto">
              <a:spcAft>
                <a:spcPts val="0"/>
              </a:spcAft>
              <a:buFont typeface="Arial" pitchFamily="34" charset="0"/>
              <a:buNone/>
            </a:pPr>
            <a:endParaRPr kumimoji="0" lang="en-US" altLang="ko-KR" sz="2400" dirty="0"/>
          </a:p>
        </p:txBody>
      </p:sp>
      <p:sp>
        <p:nvSpPr>
          <p:cNvPr id="7" name="모서리가 둥근 직사각형 6"/>
          <p:cNvSpPr/>
          <p:nvPr/>
        </p:nvSpPr>
        <p:spPr>
          <a:xfrm>
            <a:off x="476545" y="1268761"/>
            <a:ext cx="8145905" cy="2115234"/>
          </a:xfrm>
          <a:prstGeom prst="roundRect">
            <a:avLst>
              <a:gd name="adj" fmla="val 4174"/>
            </a:avLst>
          </a:prstGeom>
          <a:no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622193" y="3485468"/>
            <a:ext cx="2957512" cy="400110"/>
          </a:xfrm>
          <a:prstGeom prst="rect">
            <a:avLst/>
          </a:prstGeom>
          <a:noFill/>
        </p:spPr>
        <p:txBody>
          <a:bodyPr wrap="square" rtlCol="0">
            <a:spAutoFit/>
          </a:bodyPr>
          <a:lstStyle>
            <a:defPPr>
              <a:defRPr lang="ko-KR"/>
            </a:defPPr>
            <a:lvl1pPr marL="252000" indent="-252000">
              <a:buClr>
                <a:srgbClr val="FF0000"/>
              </a:buClr>
              <a:buFont typeface="Wingdings" panose="05000000000000000000" pitchFamily="2" charset="2"/>
              <a:buChar char="§"/>
              <a:defRPr sz="2000" b="1"/>
            </a:lvl1pPr>
          </a:lstStyle>
          <a:p>
            <a:r>
              <a:rPr lang="en-US" altLang="ko-KR" b="0" dirty="0">
                <a:latin typeface="+mn-ea"/>
                <a:ea typeface="+mn-ea"/>
              </a:rPr>
              <a:t>F </a:t>
            </a:r>
            <a:r>
              <a:rPr lang="ko-KR" altLang="en-US" b="0" dirty="0">
                <a:latin typeface="+mn-ea"/>
                <a:ea typeface="+mn-ea"/>
              </a:rPr>
              <a:t>분포의 </a:t>
            </a:r>
            <a:r>
              <a:rPr lang="ko-KR" altLang="en-US" b="0" dirty="0" err="1">
                <a:latin typeface="+mn-ea"/>
                <a:ea typeface="+mn-ea"/>
              </a:rPr>
              <a:t>분위수</a:t>
            </a:r>
            <a:endParaRPr lang="ko-KR" altLang="en-US" b="0" dirty="0">
              <a:latin typeface="+mn-ea"/>
              <a:ea typeface="+mn-ea"/>
            </a:endParaRPr>
          </a:p>
        </p:txBody>
      </p:sp>
      <p:pic>
        <p:nvPicPr>
          <p:cNvPr id="6" name="Picture 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816" y="2323475"/>
            <a:ext cx="3277454" cy="909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630" y="4059070"/>
            <a:ext cx="6660740" cy="2084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54448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2"/>
          <p:cNvSpPr txBox="1">
            <a:spLocks/>
          </p:cNvSpPr>
          <p:nvPr/>
        </p:nvSpPr>
        <p:spPr>
          <a:xfrm>
            <a:off x="476545" y="548681"/>
            <a:ext cx="8415338" cy="1170130"/>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000" dirty="0"/>
              <a:t>[</a:t>
            </a:r>
            <a:r>
              <a:rPr lang="ko-KR" altLang="en-US" sz="2000" dirty="0"/>
              <a:t>예 </a:t>
            </a:r>
            <a:r>
              <a:rPr lang="en-US" altLang="ko-KR" sz="2000" dirty="0"/>
              <a:t>11-15] </a:t>
            </a:r>
            <a:r>
              <a:rPr lang="ko-KR" altLang="en-US" sz="2000" dirty="0"/>
              <a:t>자유도 </a:t>
            </a:r>
            <a:r>
              <a:rPr lang="en-US" altLang="ko-KR" sz="2000" dirty="0"/>
              <a:t>15, 10</a:t>
            </a:r>
            <a:r>
              <a:rPr lang="ko-KR" altLang="en-US" sz="2000" dirty="0"/>
              <a:t>인 </a:t>
            </a:r>
            <a:r>
              <a:rPr lang="en-US" altLang="ko-KR" sz="2000" dirty="0"/>
              <a:t>-</a:t>
            </a:r>
            <a:r>
              <a:rPr lang="ko-KR" altLang="en-US" sz="2000" dirty="0"/>
              <a:t>분포의 확률밀도함수 그래프를 작성하고</a:t>
            </a:r>
            <a:r>
              <a:rPr lang="en-US" altLang="ko-KR" sz="2000" dirty="0"/>
              <a:t>, </a:t>
            </a:r>
            <a:r>
              <a:rPr lang="ko-KR" altLang="en-US" sz="2000" dirty="0"/>
              <a:t>누적확률 </a:t>
            </a:r>
            <a:r>
              <a:rPr lang="en-US" altLang="ko-KR" sz="2000" dirty="0"/>
              <a:t>p=0.025, 0.05, 0.1, 0.5, 0.9, 0.95, 0.975</a:t>
            </a:r>
            <a:r>
              <a:rPr lang="ko-KR" altLang="en-US" sz="2000" dirty="0"/>
              <a:t>에 대응하는 </a:t>
            </a:r>
            <a:r>
              <a:rPr lang="ko-KR" altLang="en-US" sz="2000" dirty="0" err="1"/>
              <a:t>분위수를</a:t>
            </a:r>
            <a:r>
              <a:rPr lang="ko-KR" altLang="en-US" sz="2000" dirty="0"/>
              <a:t> 표시하시오</a:t>
            </a:r>
            <a:r>
              <a:rPr lang="en-US" altLang="ko-KR" sz="2000" dirty="0"/>
              <a:t>.</a:t>
            </a:r>
            <a:endParaRPr lang="ko-KR" altLang="en-US" sz="2000" dirty="0"/>
          </a:p>
          <a:p>
            <a:pPr marL="0" indent="0">
              <a:buNone/>
            </a:pPr>
            <a:endParaRPr lang="en-US" altLang="ko-KR" sz="2000" dirty="0"/>
          </a:p>
          <a:p>
            <a:pPr marL="0" lvl="1" indent="0" fontAlgn="auto">
              <a:spcAft>
                <a:spcPts val="0"/>
              </a:spcAft>
              <a:buFont typeface="Arial" pitchFamily="34" charset="0"/>
              <a:buNone/>
            </a:pPr>
            <a:endParaRPr kumimoji="0" lang="en-US" altLang="ko-KR" sz="2000" dirty="0"/>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605" y="1511821"/>
            <a:ext cx="7290810" cy="5202544"/>
          </a:xfrm>
          <a:prstGeom prst="rect">
            <a:avLst/>
          </a:prstGeom>
          <a:ln>
            <a:noFill/>
          </a:ln>
        </p:spPr>
      </p:pic>
    </p:spTree>
    <p:extLst>
      <p:ext uri="{BB962C8B-B14F-4D97-AF65-F5344CB8AC3E}">
        <p14:creationId xmlns:p14="http://schemas.microsoft.com/office/powerpoint/2010/main" val="3062699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내용 개체 틀 2"/>
          <p:cNvSpPr>
            <a:spLocks noGrp="1"/>
          </p:cNvSpPr>
          <p:nvPr>
            <p:ph idx="4294967295"/>
          </p:nvPr>
        </p:nvSpPr>
        <p:spPr>
          <a:xfrm>
            <a:off x="476545" y="1314450"/>
            <a:ext cx="8415338" cy="4781550"/>
          </a:xfrm>
        </p:spPr>
        <p:txBody>
          <a:bodyPr>
            <a:normAutofit/>
          </a:bodyPr>
          <a:lstStyle/>
          <a:p>
            <a:pPr marL="0" indent="0">
              <a:buNone/>
            </a:pPr>
            <a:r>
              <a:rPr lang="en-US" altLang="ko-KR" sz="1800" dirty="0"/>
              <a:t>[</a:t>
            </a:r>
            <a:r>
              <a:rPr lang="ko-KR" altLang="en-US" sz="1800" dirty="0"/>
              <a:t>예 </a:t>
            </a:r>
            <a:r>
              <a:rPr lang="en-US" altLang="ko-KR" sz="1800" dirty="0"/>
              <a:t>11-16] [</a:t>
            </a:r>
            <a:r>
              <a:rPr lang="ko-KR" altLang="en-US" sz="1800" dirty="0"/>
              <a:t>예 </a:t>
            </a:r>
            <a:r>
              <a:rPr lang="en-US" altLang="ko-KR" sz="1800" dirty="0"/>
              <a:t>11-8]</a:t>
            </a:r>
            <a:r>
              <a:rPr lang="ko-KR" altLang="en-US" sz="1800" dirty="0"/>
              <a:t>의 데이터를 사용하여 두 모집단 </a:t>
            </a:r>
            <a:r>
              <a:rPr lang="ko-KR" altLang="en-US" sz="1800" dirty="0" err="1"/>
              <a:t>모분산</a:t>
            </a:r>
            <a:r>
              <a:rPr lang="ko-KR" altLang="en-US" sz="1800" dirty="0"/>
              <a:t> 비율에 대한 </a:t>
            </a:r>
            <a:r>
              <a:rPr lang="en-US" altLang="ko-KR" sz="1800" dirty="0"/>
              <a:t>95% </a:t>
            </a:r>
            <a:r>
              <a:rPr lang="ko-KR" altLang="en-US" sz="1800" dirty="0"/>
              <a:t>신뢰구간을 구하시오</a:t>
            </a:r>
            <a:r>
              <a:rPr lang="en-US" altLang="ko-KR" sz="1800" dirty="0" smtClean="0"/>
              <a:t>.</a:t>
            </a:r>
            <a:endParaRPr lang="en-US" altLang="ko-KR" sz="1800" dirty="0" smtClean="0">
              <a:latin typeface="+mn-ea"/>
            </a:endParaRPr>
          </a:p>
          <a:p>
            <a:pPr marL="457200" lvl="1" indent="0">
              <a:buNone/>
            </a:pPr>
            <a:endParaRPr lang="en-US" altLang="ko-KR" sz="1800" dirty="0"/>
          </a:p>
          <a:p>
            <a:endParaRPr lang="ko-KR" altLang="en-US" sz="2000" dirty="0" smtClean="0"/>
          </a:p>
        </p:txBody>
      </p:sp>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6.1 </a:t>
            </a:r>
            <a:r>
              <a:rPr lang="ko-KR" altLang="en-US" dirty="0" err="1"/>
              <a:t>모분산</a:t>
            </a:r>
            <a:r>
              <a:rPr lang="ko-KR" altLang="en-US" dirty="0"/>
              <a:t> 비율의 추정</a:t>
            </a:r>
            <a:endParaRPr lang="ko-KR" altLang="en-US" dirty="0" smtClean="0"/>
          </a:p>
        </p:txBody>
      </p:sp>
      <p:sp>
        <p:nvSpPr>
          <p:cNvPr id="4" name="TextBox 3"/>
          <p:cNvSpPr txBox="1"/>
          <p:nvPr/>
        </p:nvSpPr>
        <p:spPr>
          <a:xfrm>
            <a:off x="746575" y="2096852"/>
            <a:ext cx="7605845" cy="584775"/>
          </a:xfrm>
          <a:prstGeom prst="rect">
            <a:avLst/>
          </a:prstGeom>
          <a:noFill/>
          <a:ln>
            <a:solidFill>
              <a:schemeClr val="accent1"/>
            </a:solidFill>
          </a:ln>
        </p:spPr>
        <p:txBody>
          <a:bodyPr wrap="square" rtlCol="0">
            <a:spAutoFit/>
          </a:bodyPr>
          <a:lstStyle/>
          <a:p>
            <a:r>
              <a:rPr lang="en-US" altLang="ko-KR" sz="1600" dirty="0">
                <a:solidFill>
                  <a:srgbClr val="0000FF"/>
                </a:solidFill>
                <a:latin typeface="+mn-ea"/>
                <a:ea typeface="+mn-ea"/>
              </a:rPr>
              <a:t>200 203 201 194 195 202 200 199 204 </a:t>
            </a:r>
            <a:r>
              <a:rPr lang="en-US" altLang="ko-KR" sz="1600" dirty="0" smtClean="0">
                <a:solidFill>
                  <a:srgbClr val="0000FF"/>
                </a:solidFill>
                <a:latin typeface="+mn-ea"/>
                <a:ea typeface="+mn-ea"/>
              </a:rPr>
              <a:t>199 195 </a:t>
            </a:r>
            <a:r>
              <a:rPr lang="en-US" altLang="ko-KR" sz="1600" dirty="0">
                <a:solidFill>
                  <a:srgbClr val="0000FF"/>
                </a:solidFill>
                <a:latin typeface="+mn-ea"/>
                <a:ea typeface="+mn-ea"/>
              </a:rPr>
              <a:t>196 199 200 199 198 200 198 199 </a:t>
            </a:r>
            <a:r>
              <a:rPr lang="en-US" altLang="ko-KR" sz="1600" dirty="0" smtClean="0">
                <a:solidFill>
                  <a:srgbClr val="0000FF"/>
                </a:solidFill>
                <a:latin typeface="+mn-ea"/>
                <a:ea typeface="+mn-ea"/>
              </a:rPr>
              <a:t>199 197 </a:t>
            </a:r>
            <a:r>
              <a:rPr lang="en-US" altLang="ko-KR" sz="1600" dirty="0">
                <a:solidFill>
                  <a:srgbClr val="0000FF"/>
                </a:solidFill>
                <a:latin typeface="+mn-ea"/>
                <a:ea typeface="+mn-ea"/>
              </a:rPr>
              <a:t>194 197 193 202</a:t>
            </a:r>
            <a:endParaRPr lang="ko-KR" altLang="en-US" sz="1600" dirty="0">
              <a:solidFill>
                <a:srgbClr val="0000FF"/>
              </a:solidFill>
              <a:latin typeface="+mn-ea"/>
              <a:ea typeface="+mn-ea"/>
            </a:endParaRPr>
          </a:p>
        </p:txBody>
      </p:sp>
      <p:sp>
        <p:nvSpPr>
          <p:cNvPr id="5" name="TextBox 4"/>
          <p:cNvSpPr txBox="1"/>
          <p:nvPr/>
        </p:nvSpPr>
        <p:spPr>
          <a:xfrm>
            <a:off x="746575" y="2672916"/>
            <a:ext cx="7605845" cy="584775"/>
          </a:xfrm>
          <a:prstGeom prst="rect">
            <a:avLst/>
          </a:prstGeom>
          <a:noFill/>
          <a:ln>
            <a:solidFill>
              <a:schemeClr val="accent1"/>
            </a:solidFill>
          </a:ln>
        </p:spPr>
        <p:txBody>
          <a:bodyPr wrap="square" rtlCol="0">
            <a:spAutoFit/>
          </a:bodyPr>
          <a:lstStyle/>
          <a:p>
            <a:r>
              <a:rPr lang="en-US" altLang="ko-KR" sz="1600" dirty="0">
                <a:solidFill>
                  <a:srgbClr val="0000FF"/>
                </a:solidFill>
                <a:latin typeface="+mn-ea"/>
                <a:ea typeface="+mn-ea"/>
              </a:rPr>
              <a:t>204 201 196 202 205 205 197 209 197 </a:t>
            </a:r>
            <a:r>
              <a:rPr lang="en-US" altLang="ko-KR" sz="1600" dirty="0" smtClean="0">
                <a:solidFill>
                  <a:srgbClr val="0000FF"/>
                </a:solidFill>
                <a:latin typeface="+mn-ea"/>
                <a:ea typeface="+mn-ea"/>
              </a:rPr>
              <a:t>201 187 </a:t>
            </a:r>
            <a:r>
              <a:rPr lang="en-US" altLang="ko-KR" sz="1600" dirty="0">
                <a:solidFill>
                  <a:srgbClr val="0000FF"/>
                </a:solidFill>
                <a:latin typeface="+mn-ea"/>
                <a:ea typeface="+mn-ea"/>
              </a:rPr>
              <a:t>201 192 204 203 200 207 201 213 </a:t>
            </a:r>
            <a:r>
              <a:rPr lang="en-US" altLang="ko-KR" sz="1600" dirty="0" smtClean="0">
                <a:solidFill>
                  <a:srgbClr val="0000FF"/>
                </a:solidFill>
                <a:latin typeface="+mn-ea"/>
                <a:ea typeface="+mn-ea"/>
              </a:rPr>
              <a:t>198 198 </a:t>
            </a:r>
            <a:r>
              <a:rPr lang="en-US" altLang="ko-KR" sz="1600" dirty="0">
                <a:solidFill>
                  <a:srgbClr val="0000FF"/>
                </a:solidFill>
                <a:latin typeface="+mn-ea"/>
                <a:ea typeface="+mn-ea"/>
              </a:rPr>
              <a:t>208 197 197 199 194 203 204 205 </a:t>
            </a:r>
            <a:r>
              <a:rPr lang="en-US" altLang="ko-KR" sz="1600" dirty="0" smtClean="0">
                <a:solidFill>
                  <a:srgbClr val="0000FF"/>
                </a:solidFill>
                <a:latin typeface="+mn-ea"/>
                <a:ea typeface="+mn-ea"/>
              </a:rPr>
              <a:t>202 202 </a:t>
            </a:r>
            <a:r>
              <a:rPr lang="en-US" altLang="ko-KR" sz="1600" dirty="0">
                <a:solidFill>
                  <a:srgbClr val="0000FF"/>
                </a:solidFill>
                <a:latin typeface="+mn-ea"/>
                <a:ea typeface="+mn-ea"/>
              </a:rPr>
              <a:t>197 207 212</a:t>
            </a:r>
            <a:endParaRPr lang="ko-KR" altLang="en-US" sz="1600" dirty="0">
              <a:solidFill>
                <a:srgbClr val="0000FF"/>
              </a:solidFill>
              <a:latin typeface="+mn-ea"/>
              <a:ea typeface="+mn-ea"/>
            </a:endParaRPr>
          </a:p>
        </p:txBody>
      </p:sp>
      <p:sp>
        <p:nvSpPr>
          <p:cNvPr id="6" name="TextBox 5"/>
          <p:cNvSpPr txBox="1"/>
          <p:nvPr/>
        </p:nvSpPr>
        <p:spPr>
          <a:xfrm>
            <a:off x="746575" y="5679250"/>
            <a:ext cx="7335815" cy="646331"/>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ko-KR" altLang="en-US" dirty="0"/>
              <a:t>신뢰구간에 </a:t>
            </a:r>
            <a:r>
              <a:rPr lang="en-US" altLang="ko-KR" dirty="0"/>
              <a:t>1</a:t>
            </a:r>
            <a:r>
              <a:rPr lang="ko-KR" altLang="en-US" dirty="0"/>
              <a:t>이 포함되지 않으므로 </a:t>
            </a:r>
            <a:r>
              <a:rPr lang="en-US" altLang="ko-KR" dirty="0"/>
              <a:t>95%</a:t>
            </a:r>
            <a:r>
              <a:rPr lang="ko-KR" altLang="en-US" dirty="0"/>
              <a:t>의 확신을 갖고 두 </a:t>
            </a:r>
            <a:r>
              <a:rPr lang="ko-KR" altLang="en-US" dirty="0" err="1"/>
              <a:t>모분산은</a:t>
            </a:r>
            <a:r>
              <a:rPr lang="ko-KR" altLang="en-US" dirty="0"/>
              <a:t> 같지 않다고 볼 수 있다</a:t>
            </a:r>
            <a:r>
              <a:rPr lang="en-US" altLang="ko-KR" dirty="0"/>
              <a:t>.</a:t>
            </a:r>
            <a:endParaRPr lang="ko-KR" altLang="en-US" dirty="0"/>
          </a:p>
        </p:txBody>
      </p:sp>
      <p:sp>
        <p:nvSpPr>
          <p:cNvPr id="7" name="직사각형 6"/>
          <p:cNvSpPr/>
          <p:nvPr/>
        </p:nvSpPr>
        <p:spPr>
          <a:xfrm>
            <a:off x="746575" y="3365993"/>
            <a:ext cx="7605845" cy="307834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Picture 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506661"/>
            <a:ext cx="6858762" cy="2037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4062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내용 개체 틀 2"/>
          <p:cNvSpPr>
            <a:spLocks noGrp="1"/>
          </p:cNvSpPr>
          <p:nvPr>
            <p:ph idx="4294967295"/>
          </p:nvPr>
        </p:nvSpPr>
        <p:spPr>
          <a:xfrm>
            <a:off x="476545" y="1314450"/>
            <a:ext cx="8415338" cy="4781550"/>
          </a:xfrm>
        </p:spPr>
        <p:txBody>
          <a:bodyPr/>
          <a:lstStyle/>
          <a:p>
            <a:pPr marL="0" indent="0">
              <a:buNone/>
            </a:pPr>
            <a:r>
              <a:rPr lang="en-US" altLang="ko-KR" sz="2000" dirty="0"/>
              <a:t>[</a:t>
            </a:r>
            <a:r>
              <a:rPr lang="ko-KR" altLang="en-US" sz="2000" dirty="0"/>
              <a:t>예 </a:t>
            </a:r>
            <a:r>
              <a:rPr lang="en-US" altLang="ko-KR" sz="2000" dirty="0"/>
              <a:t>11-1] </a:t>
            </a:r>
            <a:r>
              <a:rPr lang="ko-KR" altLang="en-US" sz="2000" dirty="0"/>
              <a:t>두 라인에서 생산되는 초콜릿의 무게는 표준편차 </a:t>
            </a:r>
            <a:r>
              <a:rPr lang="en-US" altLang="ko-KR" sz="2000" dirty="0"/>
              <a:t>5.0(g)</a:t>
            </a:r>
            <a:r>
              <a:rPr lang="ko-KR" altLang="en-US" sz="2000" dirty="0"/>
              <a:t>인 정규분포를 따름</a:t>
            </a:r>
            <a:r>
              <a:rPr lang="en-US" altLang="ko-KR" sz="2000" dirty="0"/>
              <a:t>. </a:t>
            </a:r>
            <a:r>
              <a:rPr lang="ko-KR" altLang="en-US" sz="2000" dirty="0"/>
              <a:t>라인 </a:t>
            </a:r>
            <a:r>
              <a:rPr lang="en-US" altLang="ko-KR" sz="2000" dirty="0"/>
              <a:t>1</a:t>
            </a:r>
            <a:r>
              <a:rPr lang="ko-KR" altLang="en-US" sz="2000" dirty="0"/>
              <a:t> 표본 </a:t>
            </a:r>
            <a:r>
              <a:rPr lang="en-US" altLang="ko-KR" sz="2000" dirty="0"/>
              <a:t>25</a:t>
            </a:r>
            <a:r>
              <a:rPr lang="ko-KR" altLang="en-US" sz="2000" dirty="0"/>
              <a:t>개의 평균 </a:t>
            </a:r>
            <a:r>
              <a:rPr lang="en-US" altLang="ko-KR" sz="2000" dirty="0"/>
              <a:t>198.5(g), </a:t>
            </a:r>
            <a:r>
              <a:rPr lang="ko-KR" altLang="en-US" sz="2000" dirty="0"/>
              <a:t>라인 </a:t>
            </a:r>
            <a:r>
              <a:rPr lang="en-US" altLang="ko-KR" sz="2000" dirty="0"/>
              <a:t>2 </a:t>
            </a:r>
            <a:r>
              <a:rPr lang="ko-KR" altLang="en-US" sz="2000" dirty="0"/>
              <a:t>표본 </a:t>
            </a:r>
            <a:r>
              <a:rPr lang="en-US" altLang="ko-KR" sz="2000" dirty="0"/>
              <a:t>34</a:t>
            </a:r>
            <a:r>
              <a:rPr lang="ko-KR" altLang="en-US" sz="2000" dirty="0"/>
              <a:t>개의 평균 </a:t>
            </a:r>
            <a:r>
              <a:rPr lang="en-US" altLang="ko-KR" sz="2000" dirty="0"/>
              <a:t>201.3(g). </a:t>
            </a:r>
            <a:r>
              <a:rPr lang="ko-KR" altLang="en-US" sz="2000" dirty="0"/>
              <a:t>모평균의 차이에 대한 </a:t>
            </a:r>
            <a:r>
              <a:rPr lang="en-US" altLang="ko-KR" sz="2000" dirty="0"/>
              <a:t>95% </a:t>
            </a:r>
            <a:r>
              <a:rPr lang="ko-KR" altLang="en-US" sz="2000" dirty="0"/>
              <a:t>신뢰구간</a:t>
            </a:r>
            <a:r>
              <a:rPr lang="en-US" altLang="ko-KR" sz="2000" dirty="0" smtClean="0"/>
              <a:t>?</a:t>
            </a:r>
            <a:endParaRPr lang="en-US" altLang="ko-KR" sz="2000" dirty="0" smtClean="0">
              <a:latin typeface="+mn-ea"/>
            </a:endParaRPr>
          </a:p>
          <a:p>
            <a:pPr marL="457200" lvl="1" indent="0">
              <a:buNone/>
            </a:pPr>
            <a:endParaRPr lang="en-US" altLang="ko-KR" sz="2000" dirty="0"/>
          </a:p>
          <a:p>
            <a:endParaRPr lang="ko-KR" altLang="en-US" sz="2400" dirty="0" smtClean="0"/>
          </a:p>
        </p:txBody>
      </p:sp>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1.1 </a:t>
            </a:r>
            <a:r>
              <a:rPr lang="ko-KR" altLang="en-US" dirty="0"/>
              <a:t>모평균 차이의 추정</a:t>
            </a:r>
            <a:endParaRPr lang="ko-KR" altLang="en-US" dirty="0" smtClean="0"/>
          </a:p>
        </p:txBody>
      </p:sp>
      <p:sp>
        <p:nvSpPr>
          <p:cNvPr id="4" name="슬라이드 번호 개체 틀 5"/>
          <p:cNvSpPr>
            <a:spLocks noGrp="1"/>
          </p:cNvSpPr>
          <p:nvPr>
            <p:ph type="sldNum" sz="quarter" idx="12"/>
          </p:nvPr>
        </p:nvSpPr>
        <p:spPr>
          <a:xfrm>
            <a:off x="6553200" y="6356350"/>
            <a:ext cx="2133600" cy="365125"/>
          </a:xfrm>
        </p:spPr>
        <p:txBody>
          <a:bodyPr/>
          <a:lstStyle/>
          <a:p>
            <a:fld id="{4F5174AF-FADA-4093-86AE-69958A02D9B7}" type="slidenum">
              <a:rPr lang="ko-KR" altLang="en-US" smtClean="0"/>
              <a:pPr/>
              <a:t>4</a:t>
            </a:fld>
            <a:endParaRPr lang="ko-KR" altLang="en-US"/>
          </a:p>
        </p:txBody>
      </p:sp>
      <p:sp>
        <p:nvSpPr>
          <p:cNvPr id="5" name="TextBox 4"/>
          <p:cNvSpPr txBox="1"/>
          <p:nvPr/>
        </p:nvSpPr>
        <p:spPr>
          <a:xfrm>
            <a:off x="926595" y="3744325"/>
            <a:ext cx="7200800" cy="584775"/>
          </a:xfrm>
          <a:prstGeom prst="rect">
            <a:avLst/>
          </a:prstGeom>
          <a:noFill/>
        </p:spPr>
        <p:txBody>
          <a:bodyPr wrap="square" rtlCol="0">
            <a:spAutoFit/>
          </a:bodyPr>
          <a:lstStyle/>
          <a:p>
            <a:pPr marL="540000" indent="-540000"/>
            <a:r>
              <a:rPr lang="ko-KR" altLang="en-US" sz="1600" b="1" dirty="0" smtClean="0">
                <a:latin typeface="+mn-ea"/>
                <a:ea typeface="+mn-ea"/>
              </a:rPr>
              <a:t>☞ </a:t>
            </a:r>
            <a:r>
              <a:rPr lang="en-US" altLang="ko-KR" sz="1600" b="1" dirty="0" smtClean="0">
                <a:latin typeface="+mn-ea"/>
                <a:ea typeface="+mn-ea"/>
              </a:rPr>
              <a:t>95</a:t>
            </a:r>
            <a:r>
              <a:rPr lang="en-US" altLang="ko-KR" sz="1600" b="1" dirty="0">
                <a:latin typeface="+mn-ea"/>
                <a:ea typeface="+mn-ea"/>
              </a:rPr>
              <a:t>% </a:t>
            </a:r>
            <a:r>
              <a:rPr lang="ko-KR" altLang="en-US" sz="1600" b="1" dirty="0">
                <a:latin typeface="+mn-ea"/>
                <a:ea typeface="+mn-ea"/>
              </a:rPr>
              <a:t>신뢰구간에 </a:t>
            </a:r>
            <a:r>
              <a:rPr lang="en-US" altLang="ko-KR" sz="1600" b="1" dirty="0">
                <a:latin typeface="+mn-ea"/>
                <a:ea typeface="+mn-ea"/>
              </a:rPr>
              <a:t>0</a:t>
            </a:r>
            <a:r>
              <a:rPr lang="ko-KR" altLang="en-US" sz="1600" b="1" dirty="0">
                <a:latin typeface="+mn-ea"/>
                <a:ea typeface="+mn-ea"/>
              </a:rPr>
              <a:t>이 포함되지 않으므로</a:t>
            </a:r>
            <a:r>
              <a:rPr lang="en-US" altLang="ko-KR" sz="1600" b="1" dirty="0">
                <a:latin typeface="+mn-ea"/>
                <a:ea typeface="+mn-ea"/>
              </a:rPr>
              <a:t>, 95%</a:t>
            </a:r>
            <a:r>
              <a:rPr lang="ko-KR" altLang="en-US" sz="1600" b="1" dirty="0">
                <a:latin typeface="+mn-ea"/>
                <a:ea typeface="+mn-ea"/>
              </a:rPr>
              <a:t>의 확신을 갖고 두 모평균의 차이는 </a:t>
            </a:r>
            <a:r>
              <a:rPr lang="en-US" altLang="ko-KR" sz="1600" b="1" dirty="0">
                <a:latin typeface="+mn-ea"/>
                <a:ea typeface="+mn-ea"/>
              </a:rPr>
              <a:t>0</a:t>
            </a:r>
            <a:r>
              <a:rPr lang="ko-KR" altLang="en-US" sz="1600" b="1" dirty="0">
                <a:latin typeface="+mn-ea"/>
                <a:ea typeface="+mn-ea"/>
              </a:rPr>
              <a:t>이 아니라고 말할 수 있다</a:t>
            </a:r>
            <a:r>
              <a:rPr lang="en-US" altLang="ko-KR" sz="1600" b="1" dirty="0">
                <a:latin typeface="+mn-ea"/>
                <a:ea typeface="+mn-ea"/>
              </a:rPr>
              <a:t>.</a:t>
            </a:r>
            <a:endParaRPr lang="ko-KR" altLang="en-US" sz="1600" b="1" dirty="0">
              <a:latin typeface="+mn-ea"/>
              <a:ea typeface="+mn-ea"/>
            </a:endParaRPr>
          </a:p>
        </p:txBody>
      </p:sp>
      <p:sp>
        <p:nvSpPr>
          <p:cNvPr id="6" name="TextBox 5"/>
          <p:cNvSpPr txBox="1"/>
          <p:nvPr/>
        </p:nvSpPr>
        <p:spPr>
          <a:xfrm>
            <a:off x="746575" y="4500697"/>
            <a:ext cx="7605845" cy="2123658"/>
          </a:xfrm>
          <a:prstGeom prst="rect">
            <a:avLst/>
          </a:prstGeom>
          <a:noFill/>
          <a:ln>
            <a:solidFill>
              <a:srgbClr val="00B0F0"/>
            </a:solidFill>
          </a:ln>
        </p:spPr>
        <p:txBody>
          <a:bodyPr wrap="square" rtlCol="0">
            <a:spAutoFit/>
          </a:bodyPr>
          <a:lstStyle/>
          <a:p>
            <a:r>
              <a:rPr lang="en-US" altLang="ko-KR" sz="1600" dirty="0">
                <a:latin typeface="+mn-ea"/>
                <a:ea typeface="+mn-ea"/>
              </a:rPr>
              <a:t># </a:t>
            </a:r>
            <a:r>
              <a:rPr lang="ko-KR" altLang="en-US" sz="1600" dirty="0">
                <a:latin typeface="+mn-ea"/>
                <a:ea typeface="+mn-ea"/>
              </a:rPr>
              <a:t>함수 정의 </a:t>
            </a:r>
            <a:r>
              <a:rPr lang="en-US" altLang="ko-KR" sz="1600" dirty="0">
                <a:latin typeface="+mn-ea"/>
                <a:ea typeface="+mn-ea"/>
              </a:rPr>
              <a:t>(</a:t>
            </a:r>
            <a:r>
              <a:rPr lang="ko-KR" altLang="en-US" sz="1600" dirty="0">
                <a:latin typeface="+mn-ea"/>
                <a:ea typeface="+mn-ea"/>
              </a:rPr>
              <a:t>표본개수</a:t>
            </a:r>
            <a:r>
              <a:rPr lang="en-US" altLang="ko-KR" sz="1600" dirty="0">
                <a:latin typeface="+mn-ea"/>
                <a:ea typeface="+mn-ea"/>
              </a:rPr>
              <a:t>1, 2, </a:t>
            </a:r>
            <a:r>
              <a:rPr lang="ko-KR" altLang="en-US" sz="1600" dirty="0">
                <a:latin typeface="+mn-ea"/>
                <a:ea typeface="+mn-ea"/>
              </a:rPr>
              <a:t>표본평균</a:t>
            </a:r>
            <a:r>
              <a:rPr lang="en-US" altLang="ko-KR" sz="1600" dirty="0">
                <a:latin typeface="+mn-ea"/>
                <a:ea typeface="+mn-ea"/>
              </a:rPr>
              <a:t>1, 2, </a:t>
            </a:r>
            <a:r>
              <a:rPr lang="ko-KR" altLang="en-US" sz="1600" dirty="0">
                <a:latin typeface="+mn-ea"/>
                <a:ea typeface="+mn-ea"/>
              </a:rPr>
              <a:t>표본표준편차</a:t>
            </a:r>
            <a:r>
              <a:rPr lang="en-US" altLang="ko-KR" sz="1600" dirty="0">
                <a:latin typeface="+mn-ea"/>
                <a:ea typeface="+mn-ea"/>
              </a:rPr>
              <a:t>1, 2, </a:t>
            </a:r>
            <a:r>
              <a:rPr lang="ko-KR" altLang="en-US" sz="1600" dirty="0">
                <a:latin typeface="+mn-ea"/>
                <a:ea typeface="+mn-ea"/>
              </a:rPr>
              <a:t>유의수준</a:t>
            </a:r>
            <a:r>
              <a:rPr lang="en-US" altLang="ko-KR" sz="1600" dirty="0">
                <a:latin typeface="+mn-ea"/>
                <a:ea typeface="+mn-ea"/>
              </a:rPr>
              <a:t>)</a:t>
            </a:r>
          </a:p>
          <a:p>
            <a:r>
              <a:rPr lang="en-US" altLang="ko-KR" sz="1600" dirty="0">
                <a:solidFill>
                  <a:srgbClr val="FF0000"/>
                </a:solidFill>
                <a:latin typeface="+mn-ea"/>
                <a:ea typeface="+mn-ea"/>
              </a:rPr>
              <a:t>zci2 &lt;- function(n1, n2, xb1, xb2, s1, s2, alp) {</a:t>
            </a:r>
          </a:p>
          <a:p>
            <a:r>
              <a:rPr lang="en-US" altLang="ko-KR" sz="1600" dirty="0">
                <a:solidFill>
                  <a:srgbClr val="FF0000"/>
                </a:solidFill>
                <a:latin typeface="+mn-ea"/>
                <a:ea typeface="+mn-ea"/>
              </a:rPr>
              <a:t>	err &lt;- </a:t>
            </a:r>
            <a:r>
              <a:rPr lang="en-US" altLang="ko-KR" sz="1600" dirty="0" err="1">
                <a:solidFill>
                  <a:srgbClr val="FF0000"/>
                </a:solidFill>
                <a:latin typeface="+mn-ea"/>
                <a:ea typeface="+mn-ea"/>
              </a:rPr>
              <a:t>qnorm</a:t>
            </a:r>
            <a:r>
              <a:rPr lang="en-US" altLang="ko-KR" sz="1600" dirty="0">
                <a:solidFill>
                  <a:srgbClr val="FF0000"/>
                </a:solidFill>
                <a:latin typeface="+mn-ea"/>
                <a:ea typeface="+mn-ea"/>
              </a:rPr>
              <a:t>(1-alp/2)*</a:t>
            </a:r>
            <a:r>
              <a:rPr lang="en-US" altLang="ko-KR" sz="1600" dirty="0" err="1">
                <a:solidFill>
                  <a:srgbClr val="FF0000"/>
                </a:solidFill>
                <a:latin typeface="+mn-ea"/>
                <a:ea typeface="+mn-ea"/>
              </a:rPr>
              <a:t>sqrt</a:t>
            </a:r>
            <a:r>
              <a:rPr lang="en-US" altLang="ko-KR" sz="1600" dirty="0">
                <a:solidFill>
                  <a:srgbClr val="FF0000"/>
                </a:solidFill>
                <a:latin typeface="+mn-ea"/>
                <a:ea typeface="+mn-ea"/>
              </a:rPr>
              <a:t>(s1^2/n1 + s2^2/n2)</a:t>
            </a:r>
          </a:p>
          <a:p>
            <a:r>
              <a:rPr lang="en-US" altLang="ko-KR" sz="1600" dirty="0">
                <a:solidFill>
                  <a:srgbClr val="FF0000"/>
                </a:solidFill>
                <a:latin typeface="+mn-ea"/>
                <a:ea typeface="+mn-ea"/>
              </a:rPr>
              <a:t>	</a:t>
            </a:r>
            <a:r>
              <a:rPr lang="en-US" altLang="ko-KR" sz="1600" dirty="0" err="1">
                <a:solidFill>
                  <a:srgbClr val="FF0000"/>
                </a:solidFill>
                <a:latin typeface="+mn-ea"/>
                <a:ea typeface="+mn-ea"/>
              </a:rPr>
              <a:t>xd</a:t>
            </a:r>
            <a:r>
              <a:rPr lang="en-US" altLang="ko-KR" sz="1600" dirty="0">
                <a:solidFill>
                  <a:srgbClr val="FF0000"/>
                </a:solidFill>
                <a:latin typeface="+mn-ea"/>
                <a:ea typeface="+mn-ea"/>
              </a:rPr>
              <a:t> &lt;- xb1-xb2</a:t>
            </a:r>
          </a:p>
          <a:p>
            <a:r>
              <a:rPr lang="en-US" altLang="ko-KR" sz="1600" dirty="0">
                <a:solidFill>
                  <a:srgbClr val="FF0000"/>
                </a:solidFill>
                <a:latin typeface="+mn-ea"/>
                <a:ea typeface="+mn-ea"/>
              </a:rPr>
              <a:t>	cat("[", </a:t>
            </a:r>
            <a:r>
              <a:rPr lang="en-US" altLang="ko-KR" sz="1600" dirty="0" err="1">
                <a:solidFill>
                  <a:srgbClr val="FF0000"/>
                </a:solidFill>
                <a:latin typeface="+mn-ea"/>
                <a:ea typeface="+mn-ea"/>
              </a:rPr>
              <a:t>xd</a:t>
            </a:r>
            <a:r>
              <a:rPr lang="en-US" altLang="ko-KR" sz="1600" dirty="0">
                <a:solidFill>
                  <a:srgbClr val="FF0000"/>
                </a:solidFill>
                <a:latin typeface="+mn-ea"/>
                <a:ea typeface="+mn-ea"/>
              </a:rPr>
              <a:t>, "±", err, "] = [", </a:t>
            </a:r>
            <a:r>
              <a:rPr lang="en-US" altLang="ko-KR" sz="1600" dirty="0" err="1">
                <a:solidFill>
                  <a:srgbClr val="FF0000"/>
                </a:solidFill>
                <a:latin typeface="+mn-ea"/>
                <a:ea typeface="+mn-ea"/>
              </a:rPr>
              <a:t>xd</a:t>
            </a:r>
            <a:r>
              <a:rPr lang="en-US" altLang="ko-KR" sz="1600" dirty="0">
                <a:solidFill>
                  <a:srgbClr val="FF0000"/>
                </a:solidFill>
                <a:latin typeface="+mn-ea"/>
                <a:ea typeface="+mn-ea"/>
              </a:rPr>
              <a:t>-err, ",", </a:t>
            </a:r>
            <a:r>
              <a:rPr lang="en-US" altLang="ko-KR" sz="1600" dirty="0" err="1">
                <a:solidFill>
                  <a:srgbClr val="FF0000"/>
                </a:solidFill>
                <a:latin typeface="+mn-ea"/>
                <a:ea typeface="+mn-ea"/>
              </a:rPr>
              <a:t>xd+err</a:t>
            </a:r>
            <a:r>
              <a:rPr lang="en-US" altLang="ko-KR" sz="1600" dirty="0">
                <a:solidFill>
                  <a:srgbClr val="FF0000"/>
                </a:solidFill>
                <a:latin typeface="+mn-ea"/>
                <a:ea typeface="+mn-ea"/>
              </a:rPr>
              <a:t>,"]\n")}</a:t>
            </a:r>
          </a:p>
          <a:p>
            <a:r>
              <a:rPr lang="en-US" altLang="ko-KR" sz="1600" dirty="0">
                <a:latin typeface="+mn-ea"/>
                <a:ea typeface="+mn-ea"/>
              </a:rPr>
              <a:t># </a:t>
            </a:r>
            <a:r>
              <a:rPr lang="ko-KR" altLang="en-US" sz="1600" dirty="0">
                <a:latin typeface="+mn-ea"/>
                <a:ea typeface="+mn-ea"/>
              </a:rPr>
              <a:t>함수 실행</a:t>
            </a:r>
          </a:p>
          <a:p>
            <a:r>
              <a:rPr lang="en-US" altLang="ko-KR" sz="1600" dirty="0">
                <a:solidFill>
                  <a:srgbClr val="FF0000"/>
                </a:solidFill>
                <a:latin typeface="+mn-ea"/>
                <a:ea typeface="+mn-ea"/>
              </a:rPr>
              <a:t>zci2(25, 34, 198.5, 201.3, 5, 5, 0.05)</a:t>
            </a:r>
          </a:p>
          <a:p>
            <a:r>
              <a:rPr lang="en-US" altLang="ko-KR" sz="1600" dirty="0">
                <a:solidFill>
                  <a:srgbClr val="0000FF"/>
                </a:solidFill>
                <a:latin typeface="+mn-ea"/>
                <a:ea typeface="+mn-ea"/>
              </a:rPr>
              <a:t>[ -2.8 ± 2.581872 ] = [ -5.381872 , -0.2181284 ]</a:t>
            </a:r>
            <a:endParaRPr lang="ko-KR" altLang="en-US" sz="1600" dirty="0">
              <a:solidFill>
                <a:srgbClr val="0000FF"/>
              </a:solidFill>
              <a:latin typeface="+mn-ea"/>
              <a:ea typeface="+mn-ea"/>
            </a:endParaRPr>
          </a:p>
        </p:txBody>
      </p:sp>
      <p:sp>
        <p:nvSpPr>
          <p:cNvPr id="7" name="직사각형 6"/>
          <p:cNvSpPr/>
          <p:nvPr/>
        </p:nvSpPr>
        <p:spPr>
          <a:xfrm>
            <a:off x="746575" y="2404627"/>
            <a:ext cx="7605845" cy="201448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Picture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695" y="2526672"/>
            <a:ext cx="5495845" cy="1127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6.2 </a:t>
            </a:r>
            <a:r>
              <a:rPr lang="ko-KR" altLang="en-US" dirty="0" err="1"/>
              <a:t>모분산</a:t>
            </a:r>
            <a:r>
              <a:rPr lang="ko-KR" altLang="en-US" dirty="0"/>
              <a:t> 비율의 검정</a:t>
            </a:r>
            <a:endParaRPr lang="ko-KR" altLang="en-US" dirty="0" smtClean="0"/>
          </a:p>
        </p:txBody>
      </p:sp>
      <p:sp>
        <p:nvSpPr>
          <p:cNvPr id="4" name="내용 개체 틀 2"/>
          <p:cNvSpPr txBox="1">
            <a:spLocks/>
          </p:cNvSpPr>
          <p:nvPr/>
        </p:nvSpPr>
        <p:spPr>
          <a:xfrm>
            <a:off x="476545" y="1314450"/>
            <a:ext cx="8415338" cy="1709505"/>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400" dirty="0"/>
              <a:t>[</a:t>
            </a:r>
            <a:r>
              <a:rPr lang="ko-KR" altLang="en-US" sz="2400" dirty="0"/>
              <a:t>정리 </a:t>
            </a:r>
            <a:r>
              <a:rPr lang="en-US" altLang="ko-KR" sz="2400" dirty="0"/>
              <a:t>11-13] </a:t>
            </a:r>
            <a:r>
              <a:rPr lang="ko-KR" altLang="en-US" sz="2400" dirty="0" err="1"/>
              <a:t>모분산</a:t>
            </a:r>
            <a:r>
              <a:rPr lang="ko-KR" altLang="en-US" sz="2400" dirty="0"/>
              <a:t> 비율의 검정</a:t>
            </a:r>
          </a:p>
          <a:p>
            <a:pPr marL="0" indent="0">
              <a:buNone/>
            </a:pPr>
            <a:endParaRPr lang="en-US" altLang="ko-KR" sz="2400" dirty="0"/>
          </a:p>
          <a:p>
            <a:pPr marL="0" lvl="1" indent="0" fontAlgn="auto">
              <a:spcAft>
                <a:spcPts val="0"/>
              </a:spcAft>
              <a:buFont typeface="Arial" pitchFamily="34" charset="0"/>
              <a:buNone/>
            </a:pPr>
            <a:endParaRPr kumimoji="0" lang="en-US" altLang="ko-KR" sz="2400" dirty="0"/>
          </a:p>
        </p:txBody>
      </p:sp>
      <p:sp>
        <p:nvSpPr>
          <p:cNvPr id="7" name="모서리가 둥근 직사각형 6"/>
          <p:cNvSpPr/>
          <p:nvPr/>
        </p:nvSpPr>
        <p:spPr>
          <a:xfrm>
            <a:off x="476545" y="1268761"/>
            <a:ext cx="8145905" cy="4635514"/>
          </a:xfrm>
          <a:prstGeom prst="roundRect">
            <a:avLst>
              <a:gd name="adj" fmla="val 4174"/>
            </a:avLst>
          </a:prstGeom>
          <a:no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715" y="3515055"/>
            <a:ext cx="5157555" cy="166914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6"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630" y="1972920"/>
            <a:ext cx="6677463" cy="1276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7035" y="5274205"/>
            <a:ext cx="2604560" cy="445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78618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내용 개체 틀 2"/>
          <p:cNvSpPr>
            <a:spLocks noGrp="1"/>
          </p:cNvSpPr>
          <p:nvPr>
            <p:ph idx="4294967295"/>
          </p:nvPr>
        </p:nvSpPr>
        <p:spPr>
          <a:xfrm>
            <a:off x="476545" y="1314450"/>
            <a:ext cx="8415338" cy="4781550"/>
          </a:xfrm>
        </p:spPr>
        <p:txBody>
          <a:bodyPr>
            <a:normAutofit/>
          </a:bodyPr>
          <a:lstStyle/>
          <a:p>
            <a:pPr marL="0" indent="0">
              <a:buNone/>
            </a:pPr>
            <a:r>
              <a:rPr lang="en-US" altLang="ko-KR" sz="1800" dirty="0"/>
              <a:t>[</a:t>
            </a:r>
            <a:r>
              <a:rPr lang="ko-KR" altLang="en-US" sz="1800" dirty="0"/>
              <a:t>예 </a:t>
            </a:r>
            <a:r>
              <a:rPr lang="en-US" altLang="ko-KR" sz="1800" dirty="0"/>
              <a:t>11-17] [</a:t>
            </a:r>
            <a:r>
              <a:rPr lang="ko-KR" altLang="en-US" sz="1800" dirty="0"/>
              <a:t>예 </a:t>
            </a:r>
            <a:r>
              <a:rPr lang="en-US" altLang="ko-KR" sz="1800" dirty="0"/>
              <a:t>11-8]</a:t>
            </a:r>
            <a:r>
              <a:rPr lang="ko-KR" altLang="en-US" sz="1800" dirty="0"/>
              <a:t>의 데이터를 사용하여 두 </a:t>
            </a:r>
            <a:r>
              <a:rPr lang="ko-KR" altLang="en-US" sz="1800" dirty="0" err="1"/>
              <a:t>모분산</a:t>
            </a:r>
            <a:r>
              <a:rPr lang="ko-KR" altLang="en-US" sz="1800" dirty="0"/>
              <a:t> 간에 차이가 있는지 유의수준 </a:t>
            </a:r>
            <a:r>
              <a:rPr lang="en-US" altLang="ko-KR" sz="1800" dirty="0"/>
              <a:t>5%</a:t>
            </a:r>
            <a:r>
              <a:rPr lang="ko-KR" altLang="en-US" sz="1800" dirty="0"/>
              <a:t>에서 검정하시오</a:t>
            </a:r>
            <a:r>
              <a:rPr lang="en-US" altLang="ko-KR" sz="1800" dirty="0"/>
              <a:t>. </a:t>
            </a:r>
            <a:endParaRPr lang="ko-KR" altLang="en-US" sz="1800" dirty="0"/>
          </a:p>
          <a:p>
            <a:pPr marL="457200" lvl="1" indent="0">
              <a:buNone/>
            </a:pPr>
            <a:endParaRPr lang="en-US" altLang="ko-KR" sz="1800" dirty="0"/>
          </a:p>
          <a:p>
            <a:endParaRPr lang="ko-KR" altLang="en-US" sz="2000" dirty="0" smtClean="0"/>
          </a:p>
        </p:txBody>
      </p:sp>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6.2 </a:t>
            </a:r>
            <a:r>
              <a:rPr lang="ko-KR" altLang="en-US" dirty="0" err="1"/>
              <a:t>모분산</a:t>
            </a:r>
            <a:r>
              <a:rPr lang="ko-KR" altLang="en-US" dirty="0"/>
              <a:t> 비율의 검정</a:t>
            </a:r>
            <a:endParaRPr lang="ko-KR" altLang="en-US"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595" y="2242773"/>
            <a:ext cx="4706305" cy="376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710" y="2685181"/>
            <a:ext cx="5642062" cy="394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971600" y="2690627"/>
            <a:ext cx="1080120" cy="369332"/>
          </a:xfrm>
          <a:prstGeom prst="rect">
            <a:avLst/>
          </a:prstGeom>
          <a:noFill/>
        </p:spPr>
        <p:txBody>
          <a:bodyPr wrap="square" rtlCol="0">
            <a:spAutoFit/>
          </a:bodyPr>
          <a:lstStyle/>
          <a:p>
            <a:r>
              <a:rPr lang="ko-KR" altLang="en-US" dirty="0" err="1" smtClean="0"/>
              <a:t>기각역</a:t>
            </a:r>
            <a:endParaRPr lang="ko-KR" altLang="en-US" dirty="0"/>
          </a:p>
        </p:txBody>
      </p:sp>
      <p:sp>
        <p:nvSpPr>
          <p:cNvPr id="7" name="TextBox 6"/>
          <p:cNvSpPr txBox="1"/>
          <p:nvPr/>
        </p:nvSpPr>
        <p:spPr>
          <a:xfrm>
            <a:off x="881590" y="4607840"/>
            <a:ext cx="7920880" cy="369332"/>
          </a:xfrm>
          <a:prstGeom prst="rect">
            <a:avLst/>
          </a:prstGeom>
          <a:noFill/>
        </p:spPr>
        <p:txBody>
          <a:bodyPr wrap="square" rtlCol="0">
            <a:spAutoFit/>
          </a:bodyPr>
          <a:lstStyle/>
          <a:p>
            <a:r>
              <a:rPr lang="en-US" altLang="ko-KR" dirty="0" smtClean="0">
                <a:latin typeface="+mn-ea"/>
                <a:ea typeface="+mn-ea"/>
                <a:sym typeface="Wingdings" panose="05000000000000000000" pitchFamily="2" charset="2"/>
              </a:rPr>
              <a:t> </a:t>
            </a:r>
            <a:r>
              <a:rPr lang="ko-KR" altLang="en-US" dirty="0">
                <a:latin typeface="+mn-ea"/>
                <a:ea typeface="+mn-ea"/>
                <a:sym typeface="Wingdings" panose="05000000000000000000" pitchFamily="2" charset="2"/>
              </a:rPr>
              <a:t>유의수준 </a:t>
            </a:r>
            <a:r>
              <a:rPr lang="en-US" altLang="ko-KR" dirty="0">
                <a:latin typeface="+mn-ea"/>
                <a:ea typeface="+mn-ea"/>
                <a:sym typeface="Wingdings" panose="05000000000000000000" pitchFamily="2" charset="2"/>
              </a:rPr>
              <a:t>5%</a:t>
            </a:r>
            <a:r>
              <a:rPr lang="ko-KR" altLang="en-US" dirty="0">
                <a:latin typeface="+mn-ea"/>
                <a:ea typeface="+mn-ea"/>
                <a:sym typeface="Wingdings" panose="05000000000000000000" pitchFamily="2" charset="2"/>
              </a:rPr>
              <a:t>에서 </a:t>
            </a:r>
            <a:r>
              <a:rPr lang="ko-KR" altLang="en-US" dirty="0" err="1">
                <a:latin typeface="+mn-ea"/>
                <a:ea typeface="+mn-ea"/>
                <a:sym typeface="Wingdings" panose="05000000000000000000" pitchFamily="2" charset="2"/>
              </a:rPr>
              <a:t>귀무가설</a:t>
            </a:r>
            <a:r>
              <a:rPr lang="ko-KR" altLang="en-US" dirty="0">
                <a:latin typeface="+mn-ea"/>
                <a:ea typeface="+mn-ea"/>
                <a:sym typeface="Wingdings" panose="05000000000000000000" pitchFamily="2" charset="2"/>
              </a:rPr>
              <a:t> </a:t>
            </a:r>
            <a:r>
              <a:rPr lang="ko-KR" altLang="en-US" dirty="0" smtClean="0">
                <a:latin typeface="+mn-ea"/>
                <a:ea typeface="+mn-ea"/>
                <a:sym typeface="Wingdings" panose="05000000000000000000" pitchFamily="2" charset="2"/>
              </a:rPr>
              <a:t>기각</a:t>
            </a:r>
            <a:endParaRPr lang="ko-KR" altLang="en-US" dirty="0">
              <a:latin typeface="+mn-ea"/>
              <a:ea typeface="+mn-ea"/>
            </a:endParaRPr>
          </a:p>
        </p:txBody>
      </p:sp>
      <p:sp>
        <p:nvSpPr>
          <p:cNvPr id="8" name="TextBox 7"/>
          <p:cNvSpPr txBox="1"/>
          <p:nvPr/>
        </p:nvSpPr>
        <p:spPr>
          <a:xfrm>
            <a:off x="881590" y="5039888"/>
            <a:ext cx="7920880" cy="369332"/>
          </a:xfrm>
          <a:prstGeom prst="rect">
            <a:avLst/>
          </a:prstGeom>
          <a:noFill/>
        </p:spPr>
        <p:txBody>
          <a:bodyPr wrap="square" rtlCol="0">
            <a:spAutoFit/>
          </a:bodyPr>
          <a:lstStyle/>
          <a:p>
            <a:r>
              <a:rPr lang="en-US" altLang="ko-KR" dirty="0" smtClean="0">
                <a:latin typeface="+mn-ea"/>
                <a:ea typeface="+mn-ea"/>
                <a:sym typeface="Wingdings" panose="05000000000000000000" pitchFamily="2" charset="2"/>
              </a:rPr>
              <a:t> </a:t>
            </a:r>
            <a:r>
              <a:rPr lang="ko-KR" altLang="en-US" dirty="0">
                <a:latin typeface="+mn-ea"/>
                <a:ea typeface="+mn-ea"/>
                <a:sym typeface="Wingdings" panose="05000000000000000000" pitchFamily="2" charset="2"/>
              </a:rPr>
              <a:t>유의수준 </a:t>
            </a:r>
            <a:r>
              <a:rPr lang="en-US" altLang="ko-KR" dirty="0">
                <a:latin typeface="+mn-ea"/>
                <a:ea typeface="+mn-ea"/>
                <a:sym typeface="Wingdings" panose="05000000000000000000" pitchFamily="2" charset="2"/>
              </a:rPr>
              <a:t>5%</a:t>
            </a:r>
            <a:r>
              <a:rPr lang="ko-KR" altLang="en-US" dirty="0">
                <a:latin typeface="+mn-ea"/>
                <a:ea typeface="+mn-ea"/>
                <a:sym typeface="Wingdings" panose="05000000000000000000" pitchFamily="2" charset="2"/>
              </a:rPr>
              <a:t>에서 </a:t>
            </a:r>
            <a:r>
              <a:rPr lang="ko-KR" altLang="en-US" dirty="0" smtClean="0">
                <a:latin typeface="+mn-ea"/>
                <a:ea typeface="+mn-ea"/>
                <a:sym typeface="Wingdings" panose="05000000000000000000" pitchFamily="2" charset="2"/>
              </a:rPr>
              <a:t>두 </a:t>
            </a:r>
            <a:r>
              <a:rPr lang="ko-KR" altLang="en-US" dirty="0" err="1" smtClean="0">
                <a:latin typeface="+mn-ea"/>
                <a:ea typeface="+mn-ea"/>
                <a:sym typeface="Wingdings" panose="05000000000000000000" pitchFamily="2" charset="2"/>
              </a:rPr>
              <a:t>모분산</a:t>
            </a:r>
            <a:r>
              <a:rPr lang="ko-KR" altLang="en-US" dirty="0" smtClean="0">
                <a:latin typeface="+mn-ea"/>
                <a:ea typeface="+mn-ea"/>
                <a:sym typeface="Wingdings" panose="05000000000000000000" pitchFamily="2" charset="2"/>
              </a:rPr>
              <a:t> 간에 차이가 있다는 증거가 </a:t>
            </a:r>
            <a:r>
              <a:rPr lang="ko-KR" altLang="en-US" dirty="0">
                <a:latin typeface="+mn-ea"/>
                <a:ea typeface="+mn-ea"/>
                <a:sym typeface="Wingdings" panose="05000000000000000000" pitchFamily="2" charset="2"/>
              </a:rPr>
              <a:t>있다</a:t>
            </a:r>
            <a:r>
              <a:rPr lang="en-US" altLang="ko-KR" dirty="0">
                <a:latin typeface="+mn-ea"/>
                <a:ea typeface="+mn-ea"/>
                <a:sym typeface="Wingdings" panose="05000000000000000000" pitchFamily="2" charset="2"/>
              </a:rPr>
              <a:t>.</a:t>
            </a:r>
            <a:endParaRPr lang="ko-KR" altLang="en-US" dirty="0">
              <a:latin typeface="+mn-ea"/>
              <a:ea typeface="+mn-ea"/>
            </a:endParaRPr>
          </a:p>
        </p:txBody>
      </p:sp>
      <p:sp>
        <p:nvSpPr>
          <p:cNvPr id="9" name="직사각형 8"/>
          <p:cNvSpPr/>
          <p:nvPr/>
        </p:nvSpPr>
        <p:spPr>
          <a:xfrm>
            <a:off x="746575" y="2051847"/>
            <a:ext cx="7875875" cy="439248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206448"/>
            <a:ext cx="7290812" cy="1215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6675" y="5544235"/>
            <a:ext cx="5017968" cy="652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14500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52" y="380999"/>
            <a:ext cx="8542895" cy="6096001"/>
          </a:xfrm>
          <a:prstGeom prst="rect">
            <a:avLst/>
          </a:prstGeom>
          <a:ln>
            <a:noFill/>
          </a:ln>
        </p:spPr>
      </p:pic>
    </p:spTree>
    <p:extLst>
      <p:ext uri="{BB962C8B-B14F-4D97-AF65-F5344CB8AC3E}">
        <p14:creationId xmlns:p14="http://schemas.microsoft.com/office/powerpoint/2010/main" val="3928285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2"/>
          <p:cNvSpPr txBox="1">
            <a:spLocks/>
          </p:cNvSpPr>
          <p:nvPr/>
        </p:nvSpPr>
        <p:spPr>
          <a:xfrm>
            <a:off x="476545" y="548680"/>
            <a:ext cx="8415338" cy="4781550"/>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800" dirty="0"/>
              <a:t>[</a:t>
            </a:r>
            <a:r>
              <a:rPr lang="ko-KR" altLang="en-US" sz="1800" dirty="0"/>
              <a:t>예 </a:t>
            </a:r>
            <a:r>
              <a:rPr lang="en-US" altLang="ko-KR" sz="1800" dirty="0"/>
              <a:t>11-18] </a:t>
            </a:r>
            <a:r>
              <a:rPr lang="ko-KR" altLang="en-US" sz="1800" dirty="0"/>
              <a:t>분산이 각각 </a:t>
            </a:r>
            <a:r>
              <a:rPr lang="en-US" altLang="ko-KR" sz="1800" dirty="0"/>
              <a:t>8</a:t>
            </a:r>
            <a:r>
              <a:rPr lang="ko-KR" altLang="en-US" sz="1800" dirty="0"/>
              <a:t>과 </a:t>
            </a:r>
            <a:r>
              <a:rPr lang="en-US" altLang="ko-KR" sz="1800" dirty="0"/>
              <a:t>4</a:t>
            </a:r>
            <a:r>
              <a:rPr lang="ko-KR" altLang="en-US" sz="1800" dirty="0"/>
              <a:t>이며 독립적인 두 정규모집단에서 각각 크기 </a:t>
            </a:r>
            <a:r>
              <a:rPr lang="en-US" altLang="ko-KR" sz="1800" dirty="0"/>
              <a:t>25, 16</a:t>
            </a:r>
            <a:r>
              <a:rPr lang="ko-KR" altLang="en-US" sz="1800" dirty="0"/>
              <a:t>의 확률표본을 추출하여 </a:t>
            </a:r>
            <a:r>
              <a:rPr lang="ko-KR" altLang="en-US" sz="1800" dirty="0" err="1"/>
              <a:t>모분산비에</a:t>
            </a:r>
            <a:r>
              <a:rPr lang="ko-KR" altLang="en-US" sz="1800" dirty="0"/>
              <a:t> 대한 </a:t>
            </a:r>
            <a:r>
              <a:rPr lang="en-US" altLang="ko-KR" sz="1800" dirty="0"/>
              <a:t>95% </a:t>
            </a:r>
            <a:r>
              <a:rPr lang="ko-KR" altLang="en-US" sz="1800" dirty="0"/>
              <a:t>신뢰구간을 구하여 그래프로 나타내고</a:t>
            </a:r>
            <a:r>
              <a:rPr lang="en-US" altLang="ko-KR" sz="1800" dirty="0"/>
              <a:t>, </a:t>
            </a:r>
            <a:r>
              <a:rPr lang="ko-KR" altLang="en-US" sz="1800" dirty="0"/>
              <a:t>이 과정을 </a:t>
            </a:r>
            <a:r>
              <a:rPr lang="en-US" altLang="ko-KR" sz="1800" dirty="0"/>
              <a:t>100</a:t>
            </a:r>
            <a:r>
              <a:rPr lang="ko-KR" altLang="en-US" sz="1800" dirty="0"/>
              <a:t>회 반복하여 </a:t>
            </a:r>
            <a:r>
              <a:rPr lang="ko-KR" altLang="en-US" sz="1800" dirty="0" err="1"/>
              <a:t>모분산비</a:t>
            </a:r>
            <a:r>
              <a:rPr lang="ko-KR" altLang="en-US" sz="1800" dirty="0"/>
              <a:t> </a:t>
            </a:r>
            <a:r>
              <a:rPr lang="en-US" altLang="ko-KR" sz="1800" dirty="0"/>
              <a:t>2</a:t>
            </a:r>
            <a:r>
              <a:rPr lang="ko-KR" altLang="en-US" sz="1800" dirty="0"/>
              <a:t>를 포함하지 않는 신뢰구간이 몇 회 나타나는지 확인</a:t>
            </a:r>
            <a:r>
              <a:rPr lang="en-US" altLang="ko-KR" sz="1800" dirty="0"/>
              <a:t>.</a:t>
            </a:r>
            <a:endParaRPr lang="ko-KR" altLang="en-US" sz="1800" dirty="0"/>
          </a:p>
          <a:p>
            <a:pPr marL="457200" lvl="1" indent="0" fontAlgn="auto">
              <a:spcAft>
                <a:spcPts val="0"/>
              </a:spcAft>
              <a:buFont typeface="Arial" pitchFamily="34" charset="0"/>
              <a:buNone/>
            </a:pPr>
            <a:endParaRPr kumimoji="0" lang="en-US" altLang="ko-KR" sz="1800" dirty="0" smtClean="0"/>
          </a:p>
          <a:p>
            <a:pPr fontAlgn="auto">
              <a:spcAft>
                <a:spcPts val="0"/>
              </a:spcAft>
            </a:pPr>
            <a:endParaRPr kumimoji="0" lang="ko-KR" altLang="en-US" sz="2000" dirty="0" smtClean="0"/>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590" y="1700808"/>
            <a:ext cx="8542895" cy="4876801"/>
          </a:xfrm>
          <a:prstGeom prst="rect">
            <a:avLst/>
          </a:prstGeom>
          <a:ln>
            <a:noFill/>
          </a:ln>
        </p:spPr>
      </p:pic>
    </p:spTree>
    <p:extLst>
      <p:ext uri="{BB962C8B-B14F-4D97-AF65-F5344CB8AC3E}">
        <p14:creationId xmlns:p14="http://schemas.microsoft.com/office/powerpoint/2010/main" val="218515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1.2  </a:t>
            </a:r>
            <a:r>
              <a:rPr lang="ko-KR" altLang="en-US" dirty="0"/>
              <a:t>모평균 차이의 검정</a:t>
            </a:r>
            <a:r>
              <a:rPr lang="en-US" altLang="ko-KR" dirty="0"/>
              <a:t>	</a:t>
            </a:r>
            <a:endParaRPr lang="ko-KR" altLang="en-US" dirty="0" smtClean="0"/>
          </a:p>
        </p:txBody>
      </p:sp>
      <p:sp>
        <p:nvSpPr>
          <p:cNvPr id="4" name="내용 개체 틀 2"/>
          <p:cNvSpPr txBox="1">
            <a:spLocks/>
          </p:cNvSpPr>
          <p:nvPr/>
        </p:nvSpPr>
        <p:spPr>
          <a:xfrm>
            <a:off x="476545" y="1314450"/>
            <a:ext cx="8415338" cy="1709505"/>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400" dirty="0"/>
              <a:t>[</a:t>
            </a:r>
            <a:r>
              <a:rPr lang="ko-KR" altLang="en-US" sz="2400" dirty="0"/>
              <a:t>정리 </a:t>
            </a:r>
            <a:r>
              <a:rPr lang="en-US" altLang="ko-KR" sz="2400" dirty="0"/>
              <a:t>11-2] </a:t>
            </a:r>
            <a:r>
              <a:rPr lang="ko-KR" altLang="en-US" sz="2400" dirty="0"/>
              <a:t>모평균 차이의 검정 </a:t>
            </a:r>
            <a:r>
              <a:rPr lang="en-US" altLang="ko-KR" sz="2400" dirty="0"/>
              <a:t>(</a:t>
            </a:r>
            <a:r>
              <a:rPr lang="ko-KR" altLang="en-US" sz="2400" dirty="0" err="1"/>
              <a:t>모분산을</a:t>
            </a:r>
            <a:r>
              <a:rPr lang="ko-KR" altLang="en-US" sz="2400" dirty="0"/>
              <a:t> 아는 경우</a:t>
            </a:r>
            <a:r>
              <a:rPr lang="en-US" altLang="ko-KR" sz="2400" dirty="0"/>
              <a:t>)</a:t>
            </a:r>
            <a:endParaRPr lang="ko-KR" altLang="en-US" sz="2400" dirty="0"/>
          </a:p>
          <a:p>
            <a:pPr marL="0" indent="0">
              <a:buNone/>
            </a:pPr>
            <a:r>
              <a:rPr lang="en-US" altLang="ko-KR" sz="2400" dirty="0" smtClean="0"/>
              <a:t>  </a:t>
            </a:r>
            <a:r>
              <a:rPr lang="en-US" altLang="ko-KR" sz="2000" dirty="0" smtClean="0"/>
              <a:t>: </a:t>
            </a:r>
            <a:endParaRPr lang="en-US" altLang="ko-KR" sz="2400" dirty="0"/>
          </a:p>
          <a:p>
            <a:pPr marL="0" lvl="1" indent="0" fontAlgn="auto">
              <a:spcAft>
                <a:spcPts val="0"/>
              </a:spcAft>
              <a:buFont typeface="Arial" pitchFamily="34" charset="0"/>
              <a:buNone/>
            </a:pPr>
            <a:endParaRPr kumimoji="0" lang="en-US" altLang="ko-KR" sz="2400" dirty="0"/>
          </a:p>
        </p:txBody>
      </p:sp>
      <p:sp>
        <p:nvSpPr>
          <p:cNvPr id="7" name="모서리가 둥근 직사각형 6"/>
          <p:cNvSpPr/>
          <p:nvPr/>
        </p:nvSpPr>
        <p:spPr>
          <a:xfrm>
            <a:off x="476545" y="1268761"/>
            <a:ext cx="8145905" cy="3825424"/>
          </a:xfrm>
          <a:prstGeom prst="roundRect">
            <a:avLst>
              <a:gd name="adj" fmla="val 4174"/>
            </a:avLst>
          </a:prstGeom>
          <a:no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833" y="1875091"/>
            <a:ext cx="29241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603283"/>
            <a:ext cx="5543550" cy="12192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775" y="2425705"/>
            <a:ext cx="3915436" cy="839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2912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내용 개체 틀 2"/>
          <p:cNvSpPr>
            <a:spLocks noGrp="1"/>
          </p:cNvSpPr>
          <p:nvPr>
            <p:ph idx="4294967295"/>
          </p:nvPr>
        </p:nvSpPr>
        <p:spPr>
          <a:xfrm>
            <a:off x="476545" y="1314450"/>
            <a:ext cx="8415338" cy="4781550"/>
          </a:xfrm>
        </p:spPr>
        <p:txBody>
          <a:bodyPr>
            <a:normAutofit/>
          </a:bodyPr>
          <a:lstStyle/>
          <a:p>
            <a:pPr marL="0" indent="0">
              <a:buNone/>
            </a:pPr>
            <a:r>
              <a:rPr lang="en-US" altLang="ko-KR" sz="1800" dirty="0"/>
              <a:t>[</a:t>
            </a:r>
            <a:r>
              <a:rPr lang="ko-KR" altLang="en-US" sz="1800" dirty="0"/>
              <a:t>예 </a:t>
            </a:r>
            <a:r>
              <a:rPr lang="en-US" altLang="ko-KR" sz="1800" dirty="0"/>
              <a:t>11-2] </a:t>
            </a:r>
            <a:r>
              <a:rPr lang="ko-KR" altLang="en-US" sz="1800" dirty="0"/>
              <a:t>두 라인에서 생산되는 초콜릿의 무게는 표준편차 </a:t>
            </a:r>
            <a:r>
              <a:rPr lang="en-US" altLang="ko-KR" sz="1800" dirty="0"/>
              <a:t>5.0(g)</a:t>
            </a:r>
            <a:r>
              <a:rPr lang="ko-KR" altLang="en-US" sz="1800" dirty="0"/>
              <a:t>인 정규분포를 따른다고 한다</a:t>
            </a:r>
            <a:r>
              <a:rPr lang="en-US" altLang="ko-KR" sz="1800" dirty="0"/>
              <a:t>. </a:t>
            </a:r>
            <a:r>
              <a:rPr lang="ko-KR" altLang="en-US" sz="1800" dirty="0"/>
              <a:t>라인 </a:t>
            </a:r>
            <a:r>
              <a:rPr lang="en-US" altLang="ko-KR" sz="1800" dirty="0"/>
              <a:t>1</a:t>
            </a:r>
            <a:r>
              <a:rPr lang="ko-KR" altLang="en-US" sz="1800" dirty="0"/>
              <a:t>에서 생산된 초콜릿 표본 </a:t>
            </a:r>
            <a:r>
              <a:rPr lang="en-US" altLang="ko-KR" sz="1800" dirty="0"/>
              <a:t>25</a:t>
            </a:r>
            <a:r>
              <a:rPr lang="ko-KR" altLang="en-US" sz="1800" dirty="0"/>
              <a:t>개의 평균무게는 </a:t>
            </a:r>
            <a:r>
              <a:rPr lang="en-US" altLang="ko-KR" sz="1800" dirty="0"/>
              <a:t>198.5(g), </a:t>
            </a:r>
            <a:r>
              <a:rPr lang="ko-KR" altLang="en-US" sz="1800" dirty="0"/>
              <a:t>라인 </a:t>
            </a:r>
            <a:r>
              <a:rPr lang="en-US" altLang="ko-KR" sz="1800" dirty="0"/>
              <a:t>2</a:t>
            </a:r>
            <a:r>
              <a:rPr lang="ko-KR" altLang="en-US" sz="1800" dirty="0"/>
              <a:t>에서 생산된 초콜릿 표본 </a:t>
            </a:r>
            <a:r>
              <a:rPr lang="en-US" altLang="ko-KR" sz="1800" dirty="0"/>
              <a:t>34</a:t>
            </a:r>
            <a:r>
              <a:rPr lang="ko-KR" altLang="en-US" sz="1800" dirty="0"/>
              <a:t>개의 평균무게는 </a:t>
            </a:r>
            <a:r>
              <a:rPr lang="en-US" altLang="ko-KR" sz="1800" dirty="0"/>
              <a:t>201.3(g)</a:t>
            </a:r>
            <a:r>
              <a:rPr lang="ko-KR" altLang="en-US" sz="1800" dirty="0"/>
              <a:t>으로 측정되었다</a:t>
            </a:r>
            <a:r>
              <a:rPr lang="en-US" altLang="ko-KR" sz="1800" dirty="0"/>
              <a:t>. </a:t>
            </a:r>
            <a:r>
              <a:rPr lang="ko-KR" altLang="en-US" sz="1800" dirty="0"/>
              <a:t>두 모평균의 차이가 있는지 유의수준 </a:t>
            </a:r>
            <a:r>
              <a:rPr lang="en-US" altLang="ko-KR" sz="1800" dirty="0"/>
              <a:t>5%</a:t>
            </a:r>
            <a:r>
              <a:rPr lang="ko-KR" altLang="en-US" sz="1800" dirty="0"/>
              <a:t>에서 검정하시오</a:t>
            </a:r>
            <a:r>
              <a:rPr lang="en-US" altLang="ko-KR" sz="1800" dirty="0" smtClean="0"/>
              <a:t>.</a:t>
            </a:r>
            <a:endParaRPr lang="en-US" altLang="ko-KR" sz="1800" dirty="0" smtClean="0">
              <a:latin typeface="+mn-ea"/>
            </a:endParaRPr>
          </a:p>
          <a:p>
            <a:pPr marL="457200" lvl="1" indent="0">
              <a:buNone/>
            </a:pPr>
            <a:endParaRPr lang="en-US" altLang="ko-KR" sz="1800" dirty="0"/>
          </a:p>
          <a:p>
            <a:endParaRPr lang="ko-KR" altLang="en-US" sz="2000" dirty="0" smtClean="0"/>
          </a:p>
        </p:txBody>
      </p:sp>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dirty="0" smtClean="0"/>
              <a:t>1.2  </a:t>
            </a:r>
            <a:r>
              <a:rPr lang="ko-KR" altLang="en-US" dirty="0"/>
              <a:t>모평균 차이의 검정</a:t>
            </a:r>
            <a:endParaRPr lang="ko-KR" altLang="en-US"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639" y="2825595"/>
            <a:ext cx="4943475" cy="333375"/>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639" y="3301076"/>
            <a:ext cx="33337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106615" y="4599130"/>
            <a:ext cx="6912768" cy="369332"/>
          </a:xfrm>
          <a:prstGeom prst="rect">
            <a:avLst/>
          </a:prstGeom>
          <a:noFill/>
        </p:spPr>
        <p:txBody>
          <a:bodyPr wrap="square" rtlCol="0">
            <a:spAutoFit/>
          </a:bodyPr>
          <a:lstStyle/>
          <a:p>
            <a:r>
              <a:rPr lang="en-US" altLang="ko-KR" dirty="0" smtClean="0">
                <a:latin typeface="+mn-ea"/>
                <a:ea typeface="+mn-ea"/>
                <a:sym typeface="Wingdings" panose="05000000000000000000" pitchFamily="2" charset="2"/>
              </a:rPr>
              <a:t> </a:t>
            </a:r>
            <a:r>
              <a:rPr lang="ko-KR" altLang="en-US" dirty="0" smtClean="0">
                <a:latin typeface="+mn-ea"/>
                <a:ea typeface="+mn-ea"/>
              </a:rPr>
              <a:t>유의수준 </a:t>
            </a:r>
            <a:r>
              <a:rPr lang="en-US" altLang="ko-KR" dirty="0">
                <a:latin typeface="+mn-ea"/>
                <a:ea typeface="+mn-ea"/>
              </a:rPr>
              <a:t>5%</a:t>
            </a:r>
            <a:r>
              <a:rPr lang="ko-KR" altLang="en-US" dirty="0">
                <a:latin typeface="+mn-ea"/>
                <a:ea typeface="+mn-ea"/>
              </a:rPr>
              <a:t>에서 </a:t>
            </a:r>
            <a:r>
              <a:rPr lang="ko-KR" altLang="en-US" dirty="0" err="1" smtClean="0">
                <a:latin typeface="+mn-ea"/>
                <a:ea typeface="+mn-ea"/>
              </a:rPr>
              <a:t>귀무가설</a:t>
            </a:r>
            <a:r>
              <a:rPr lang="en-US" altLang="ko-KR" dirty="0" smtClean="0">
                <a:latin typeface="+mn-ea"/>
                <a:ea typeface="+mn-ea"/>
              </a:rPr>
              <a:t> </a:t>
            </a:r>
            <a:r>
              <a:rPr lang="ko-KR" altLang="en-US" dirty="0" smtClean="0">
                <a:latin typeface="+mn-ea"/>
                <a:ea typeface="+mn-ea"/>
              </a:rPr>
              <a:t>기각</a:t>
            </a:r>
            <a:endParaRPr lang="ko-KR" altLang="en-US" dirty="0">
              <a:latin typeface="+mn-ea"/>
              <a:ea typeface="+mn-ea"/>
            </a:endParaRPr>
          </a:p>
        </p:txBody>
      </p:sp>
      <p:sp>
        <p:nvSpPr>
          <p:cNvPr id="7" name="TextBox 6"/>
          <p:cNvSpPr txBox="1"/>
          <p:nvPr/>
        </p:nvSpPr>
        <p:spPr>
          <a:xfrm>
            <a:off x="1106615" y="5093894"/>
            <a:ext cx="7776864" cy="369332"/>
          </a:xfrm>
          <a:prstGeom prst="rect">
            <a:avLst/>
          </a:prstGeom>
          <a:noFill/>
        </p:spPr>
        <p:txBody>
          <a:bodyPr wrap="square" rtlCol="0">
            <a:spAutoFit/>
          </a:bodyPr>
          <a:lstStyle/>
          <a:p>
            <a:r>
              <a:rPr lang="en-US" altLang="ko-KR" dirty="0" smtClean="0">
                <a:latin typeface="+mn-ea"/>
                <a:ea typeface="+mn-ea"/>
                <a:sym typeface="Wingdings" panose="05000000000000000000" pitchFamily="2" charset="2"/>
              </a:rPr>
              <a:t> </a:t>
            </a:r>
            <a:r>
              <a:rPr lang="ko-KR" altLang="en-US" dirty="0" smtClean="0">
                <a:latin typeface="+mn-ea"/>
                <a:ea typeface="+mn-ea"/>
              </a:rPr>
              <a:t>유의수준 </a:t>
            </a:r>
            <a:r>
              <a:rPr lang="en-US" altLang="ko-KR" dirty="0">
                <a:latin typeface="+mn-ea"/>
                <a:ea typeface="+mn-ea"/>
              </a:rPr>
              <a:t>5%</a:t>
            </a:r>
            <a:r>
              <a:rPr lang="ko-KR" altLang="en-US" dirty="0" smtClean="0">
                <a:latin typeface="+mn-ea"/>
                <a:ea typeface="+mn-ea"/>
              </a:rPr>
              <a:t>에서 두 모평균의 차이가 있다는 충분한 </a:t>
            </a:r>
            <a:r>
              <a:rPr lang="ko-KR" altLang="en-US" dirty="0">
                <a:latin typeface="+mn-ea"/>
                <a:ea typeface="+mn-ea"/>
              </a:rPr>
              <a:t>증거가 </a:t>
            </a:r>
            <a:r>
              <a:rPr lang="ko-KR" altLang="en-US" dirty="0" smtClean="0">
                <a:latin typeface="+mn-ea"/>
                <a:ea typeface="+mn-ea"/>
              </a:rPr>
              <a:t>있다</a:t>
            </a:r>
            <a:r>
              <a:rPr lang="en-US" altLang="ko-KR" dirty="0">
                <a:latin typeface="+mn-ea"/>
                <a:ea typeface="+mn-ea"/>
              </a:rPr>
              <a:t>.</a:t>
            </a:r>
            <a:endParaRPr lang="ko-KR" altLang="en-US" dirty="0">
              <a:latin typeface="+mn-ea"/>
              <a:ea typeface="+mn-ea"/>
            </a:endParaRPr>
          </a:p>
        </p:txBody>
      </p:sp>
      <p:sp>
        <p:nvSpPr>
          <p:cNvPr id="8" name="직사각형 7"/>
          <p:cNvSpPr/>
          <p:nvPr/>
        </p:nvSpPr>
        <p:spPr>
          <a:xfrm>
            <a:off x="746575" y="2719371"/>
            <a:ext cx="7650850" cy="367995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7587" y="3778839"/>
            <a:ext cx="5785802" cy="652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1660" y="5463226"/>
            <a:ext cx="6263360" cy="854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2946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85" y="380999"/>
            <a:ext cx="8542895" cy="6096001"/>
          </a:xfrm>
          <a:prstGeom prst="rect">
            <a:avLst/>
          </a:prstGeom>
          <a:ln>
            <a:noFill/>
          </a:ln>
        </p:spPr>
      </p:pic>
    </p:spTree>
    <p:extLst>
      <p:ext uri="{BB962C8B-B14F-4D97-AF65-F5344CB8AC3E}">
        <p14:creationId xmlns:p14="http://schemas.microsoft.com/office/powerpoint/2010/main" val="2680450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제목 1"/>
          <p:cNvSpPr txBox="1">
            <a:spLocks/>
          </p:cNvSpPr>
          <p:nvPr/>
        </p:nvSpPr>
        <p:spPr>
          <a:xfrm>
            <a:off x="476545" y="368660"/>
            <a:ext cx="8289630" cy="765086"/>
          </a:xfrm>
          <a:prstGeom prst="rect">
            <a:avLst/>
          </a:prstGeom>
        </p:spPr>
        <p:txBody>
          <a:bodyPr vert="horz" lIns="91440" tIns="45720" rIns="91440" bIns="45720" rtlCol="0" anchor="ctr">
            <a:normAutofit fontScale="85000" lnSpcReduction="20000"/>
          </a:bodyPr>
          <a:lstStyle>
            <a:lvl1pPr algn="l" defTabSz="914400" rtl="0" eaLnBrk="1" latinLnBrk="1" hangingPunct="1">
              <a:spcBef>
                <a:spcPct val="0"/>
              </a:spcBef>
              <a:buNone/>
              <a:defRPr sz="3600" b="1" kern="1200">
                <a:solidFill>
                  <a:schemeClr val="tx1"/>
                </a:solidFill>
                <a:latin typeface="+mj-lt"/>
                <a:ea typeface="+mj-ea"/>
                <a:cs typeface="+mj-cs"/>
              </a:defRPr>
            </a:lvl1pPr>
          </a:lstStyle>
          <a:p>
            <a:r>
              <a:rPr lang="en-US" altLang="ko-KR" sz="3000" dirty="0" smtClean="0"/>
              <a:t>2. </a:t>
            </a:r>
            <a:r>
              <a:rPr lang="ko-KR" altLang="en-US" sz="3000" dirty="0"/>
              <a:t>모평균 차이에 대한 </a:t>
            </a:r>
            <a:r>
              <a:rPr lang="ko-KR" altLang="en-US" sz="3000" dirty="0" smtClean="0"/>
              <a:t>추론</a:t>
            </a:r>
            <a:r>
              <a:rPr lang="en-US" altLang="ko-KR" sz="3000" dirty="0" smtClean="0"/>
              <a:t> </a:t>
            </a:r>
          </a:p>
          <a:p>
            <a:r>
              <a:rPr lang="en-US" altLang="ko-KR" sz="3000" dirty="0"/>
              <a:t> </a:t>
            </a:r>
            <a:r>
              <a:rPr lang="en-US" altLang="ko-KR" sz="3000" dirty="0" smtClean="0"/>
              <a:t>      </a:t>
            </a:r>
            <a:r>
              <a:rPr lang="en-US" altLang="ko-KR" sz="2100" dirty="0" smtClean="0"/>
              <a:t>(</a:t>
            </a:r>
            <a:r>
              <a:rPr lang="ko-KR" altLang="en-US" sz="2100" dirty="0" err="1"/>
              <a:t>모분산을</a:t>
            </a:r>
            <a:r>
              <a:rPr lang="ko-KR" altLang="en-US" sz="2100" dirty="0"/>
              <a:t> 모르지만 같은 경우</a:t>
            </a:r>
            <a:r>
              <a:rPr lang="en-US" altLang="ko-KR" sz="2100" dirty="0" smtClean="0"/>
              <a:t>)</a:t>
            </a:r>
            <a:endParaRPr lang="ko-KR" altLang="en-US" sz="2100" dirty="0"/>
          </a:p>
        </p:txBody>
      </p:sp>
      <p:sp>
        <p:nvSpPr>
          <p:cNvPr id="4" name="내용 개체 틀 2"/>
          <p:cNvSpPr txBox="1">
            <a:spLocks/>
          </p:cNvSpPr>
          <p:nvPr/>
        </p:nvSpPr>
        <p:spPr>
          <a:xfrm>
            <a:off x="476545" y="1314450"/>
            <a:ext cx="8415338" cy="1709505"/>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400" dirty="0"/>
              <a:t>[</a:t>
            </a:r>
            <a:r>
              <a:rPr lang="ko-KR" altLang="en-US" sz="2400" dirty="0"/>
              <a:t>정리 </a:t>
            </a:r>
            <a:r>
              <a:rPr lang="en-US" altLang="ko-KR" sz="2400" dirty="0"/>
              <a:t>11-3] </a:t>
            </a:r>
            <a:r>
              <a:rPr lang="ko-KR" altLang="en-US" sz="2400" dirty="0"/>
              <a:t>모평균 차이에 대한 신뢰구간 </a:t>
            </a:r>
            <a:endParaRPr lang="en-US" altLang="ko-KR" sz="2400" dirty="0"/>
          </a:p>
          <a:p>
            <a:pPr marL="0" indent="0">
              <a:buNone/>
            </a:pPr>
            <a:r>
              <a:rPr lang="en-US" altLang="ko-KR" sz="2400" dirty="0" smtClean="0"/>
              <a:t>  </a:t>
            </a:r>
            <a:r>
              <a:rPr lang="en-US" altLang="ko-KR" sz="2000" dirty="0" smtClean="0"/>
              <a:t> </a:t>
            </a:r>
            <a:endParaRPr lang="en-US" altLang="ko-KR" sz="2400" dirty="0"/>
          </a:p>
          <a:p>
            <a:pPr marL="0" lvl="1" indent="0" fontAlgn="auto">
              <a:spcAft>
                <a:spcPts val="0"/>
              </a:spcAft>
              <a:buFont typeface="Arial" pitchFamily="34" charset="0"/>
              <a:buNone/>
            </a:pPr>
            <a:endParaRPr kumimoji="0" lang="en-US" altLang="ko-KR" sz="2400" dirty="0"/>
          </a:p>
        </p:txBody>
      </p:sp>
      <p:sp>
        <p:nvSpPr>
          <p:cNvPr id="7" name="모서리가 둥근 직사각형 6"/>
          <p:cNvSpPr/>
          <p:nvPr/>
        </p:nvSpPr>
        <p:spPr>
          <a:xfrm>
            <a:off x="476545" y="1268761"/>
            <a:ext cx="8145905" cy="1440160"/>
          </a:xfrm>
          <a:prstGeom prst="roundRect">
            <a:avLst>
              <a:gd name="adj" fmla="val 12121"/>
            </a:avLst>
          </a:prstGeom>
          <a:no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656565" y="2888940"/>
            <a:ext cx="864096" cy="369332"/>
          </a:xfrm>
          <a:prstGeom prst="rect">
            <a:avLst/>
          </a:prstGeom>
          <a:noFill/>
        </p:spPr>
        <p:txBody>
          <a:bodyPr wrap="square" rtlCol="0">
            <a:spAutoFit/>
          </a:bodyPr>
          <a:lstStyle/>
          <a:p>
            <a:r>
              <a:rPr lang="en-US" altLang="ko-KR" dirty="0" smtClean="0">
                <a:latin typeface="+mn-ea"/>
                <a:ea typeface="+mn-ea"/>
              </a:rPr>
              <a:t>[</a:t>
            </a:r>
            <a:r>
              <a:rPr lang="ko-KR" altLang="en-US" dirty="0" smtClean="0">
                <a:latin typeface="+mn-ea"/>
                <a:ea typeface="+mn-ea"/>
              </a:rPr>
              <a:t>증명</a:t>
            </a:r>
            <a:r>
              <a:rPr lang="en-US" altLang="ko-KR" dirty="0" smtClean="0">
                <a:latin typeface="+mn-ea"/>
                <a:ea typeface="+mn-ea"/>
              </a:rPr>
              <a:t>]</a:t>
            </a:r>
            <a:endParaRPr lang="ko-KR" altLang="en-US" dirty="0">
              <a:latin typeface="+mn-ea"/>
              <a:ea typeface="+mn-ea"/>
            </a:endParaRPr>
          </a:p>
        </p:txBody>
      </p:sp>
      <p:sp>
        <p:nvSpPr>
          <p:cNvPr id="6" name="TextBox 5"/>
          <p:cNvSpPr txBox="1"/>
          <p:nvPr/>
        </p:nvSpPr>
        <p:spPr>
          <a:xfrm>
            <a:off x="944597" y="4004773"/>
            <a:ext cx="1152128" cy="369332"/>
          </a:xfrm>
          <a:prstGeom prst="rect">
            <a:avLst/>
          </a:prstGeom>
          <a:noFill/>
        </p:spPr>
        <p:txBody>
          <a:bodyPr wrap="square" rtlCol="0">
            <a:spAutoFit/>
          </a:bodyPr>
          <a:lstStyle/>
          <a:p>
            <a:r>
              <a:rPr lang="ko-KR" altLang="en-US" dirty="0" smtClean="0">
                <a:latin typeface="+mn-ea"/>
                <a:ea typeface="+mn-ea"/>
              </a:rPr>
              <a:t>합동분산</a:t>
            </a:r>
            <a:endParaRPr lang="ko-KR" altLang="en-US" dirty="0">
              <a:latin typeface="+mn-ea"/>
              <a:ea typeface="+mn-ea"/>
            </a:endParaRPr>
          </a:p>
        </p:txBody>
      </p:sp>
      <p:pic>
        <p:nvPicPr>
          <p:cNvPr id="8" name="Picture 1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064" y="1898830"/>
            <a:ext cx="6303286" cy="658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112" y="2855219"/>
            <a:ext cx="6120233" cy="1023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1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730" y="3924055"/>
            <a:ext cx="5377008" cy="125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1750" y="5214242"/>
            <a:ext cx="5202578" cy="1365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761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내용 개체 틀 2"/>
          <p:cNvSpPr txBox="1">
            <a:spLocks/>
          </p:cNvSpPr>
          <p:nvPr/>
        </p:nvSpPr>
        <p:spPr>
          <a:xfrm>
            <a:off x="476545" y="548680"/>
            <a:ext cx="8415338" cy="1484479"/>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800" dirty="0">
                <a:latin typeface="+mn-ea"/>
              </a:rPr>
              <a:t>[</a:t>
            </a:r>
            <a:r>
              <a:rPr lang="ko-KR" altLang="en-US" sz="1800" dirty="0">
                <a:latin typeface="+mn-ea"/>
              </a:rPr>
              <a:t>예 </a:t>
            </a:r>
            <a:r>
              <a:rPr lang="en-US" altLang="ko-KR" sz="1800" dirty="0">
                <a:latin typeface="+mn-ea"/>
              </a:rPr>
              <a:t>11-3] </a:t>
            </a:r>
            <a:r>
              <a:rPr lang="ko-KR" altLang="en-US" sz="1800" dirty="0">
                <a:latin typeface="+mn-ea"/>
              </a:rPr>
              <a:t>두 라인 초콜릿의 무게는 정규분포</a:t>
            </a:r>
            <a:r>
              <a:rPr lang="en-US" altLang="ko-KR" sz="1800" dirty="0">
                <a:latin typeface="+mn-ea"/>
              </a:rPr>
              <a:t>. </a:t>
            </a:r>
            <a:r>
              <a:rPr lang="ko-KR" altLang="en-US" sz="1800" dirty="0">
                <a:latin typeface="+mn-ea"/>
              </a:rPr>
              <a:t>라인 </a:t>
            </a:r>
            <a:r>
              <a:rPr lang="en-US" altLang="ko-KR" sz="1800" dirty="0">
                <a:latin typeface="+mn-ea"/>
              </a:rPr>
              <a:t>1</a:t>
            </a:r>
            <a:r>
              <a:rPr lang="ko-KR" altLang="en-US" sz="1800" dirty="0">
                <a:latin typeface="+mn-ea"/>
              </a:rPr>
              <a:t> 표본 </a:t>
            </a:r>
            <a:r>
              <a:rPr lang="en-US" altLang="ko-KR" sz="1800" dirty="0">
                <a:latin typeface="+mn-ea"/>
              </a:rPr>
              <a:t>25</a:t>
            </a:r>
            <a:r>
              <a:rPr lang="ko-KR" altLang="en-US" sz="1800" dirty="0">
                <a:latin typeface="+mn-ea"/>
              </a:rPr>
              <a:t>개의 평균 </a:t>
            </a:r>
            <a:r>
              <a:rPr lang="en-US" altLang="ko-KR" sz="1800" dirty="0">
                <a:latin typeface="+mn-ea"/>
              </a:rPr>
              <a:t>198.5(g), </a:t>
            </a:r>
            <a:r>
              <a:rPr lang="ko-KR" altLang="en-US" sz="1800" dirty="0">
                <a:latin typeface="+mn-ea"/>
              </a:rPr>
              <a:t>표준편차 </a:t>
            </a:r>
            <a:r>
              <a:rPr lang="en-US" altLang="ko-KR" sz="1800" dirty="0">
                <a:latin typeface="+mn-ea"/>
              </a:rPr>
              <a:t>4.8(g), </a:t>
            </a:r>
            <a:r>
              <a:rPr lang="ko-KR" altLang="en-US" sz="1800" dirty="0">
                <a:latin typeface="+mn-ea"/>
              </a:rPr>
              <a:t>라인 </a:t>
            </a:r>
            <a:r>
              <a:rPr lang="en-US" altLang="ko-KR" sz="1800" dirty="0">
                <a:latin typeface="+mn-ea"/>
              </a:rPr>
              <a:t>2 </a:t>
            </a:r>
            <a:r>
              <a:rPr lang="ko-KR" altLang="en-US" sz="1800" dirty="0">
                <a:latin typeface="+mn-ea"/>
              </a:rPr>
              <a:t>표본 </a:t>
            </a:r>
            <a:r>
              <a:rPr lang="en-US" altLang="ko-KR" sz="1800" dirty="0">
                <a:latin typeface="+mn-ea"/>
              </a:rPr>
              <a:t>34</a:t>
            </a:r>
            <a:r>
              <a:rPr lang="ko-KR" altLang="en-US" sz="1800" dirty="0">
                <a:latin typeface="+mn-ea"/>
              </a:rPr>
              <a:t>개의 평균 </a:t>
            </a:r>
            <a:r>
              <a:rPr lang="en-US" altLang="ko-KR" sz="1800" dirty="0">
                <a:latin typeface="+mn-ea"/>
              </a:rPr>
              <a:t>201.3(g), </a:t>
            </a:r>
            <a:r>
              <a:rPr lang="ko-KR" altLang="en-US" sz="1800" dirty="0">
                <a:latin typeface="+mn-ea"/>
              </a:rPr>
              <a:t>표준편차 </a:t>
            </a:r>
            <a:r>
              <a:rPr lang="en-US" altLang="ko-KR" sz="1800" dirty="0">
                <a:latin typeface="+mn-ea"/>
              </a:rPr>
              <a:t>5.1(g). </a:t>
            </a:r>
            <a:r>
              <a:rPr lang="ko-KR" altLang="en-US" sz="1800" dirty="0">
                <a:latin typeface="+mn-ea"/>
              </a:rPr>
              <a:t>모평균의 차이에 대한 </a:t>
            </a:r>
            <a:r>
              <a:rPr lang="en-US" altLang="ko-KR" sz="1800" dirty="0">
                <a:latin typeface="+mn-ea"/>
              </a:rPr>
              <a:t>95% </a:t>
            </a:r>
            <a:r>
              <a:rPr lang="ko-KR" altLang="en-US" sz="1800" dirty="0">
                <a:latin typeface="+mn-ea"/>
              </a:rPr>
              <a:t>신뢰구간</a:t>
            </a:r>
            <a:r>
              <a:rPr lang="en-US" altLang="ko-KR" sz="1800" dirty="0" smtClean="0">
                <a:latin typeface="+mn-ea"/>
              </a:rPr>
              <a:t>?</a:t>
            </a:r>
            <a:endParaRPr lang="ko-KR" altLang="en-US" sz="1800" dirty="0">
              <a:latin typeface="+mn-ea"/>
            </a:endParaRPr>
          </a:p>
        </p:txBody>
      </p:sp>
      <p:sp>
        <p:nvSpPr>
          <p:cNvPr id="13" name="TextBox 12"/>
          <p:cNvSpPr txBox="1"/>
          <p:nvPr/>
        </p:nvSpPr>
        <p:spPr>
          <a:xfrm>
            <a:off x="755576" y="3622372"/>
            <a:ext cx="8136904" cy="3046988"/>
          </a:xfrm>
          <a:prstGeom prst="rect">
            <a:avLst/>
          </a:prstGeom>
          <a:noFill/>
          <a:ln>
            <a:solidFill>
              <a:srgbClr val="00B0F0"/>
            </a:solidFill>
          </a:ln>
        </p:spPr>
        <p:txBody>
          <a:bodyPr wrap="square" rtlCol="0">
            <a:spAutoFit/>
          </a:bodyPr>
          <a:lstStyle/>
          <a:p>
            <a:r>
              <a:rPr lang="en-US" altLang="ko-KR" sz="1600" dirty="0">
                <a:latin typeface="+mn-ea"/>
                <a:ea typeface="+mn-ea"/>
              </a:rPr>
              <a:t># </a:t>
            </a:r>
            <a:r>
              <a:rPr lang="ko-KR" altLang="en-US" sz="1600" dirty="0">
                <a:latin typeface="+mn-ea"/>
                <a:ea typeface="+mn-ea"/>
              </a:rPr>
              <a:t>함수 정의 </a:t>
            </a:r>
            <a:r>
              <a:rPr lang="en-US" altLang="ko-KR" sz="1600" dirty="0">
                <a:latin typeface="+mn-ea"/>
                <a:ea typeface="+mn-ea"/>
              </a:rPr>
              <a:t>(</a:t>
            </a:r>
            <a:r>
              <a:rPr lang="ko-KR" altLang="en-US" sz="1600" dirty="0">
                <a:latin typeface="+mn-ea"/>
                <a:ea typeface="+mn-ea"/>
              </a:rPr>
              <a:t>표본개수</a:t>
            </a:r>
            <a:r>
              <a:rPr lang="en-US" altLang="ko-KR" sz="1600" dirty="0">
                <a:latin typeface="+mn-ea"/>
                <a:ea typeface="+mn-ea"/>
              </a:rPr>
              <a:t>1, 2, </a:t>
            </a:r>
            <a:r>
              <a:rPr lang="ko-KR" altLang="en-US" sz="1600" dirty="0">
                <a:latin typeface="+mn-ea"/>
                <a:ea typeface="+mn-ea"/>
              </a:rPr>
              <a:t>표본평균</a:t>
            </a:r>
            <a:r>
              <a:rPr lang="en-US" altLang="ko-KR" sz="1600" dirty="0">
                <a:latin typeface="+mn-ea"/>
                <a:ea typeface="+mn-ea"/>
              </a:rPr>
              <a:t>1, 2, </a:t>
            </a:r>
            <a:r>
              <a:rPr lang="ko-KR" altLang="en-US" sz="1600" dirty="0">
                <a:latin typeface="+mn-ea"/>
                <a:ea typeface="+mn-ea"/>
              </a:rPr>
              <a:t>표본표준편차</a:t>
            </a:r>
            <a:r>
              <a:rPr lang="en-US" altLang="ko-KR" sz="1600" dirty="0">
                <a:latin typeface="+mn-ea"/>
                <a:ea typeface="+mn-ea"/>
              </a:rPr>
              <a:t>1, 2, </a:t>
            </a:r>
            <a:r>
              <a:rPr lang="ko-KR" altLang="en-US" sz="1600" dirty="0">
                <a:latin typeface="+mn-ea"/>
                <a:ea typeface="+mn-ea"/>
              </a:rPr>
              <a:t>유의수준</a:t>
            </a:r>
            <a:r>
              <a:rPr lang="en-US" altLang="ko-KR" sz="1600" dirty="0">
                <a:latin typeface="+mn-ea"/>
                <a:ea typeface="+mn-ea"/>
              </a:rPr>
              <a:t>)</a:t>
            </a:r>
          </a:p>
          <a:p>
            <a:r>
              <a:rPr lang="en-US" altLang="ko-KR" sz="1600" dirty="0">
                <a:solidFill>
                  <a:srgbClr val="FF0000"/>
                </a:solidFill>
                <a:latin typeface="+mn-ea"/>
                <a:ea typeface="+mn-ea"/>
              </a:rPr>
              <a:t>tci2 &lt;- function(n1, n2, xb1, xb2, s1, s2, alp) {</a:t>
            </a:r>
          </a:p>
          <a:p>
            <a:r>
              <a:rPr lang="en-US" altLang="ko-KR" sz="1600" dirty="0">
                <a:solidFill>
                  <a:srgbClr val="FF0000"/>
                </a:solidFill>
                <a:latin typeface="+mn-ea"/>
                <a:ea typeface="+mn-ea"/>
              </a:rPr>
              <a:t>	sp2 &lt;- ((n1-1)*s1^2 + (n2-1)*s2^2) / (n1+n2-2)</a:t>
            </a:r>
          </a:p>
          <a:p>
            <a:r>
              <a:rPr lang="en-US" altLang="ko-KR" sz="1600" dirty="0">
                <a:solidFill>
                  <a:srgbClr val="FF0000"/>
                </a:solidFill>
                <a:latin typeface="+mn-ea"/>
                <a:ea typeface="+mn-ea"/>
              </a:rPr>
              <a:t>	</a:t>
            </a:r>
            <a:r>
              <a:rPr lang="en-US" altLang="ko-KR" sz="1600" dirty="0" err="1">
                <a:solidFill>
                  <a:srgbClr val="FF0000"/>
                </a:solidFill>
                <a:latin typeface="+mn-ea"/>
                <a:ea typeface="+mn-ea"/>
              </a:rPr>
              <a:t>sp</a:t>
            </a:r>
            <a:r>
              <a:rPr lang="en-US" altLang="ko-KR" sz="1600" dirty="0">
                <a:solidFill>
                  <a:srgbClr val="FF0000"/>
                </a:solidFill>
                <a:latin typeface="+mn-ea"/>
                <a:ea typeface="+mn-ea"/>
              </a:rPr>
              <a:t> &lt;- </a:t>
            </a:r>
            <a:r>
              <a:rPr lang="en-US" altLang="ko-KR" sz="1600" dirty="0" err="1">
                <a:solidFill>
                  <a:srgbClr val="FF0000"/>
                </a:solidFill>
                <a:latin typeface="+mn-ea"/>
                <a:ea typeface="+mn-ea"/>
              </a:rPr>
              <a:t>sqrt</a:t>
            </a:r>
            <a:r>
              <a:rPr lang="en-US" altLang="ko-KR" sz="1600" dirty="0">
                <a:solidFill>
                  <a:srgbClr val="FF0000"/>
                </a:solidFill>
                <a:latin typeface="+mn-ea"/>
                <a:ea typeface="+mn-ea"/>
              </a:rPr>
              <a:t>(sp2)</a:t>
            </a:r>
          </a:p>
          <a:p>
            <a:r>
              <a:rPr lang="en-US" altLang="ko-KR" sz="1600" dirty="0">
                <a:solidFill>
                  <a:srgbClr val="FF0000"/>
                </a:solidFill>
                <a:latin typeface="+mn-ea"/>
                <a:ea typeface="+mn-ea"/>
              </a:rPr>
              <a:t>	err &lt;- </a:t>
            </a:r>
            <a:r>
              <a:rPr lang="en-US" altLang="ko-KR" sz="1600" dirty="0" err="1">
                <a:solidFill>
                  <a:srgbClr val="FF0000"/>
                </a:solidFill>
                <a:latin typeface="+mn-ea"/>
                <a:ea typeface="+mn-ea"/>
              </a:rPr>
              <a:t>qt</a:t>
            </a:r>
            <a:r>
              <a:rPr lang="en-US" altLang="ko-KR" sz="1600" dirty="0">
                <a:solidFill>
                  <a:srgbClr val="FF0000"/>
                </a:solidFill>
                <a:latin typeface="+mn-ea"/>
                <a:ea typeface="+mn-ea"/>
              </a:rPr>
              <a:t>(1-alp/2, n1+n2-2)*</a:t>
            </a:r>
            <a:r>
              <a:rPr lang="en-US" altLang="ko-KR" sz="1600" dirty="0" err="1">
                <a:solidFill>
                  <a:srgbClr val="FF0000"/>
                </a:solidFill>
                <a:latin typeface="+mn-ea"/>
                <a:ea typeface="+mn-ea"/>
              </a:rPr>
              <a:t>sp</a:t>
            </a:r>
            <a:r>
              <a:rPr lang="en-US" altLang="ko-KR" sz="1600" dirty="0">
                <a:solidFill>
                  <a:srgbClr val="FF0000"/>
                </a:solidFill>
                <a:latin typeface="+mn-ea"/>
                <a:ea typeface="+mn-ea"/>
              </a:rPr>
              <a:t>*</a:t>
            </a:r>
            <a:r>
              <a:rPr lang="en-US" altLang="ko-KR" sz="1600" dirty="0" err="1">
                <a:solidFill>
                  <a:srgbClr val="FF0000"/>
                </a:solidFill>
                <a:latin typeface="+mn-ea"/>
                <a:ea typeface="+mn-ea"/>
              </a:rPr>
              <a:t>sqrt</a:t>
            </a:r>
            <a:r>
              <a:rPr lang="en-US" altLang="ko-KR" sz="1600" dirty="0">
                <a:solidFill>
                  <a:srgbClr val="FF0000"/>
                </a:solidFill>
                <a:latin typeface="+mn-ea"/>
                <a:ea typeface="+mn-ea"/>
              </a:rPr>
              <a:t>(1/n1 + 1/n2)</a:t>
            </a:r>
          </a:p>
          <a:p>
            <a:r>
              <a:rPr lang="en-US" altLang="ko-KR" sz="1600" dirty="0">
                <a:solidFill>
                  <a:srgbClr val="FF0000"/>
                </a:solidFill>
                <a:latin typeface="+mn-ea"/>
                <a:ea typeface="+mn-ea"/>
              </a:rPr>
              <a:t>	</a:t>
            </a:r>
            <a:r>
              <a:rPr lang="en-US" altLang="ko-KR" sz="1600" dirty="0" err="1">
                <a:solidFill>
                  <a:srgbClr val="FF0000"/>
                </a:solidFill>
                <a:latin typeface="+mn-ea"/>
                <a:ea typeface="+mn-ea"/>
              </a:rPr>
              <a:t>xd</a:t>
            </a:r>
            <a:r>
              <a:rPr lang="en-US" altLang="ko-KR" sz="1600" dirty="0">
                <a:solidFill>
                  <a:srgbClr val="FF0000"/>
                </a:solidFill>
                <a:latin typeface="+mn-ea"/>
                <a:ea typeface="+mn-ea"/>
              </a:rPr>
              <a:t> &lt;- xb1-xb2</a:t>
            </a:r>
          </a:p>
          <a:p>
            <a:r>
              <a:rPr lang="en-US" altLang="ko-KR" sz="1600" dirty="0">
                <a:solidFill>
                  <a:srgbClr val="FF0000"/>
                </a:solidFill>
                <a:latin typeface="+mn-ea"/>
                <a:ea typeface="+mn-ea"/>
              </a:rPr>
              <a:t>	cat("Sp^2 =", sp2, "\</a:t>
            </a:r>
            <a:r>
              <a:rPr lang="en-US" altLang="ko-KR" sz="1600" dirty="0" err="1">
                <a:solidFill>
                  <a:srgbClr val="FF0000"/>
                </a:solidFill>
                <a:latin typeface="+mn-ea"/>
                <a:ea typeface="+mn-ea"/>
              </a:rPr>
              <a:t>tSp</a:t>
            </a:r>
            <a:r>
              <a:rPr lang="en-US" altLang="ko-KR" sz="1600" dirty="0">
                <a:solidFill>
                  <a:srgbClr val="FF0000"/>
                </a:solidFill>
                <a:latin typeface="+mn-ea"/>
                <a:ea typeface="+mn-ea"/>
              </a:rPr>
              <a:t> =", </a:t>
            </a:r>
            <a:r>
              <a:rPr lang="en-US" altLang="ko-KR" sz="1600" dirty="0" err="1">
                <a:solidFill>
                  <a:srgbClr val="FF0000"/>
                </a:solidFill>
                <a:latin typeface="+mn-ea"/>
                <a:ea typeface="+mn-ea"/>
              </a:rPr>
              <a:t>sp</a:t>
            </a:r>
            <a:r>
              <a:rPr lang="en-US" altLang="ko-KR" sz="1600" dirty="0">
                <a:solidFill>
                  <a:srgbClr val="FF0000"/>
                </a:solidFill>
                <a:latin typeface="+mn-ea"/>
                <a:ea typeface="+mn-ea"/>
              </a:rPr>
              <a:t>, "\n")</a:t>
            </a:r>
          </a:p>
          <a:p>
            <a:r>
              <a:rPr lang="en-US" altLang="ko-KR" sz="1600" dirty="0">
                <a:solidFill>
                  <a:srgbClr val="FF0000"/>
                </a:solidFill>
                <a:latin typeface="+mn-ea"/>
                <a:ea typeface="+mn-ea"/>
              </a:rPr>
              <a:t>	cat("[", </a:t>
            </a:r>
            <a:r>
              <a:rPr lang="en-US" altLang="ko-KR" sz="1600" dirty="0" err="1">
                <a:solidFill>
                  <a:srgbClr val="FF0000"/>
                </a:solidFill>
                <a:latin typeface="+mn-ea"/>
                <a:ea typeface="+mn-ea"/>
              </a:rPr>
              <a:t>xd</a:t>
            </a:r>
            <a:r>
              <a:rPr lang="en-US" altLang="ko-KR" sz="1600" dirty="0">
                <a:solidFill>
                  <a:srgbClr val="FF0000"/>
                </a:solidFill>
                <a:latin typeface="+mn-ea"/>
                <a:ea typeface="+mn-ea"/>
              </a:rPr>
              <a:t>, "±", err, "] = [", </a:t>
            </a:r>
            <a:r>
              <a:rPr lang="en-US" altLang="ko-KR" sz="1600" dirty="0" err="1">
                <a:solidFill>
                  <a:srgbClr val="FF0000"/>
                </a:solidFill>
                <a:latin typeface="+mn-ea"/>
                <a:ea typeface="+mn-ea"/>
              </a:rPr>
              <a:t>xd</a:t>
            </a:r>
            <a:r>
              <a:rPr lang="en-US" altLang="ko-KR" sz="1600" dirty="0">
                <a:solidFill>
                  <a:srgbClr val="FF0000"/>
                </a:solidFill>
                <a:latin typeface="+mn-ea"/>
                <a:ea typeface="+mn-ea"/>
              </a:rPr>
              <a:t>-err, ",", </a:t>
            </a:r>
            <a:r>
              <a:rPr lang="en-US" altLang="ko-KR" sz="1600" dirty="0" err="1">
                <a:solidFill>
                  <a:srgbClr val="FF0000"/>
                </a:solidFill>
                <a:latin typeface="+mn-ea"/>
                <a:ea typeface="+mn-ea"/>
              </a:rPr>
              <a:t>xd+err</a:t>
            </a:r>
            <a:r>
              <a:rPr lang="en-US" altLang="ko-KR" sz="1600" dirty="0">
                <a:solidFill>
                  <a:srgbClr val="FF0000"/>
                </a:solidFill>
                <a:latin typeface="+mn-ea"/>
                <a:ea typeface="+mn-ea"/>
              </a:rPr>
              <a:t>,"]\n")}</a:t>
            </a:r>
          </a:p>
          <a:p>
            <a:r>
              <a:rPr lang="en-US" altLang="ko-KR" sz="1600" dirty="0">
                <a:latin typeface="+mn-ea"/>
                <a:ea typeface="+mn-ea"/>
              </a:rPr>
              <a:t># </a:t>
            </a:r>
            <a:r>
              <a:rPr lang="ko-KR" altLang="en-US" sz="1600" dirty="0">
                <a:latin typeface="+mn-ea"/>
                <a:ea typeface="+mn-ea"/>
              </a:rPr>
              <a:t>함수 실행</a:t>
            </a:r>
          </a:p>
          <a:p>
            <a:r>
              <a:rPr lang="en-US" altLang="ko-KR" sz="1600" dirty="0">
                <a:solidFill>
                  <a:srgbClr val="FF0000"/>
                </a:solidFill>
                <a:latin typeface="+mn-ea"/>
                <a:ea typeface="+mn-ea"/>
              </a:rPr>
              <a:t>tci2(25, 34, 198.5, 201.3, 4.8, 5.1, 0.05)</a:t>
            </a:r>
          </a:p>
          <a:p>
            <a:r>
              <a:rPr lang="en-US" altLang="ko-KR" sz="1600" dirty="0">
                <a:solidFill>
                  <a:srgbClr val="0000FF"/>
                </a:solidFill>
                <a:latin typeface="+mn-ea"/>
                <a:ea typeface="+mn-ea"/>
              </a:rPr>
              <a:t>Sp^2 = 24.75947         </a:t>
            </a:r>
            <a:r>
              <a:rPr lang="en-US" altLang="ko-KR" sz="1600" dirty="0" err="1">
                <a:solidFill>
                  <a:srgbClr val="0000FF"/>
                </a:solidFill>
                <a:latin typeface="+mn-ea"/>
                <a:ea typeface="+mn-ea"/>
              </a:rPr>
              <a:t>Sp</a:t>
            </a:r>
            <a:r>
              <a:rPr lang="en-US" altLang="ko-KR" sz="1600" dirty="0">
                <a:solidFill>
                  <a:srgbClr val="0000FF"/>
                </a:solidFill>
                <a:latin typeface="+mn-ea"/>
                <a:ea typeface="+mn-ea"/>
              </a:rPr>
              <a:t> = 4.975889 </a:t>
            </a:r>
          </a:p>
          <a:p>
            <a:r>
              <a:rPr lang="en-US" altLang="ko-KR" sz="1600" dirty="0">
                <a:solidFill>
                  <a:srgbClr val="0000FF"/>
                </a:solidFill>
                <a:latin typeface="+mn-ea"/>
                <a:ea typeface="+mn-ea"/>
              </a:rPr>
              <a:t>[ -2.8 ± 2.625139 ] = [ -5.425139 , -0.1748611 ]</a:t>
            </a:r>
            <a:endParaRPr lang="ko-KR" altLang="en-US" sz="1600" dirty="0">
              <a:solidFill>
                <a:srgbClr val="0000FF"/>
              </a:solidFill>
              <a:latin typeface="+mn-ea"/>
              <a:ea typeface="+mn-ea"/>
            </a:endParaRPr>
          </a:p>
        </p:txBody>
      </p:sp>
      <p:sp>
        <p:nvSpPr>
          <p:cNvPr id="14" name="직사각형 13"/>
          <p:cNvSpPr/>
          <p:nvPr/>
        </p:nvSpPr>
        <p:spPr>
          <a:xfrm>
            <a:off x="746575" y="1547791"/>
            <a:ext cx="7920880" cy="201622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 name="Picture 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440" y="1675665"/>
            <a:ext cx="7239848" cy="1753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7224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15151</TotalTime>
  <Words>1831</Words>
  <Application>Microsoft Office PowerPoint</Application>
  <PresentationFormat>화면 슬라이드 쇼(4:3)</PresentationFormat>
  <Paragraphs>214</Paragraphs>
  <Slides>43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43</vt:i4>
      </vt:variant>
    </vt:vector>
  </HeadingPairs>
  <TitlesOfParts>
    <vt:vector size="48" baseType="lpstr">
      <vt:lpstr>맑은 고딕</vt:lpstr>
      <vt:lpstr>한양해서</vt:lpstr>
      <vt:lpstr>Arial</vt:lpstr>
      <vt:lpstr>Wingdings</vt:lpstr>
      <vt:lpstr>Office 테마</vt:lpstr>
      <vt:lpstr>두 모집단에 대한 추론</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최영규</Manager>
  <Company>한국기술교육대학교</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01장.자료구조와 알고리즘</dc:title>
  <dc:creator>최영규</dc:creator>
  <cp:lastModifiedBy>김대호</cp:lastModifiedBy>
  <cp:revision>247</cp:revision>
  <cp:lastPrinted>2016-03-01T13:56:08Z</cp:lastPrinted>
  <dcterms:created xsi:type="dcterms:W3CDTF">2004-02-19T02:52:38Z</dcterms:created>
  <dcterms:modified xsi:type="dcterms:W3CDTF">2020-01-11T16:52:38Z</dcterms:modified>
</cp:coreProperties>
</file>