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3"/>
  </p:notesMasterIdLst>
  <p:handoutMasterIdLst>
    <p:handoutMasterId r:id="rId14"/>
  </p:handoutMasterIdLst>
  <p:sldIdLst>
    <p:sldId id="345" r:id="rId2"/>
    <p:sldId id="353" r:id="rId3"/>
    <p:sldId id="330" r:id="rId4"/>
    <p:sldId id="354" r:id="rId5"/>
    <p:sldId id="355" r:id="rId6"/>
    <p:sldId id="360" r:id="rId7"/>
    <p:sldId id="357" r:id="rId8"/>
    <p:sldId id="358" r:id="rId9"/>
    <p:sldId id="361" r:id="rId10"/>
    <p:sldId id="362" r:id="rId11"/>
    <p:sldId id="364" r:id="rId12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61FF2-725A-4D43-9987-2CBDFC30122F}" v="17" dt="2020-01-07T23:41:34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93" d="100"/>
          <a:sy n="93" d="100"/>
        </p:scale>
        <p:origin x="1344" y="45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A1D61FF2-725A-4D43-9987-2CBDFC30122F}"/>
    <pc:docChg chg="custSel delSld modSld">
      <pc:chgData name=" " userId="1decf387-3a62-48e1-8264-95221a86067c" providerId="ADAL" clId="{A1D61FF2-725A-4D43-9987-2CBDFC30122F}" dt="2020-01-07T23:41:34.018" v="97"/>
      <pc:docMkLst>
        <pc:docMk/>
      </pc:docMkLst>
      <pc:sldChg chg="modSp">
        <pc:chgData name=" " userId="1decf387-3a62-48e1-8264-95221a86067c" providerId="ADAL" clId="{A1D61FF2-725A-4D43-9987-2CBDFC30122F}" dt="2020-01-07T23:38:05.973" v="83" actId="6549"/>
        <pc:sldMkLst>
          <pc:docMk/>
          <pc:sldMk cId="0" sldId="330"/>
        </pc:sldMkLst>
        <pc:spChg chg="mod">
          <ac:chgData name=" " userId="1decf387-3a62-48e1-8264-95221a86067c" providerId="ADAL" clId="{A1D61FF2-725A-4D43-9987-2CBDFC30122F}" dt="2020-01-07T23:38:05.973" v="83" actId="6549"/>
          <ac:spMkLst>
            <pc:docMk/>
            <pc:sldMk cId="0" sldId="330"/>
            <ac:spMk id="40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3:55.406" v="12" actId="20577"/>
          <ac:spMkLst>
            <pc:docMk/>
            <pc:sldMk cId="0" sldId="330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41:34.018" v="97"/>
        <pc:sldMkLst>
          <pc:docMk/>
          <pc:sldMk cId="3079682105" sldId="345"/>
        </pc:sldMkLst>
        <pc:spChg chg="mod">
          <ac:chgData name=" " userId="1decf387-3a62-48e1-8264-95221a86067c" providerId="ADAL" clId="{A1D61FF2-725A-4D43-9987-2CBDFC30122F}" dt="2020-01-07T23:37:56.133" v="79" actId="20577"/>
          <ac:spMkLst>
            <pc:docMk/>
            <pc:sldMk cId="3079682105" sldId="345"/>
            <ac:spMk id="4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41:34.018" v="97"/>
          <ac:spMkLst>
            <pc:docMk/>
            <pc:sldMk cId="3079682105" sldId="345"/>
            <ac:spMk id="4098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458691677" sldId="346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706679794" sldId="352"/>
        </pc:sldMkLst>
      </pc:sldChg>
      <pc:sldChg chg="modSp">
        <pc:chgData name=" " userId="1decf387-3a62-48e1-8264-95221a86067c" providerId="ADAL" clId="{A1D61FF2-725A-4D43-9987-2CBDFC30122F}" dt="2020-01-07T23:38:01.364" v="81" actId="20577"/>
        <pc:sldMkLst>
          <pc:docMk/>
          <pc:sldMk cId="2574348687" sldId="353"/>
        </pc:sldMkLst>
        <pc:spChg chg="mod">
          <ac:chgData name=" " userId="1decf387-3a62-48e1-8264-95221a86067c" providerId="ADAL" clId="{A1D61FF2-725A-4D43-9987-2CBDFC30122F}" dt="2020-01-07T23:38:01.364" v="81" actId="20577"/>
          <ac:spMkLst>
            <pc:docMk/>
            <pc:sldMk cId="2574348687" sldId="353"/>
            <ac:spMk id="3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5:39.395" v="75"/>
          <ac:spMkLst>
            <pc:docMk/>
            <pc:sldMk cId="2574348687" sldId="353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4:24.437" v="35"/>
        <pc:sldMkLst>
          <pc:docMk/>
          <pc:sldMk cId="4001186141" sldId="354"/>
        </pc:sldMkLst>
        <pc:spChg chg="mod">
          <ac:chgData name=" " userId="1decf387-3a62-48e1-8264-95221a86067c" providerId="ADAL" clId="{A1D61FF2-725A-4D43-9987-2CBDFC30122F}" dt="2020-01-07T23:34:24.437" v="35"/>
          <ac:spMkLst>
            <pc:docMk/>
            <pc:sldMk cId="4001186141" sldId="354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8:10.260" v="85" actId="6549"/>
        <pc:sldMkLst>
          <pc:docMk/>
          <pc:sldMk cId="229668412" sldId="355"/>
        </pc:sldMkLst>
        <pc:spChg chg="mod">
          <ac:chgData name=" " userId="1decf387-3a62-48e1-8264-95221a86067c" providerId="ADAL" clId="{A1D61FF2-725A-4D43-9987-2CBDFC30122F}" dt="2020-01-07T23:38:10.260" v="85" actId="6549"/>
          <ac:spMkLst>
            <pc:docMk/>
            <pc:sldMk cId="229668412" sldId="355"/>
            <ac:spMk id="40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4:17.091" v="27"/>
          <ac:spMkLst>
            <pc:docMk/>
            <pc:sldMk cId="229668412" sldId="355"/>
            <ac:spMk id="14339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5:56.781" v="76" actId="47"/>
        <pc:sldMkLst>
          <pc:docMk/>
          <pc:sldMk cId="229668412" sldId="356"/>
        </pc:sldMkLst>
      </pc:sldChg>
      <pc:sldChg chg="modSp">
        <pc:chgData name=" " userId="1decf387-3a62-48e1-8264-95221a86067c" providerId="ADAL" clId="{A1D61FF2-725A-4D43-9987-2CBDFC30122F}" dt="2020-01-07T23:38:18.588" v="89" actId="6549"/>
        <pc:sldMkLst>
          <pc:docMk/>
          <pc:sldMk cId="229668412" sldId="357"/>
        </pc:sldMkLst>
        <pc:spChg chg="mod">
          <ac:chgData name=" " userId="1decf387-3a62-48e1-8264-95221a86067c" providerId="ADAL" clId="{A1D61FF2-725A-4D43-9987-2CBDFC30122F}" dt="2020-01-07T23:34:41.819" v="51"/>
          <ac:spMkLst>
            <pc:docMk/>
            <pc:sldMk cId="229668412" sldId="357"/>
            <ac:spMk id="4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8:18.588" v="89" actId="6549"/>
          <ac:spMkLst>
            <pc:docMk/>
            <pc:sldMk cId="229668412" sldId="357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8:22.173" v="91" actId="6549"/>
        <pc:sldMkLst>
          <pc:docMk/>
          <pc:sldMk cId="229668412" sldId="358"/>
        </pc:sldMkLst>
        <pc:spChg chg="mod">
          <ac:chgData name=" " userId="1decf387-3a62-48e1-8264-95221a86067c" providerId="ADAL" clId="{A1D61FF2-725A-4D43-9987-2CBDFC30122F}" dt="2020-01-07T23:38:22.173" v="91" actId="6549"/>
          <ac:spMkLst>
            <pc:docMk/>
            <pc:sldMk cId="229668412" sldId="358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A1D61FF2-725A-4D43-9987-2CBDFC30122F}" dt="2020-01-07T23:35:56.781" v="76" actId="47"/>
        <pc:sldMkLst>
          <pc:docMk/>
          <pc:sldMk cId="2284275071" sldId="359"/>
        </pc:sldMkLst>
        <pc:spChg chg="mod">
          <ac:chgData name=" " userId="1decf387-3a62-48e1-8264-95221a86067c" providerId="ADAL" clId="{A1D61FF2-725A-4D43-9987-2CBDFC30122F}" dt="2020-01-07T23:34:10.146" v="19"/>
          <ac:spMkLst>
            <pc:docMk/>
            <pc:sldMk cId="2284275071" sldId="359"/>
            <ac:spMk id="40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4:12.617" v="23"/>
          <ac:spMkLst>
            <pc:docMk/>
            <pc:sldMk cId="2284275071" sldId="359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8:15.245" v="87" actId="6549"/>
        <pc:sldMkLst>
          <pc:docMk/>
          <pc:sldMk cId="4247965453" sldId="360"/>
        </pc:sldMkLst>
        <pc:spChg chg="mod">
          <ac:chgData name=" " userId="1decf387-3a62-48e1-8264-95221a86067c" providerId="ADAL" clId="{A1D61FF2-725A-4D43-9987-2CBDFC30122F}" dt="2020-01-07T23:38:15.245" v="87" actId="6549"/>
          <ac:spMkLst>
            <pc:docMk/>
            <pc:sldMk cId="4247965453" sldId="360"/>
            <ac:spMk id="40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4:34.613" v="43"/>
          <ac:spMkLst>
            <pc:docMk/>
            <pc:sldMk cId="4247965453" sldId="360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4:51.574" v="55"/>
        <pc:sldMkLst>
          <pc:docMk/>
          <pc:sldMk cId="12784275" sldId="361"/>
        </pc:sldMkLst>
        <pc:spChg chg="mod">
          <ac:chgData name=" " userId="1decf387-3a62-48e1-8264-95221a86067c" providerId="ADAL" clId="{A1D61FF2-725A-4D43-9987-2CBDFC30122F}" dt="2020-01-07T23:34:51.574" v="55"/>
          <ac:spMkLst>
            <pc:docMk/>
            <pc:sldMk cId="12784275" sldId="361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8:27.235" v="93" actId="6549"/>
        <pc:sldMkLst>
          <pc:docMk/>
          <pc:sldMk cId="12784275" sldId="362"/>
        </pc:sldMkLst>
        <pc:spChg chg="mod">
          <ac:chgData name=" " userId="1decf387-3a62-48e1-8264-95221a86067c" providerId="ADAL" clId="{A1D61FF2-725A-4D43-9987-2CBDFC30122F}" dt="2020-01-07T23:38:27.235" v="93" actId="6549"/>
          <ac:spMkLst>
            <pc:docMk/>
            <pc:sldMk cId="12784275" sldId="362"/>
            <ac:spMk id="40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12784275" sldId="363"/>
        </pc:sldMkLst>
      </pc:sldChg>
      <pc:sldChg chg="modSp">
        <pc:chgData name=" " userId="1decf387-3a62-48e1-8264-95221a86067c" providerId="ADAL" clId="{A1D61FF2-725A-4D43-9987-2CBDFC30122F}" dt="2020-01-07T23:34:58.306" v="59"/>
        <pc:sldMkLst>
          <pc:docMk/>
          <pc:sldMk cId="3087615201" sldId="364"/>
        </pc:sldMkLst>
        <pc:spChg chg="mod">
          <ac:chgData name=" " userId="1decf387-3a62-48e1-8264-95221a86067c" providerId="ADAL" clId="{A1D61FF2-725A-4D43-9987-2CBDFC30122F}" dt="2020-01-07T23:34:58.306" v="59"/>
          <ac:spMkLst>
            <pc:docMk/>
            <pc:sldMk cId="3087615201" sldId="364"/>
            <ac:spMk id="14339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087615201" sldId="365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087615201" sldId="366"/>
        </pc:sldMkLst>
      </pc:sldChg>
      <pc:sldChg chg="modSp del">
        <pc:chgData name=" " userId="1decf387-3a62-48e1-8264-95221a86067c" providerId="ADAL" clId="{A1D61FF2-725A-4D43-9987-2CBDFC30122F}" dt="2020-01-07T23:36:11.376" v="77" actId="47"/>
        <pc:sldMkLst>
          <pc:docMk/>
          <pc:sldMk cId="3087615201" sldId="367"/>
        </pc:sldMkLst>
        <pc:spChg chg="mod">
          <ac:chgData name=" " userId="1decf387-3a62-48e1-8264-95221a86067c" providerId="ADAL" clId="{A1D61FF2-725A-4D43-9987-2CBDFC30122F}" dt="2020-01-07T23:35:19.757" v="67"/>
          <ac:spMkLst>
            <pc:docMk/>
            <pc:sldMk cId="3087615201" sldId="367"/>
            <ac:spMk id="14339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2218532655" sldId="368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4089058281" sldId="369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1810256252" sldId="370"/>
        </pc:sldMkLst>
      </pc:sldChg>
      <pc:sldChg chg="modSp del">
        <pc:chgData name=" " userId="1decf387-3a62-48e1-8264-95221a86067c" providerId="ADAL" clId="{A1D61FF2-725A-4D43-9987-2CBDFC30122F}" dt="2020-01-07T23:36:11.376" v="77" actId="47"/>
        <pc:sldMkLst>
          <pc:docMk/>
          <pc:sldMk cId="1463635079" sldId="371"/>
        </pc:sldMkLst>
        <pc:spChg chg="mod">
          <ac:chgData name=" " userId="1decf387-3a62-48e1-8264-95221a86067c" providerId="ADAL" clId="{A1D61FF2-725A-4D43-9987-2CBDFC30122F}" dt="2020-01-07T23:33:54.249" v="8" actId="27636"/>
          <ac:spMkLst>
            <pc:docMk/>
            <pc:sldMk cId="1463635079" sldId="371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A1D61FF2-725A-4D43-9987-2CBDFC30122F}" dt="2020-01-07T23:36:11.376" v="77" actId="47"/>
        <pc:sldMkLst>
          <pc:docMk/>
          <pc:sldMk cId="1463635079" sldId="372"/>
        </pc:sldMkLst>
        <pc:spChg chg="mod">
          <ac:chgData name=" " userId="1decf387-3a62-48e1-8264-95221a86067c" providerId="ADAL" clId="{A1D61FF2-725A-4D43-9987-2CBDFC30122F}" dt="2020-01-07T23:33:54.259" v="9" actId="27636"/>
          <ac:spMkLst>
            <pc:docMk/>
            <pc:sldMk cId="1463635079" sldId="372"/>
            <ac:spMk id="40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499279895" sldId="373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499279895" sldId="374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4080308983" sldId="375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4080308983" sldId="376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35447883" sldId="37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65970" y="6452368"/>
            <a:ext cx="57579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effectLst/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effectLst/>
                <a:latin typeface="+mn-ea"/>
                <a:ea typeface="+mn-ea"/>
              </a:rPr>
              <a:t>/11</a:t>
            </a:r>
            <a:endParaRPr lang="en-US" altLang="ko-KR" sz="1050" b="1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확률변수의 </a:t>
            </a:r>
            <a:r>
              <a:rPr lang="ko-KR" altLang="en-US" dirty="0" err="1"/>
              <a:t>기대값</a:t>
            </a:r>
            <a:endParaRPr lang="ko-KR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04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3519010"/>
            <a:ext cx="8415338" cy="2576990"/>
          </a:xfrm>
        </p:spPr>
        <p:txBody>
          <a:bodyPr/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5-2] </a:t>
            </a:r>
            <a:r>
              <a:rPr lang="ko-KR" altLang="en-US" sz="2400" dirty="0"/>
              <a:t>분산의 특성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/>
              <a:t>분산의 특성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32777" y="198314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이산형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777" y="270322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연속형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6" name="Picture 14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1321926"/>
            <a:ext cx="3958189" cy="4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1898830"/>
            <a:ext cx="5580620" cy="131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476545" y="3429342"/>
            <a:ext cx="8145905" cy="2564943"/>
          </a:xfrm>
          <a:prstGeom prst="roundRect">
            <a:avLst>
              <a:gd name="adj" fmla="val 969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4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84927"/>
            <a:ext cx="4998690" cy="171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5-9] </a:t>
            </a:r>
            <a:r>
              <a:rPr lang="ko-KR" altLang="en-US" sz="2000" dirty="0">
                <a:latin typeface="+mn-ea"/>
              </a:rPr>
              <a:t>주사위를 한 번 던져서 나온 눈의 수에 </a:t>
            </a:r>
            <a:r>
              <a:rPr lang="en-US" altLang="ko-KR" sz="2000" dirty="0">
                <a:latin typeface="+mn-ea"/>
              </a:rPr>
              <a:t>100</a:t>
            </a:r>
            <a:r>
              <a:rPr lang="ko-KR" altLang="en-US" sz="2000" dirty="0">
                <a:latin typeface="+mn-ea"/>
              </a:rPr>
              <a:t>을 곱하고 </a:t>
            </a:r>
            <a:r>
              <a:rPr lang="en-US" altLang="ko-KR" sz="2000" dirty="0">
                <a:latin typeface="+mn-ea"/>
              </a:rPr>
              <a:t>400</a:t>
            </a:r>
            <a:r>
              <a:rPr lang="ko-KR" altLang="en-US" sz="2000" dirty="0">
                <a:latin typeface="+mn-ea"/>
              </a:rPr>
              <a:t>을 뺀 숫자</a:t>
            </a:r>
            <a:r>
              <a:rPr lang="en-US" altLang="ko-KR" sz="2000" dirty="0">
                <a:latin typeface="+mn-ea"/>
              </a:rPr>
              <a:t> Y</a:t>
            </a:r>
            <a:r>
              <a:rPr lang="ko-KR" altLang="en-US" sz="2000" dirty="0">
                <a:latin typeface="+mn-ea"/>
              </a:rPr>
              <a:t>의 </a:t>
            </a:r>
            <a:r>
              <a:rPr lang="ko-KR" altLang="en-US" sz="2000" dirty="0" err="1">
                <a:latin typeface="+mn-ea"/>
              </a:rPr>
              <a:t>기대값과</a:t>
            </a:r>
            <a:r>
              <a:rPr lang="ko-KR" altLang="en-US" sz="2000" dirty="0">
                <a:latin typeface="+mn-ea"/>
              </a:rPr>
              <a:t> 분산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5-10] </a:t>
            </a:r>
            <a:r>
              <a:rPr lang="ko-KR" altLang="en-US" sz="2000" dirty="0" err="1">
                <a:latin typeface="+mn-ea"/>
              </a:rPr>
              <a:t>연속형</a:t>
            </a:r>
            <a:r>
              <a:rPr lang="ko-KR" altLang="en-US" sz="2000" dirty="0">
                <a:latin typeface="+mn-ea"/>
              </a:rPr>
              <a:t> 확률변수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145121"/>
            <a:ext cx="7200800" cy="18689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5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80" y="2219919"/>
            <a:ext cx="4953095" cy="174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74" y="4725545"/>
            <a:ext cx="4002841" cy="17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1600" y="4676034"/>
            <a:ext cx="7200800" cy="18689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030837"/>
              </p:ext>
            </p:extLst>
          </p:nvPr>
        </p:nvGraphicFramePr>
        <p:xfrm>
          <a:off x="3669320" y="4147725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2882880" imgH="406080" progId="Equation.DSMT4">
                  <p:embed/>
                </p:oleObj>
              </mc:Choice>
              <mc:Fallback>
                <p:oleObj name="Equation" r:id="rId5" imgW="2882880" imgH="40608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320" y="4147725"/>
                        <a:ext cx="288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6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4</a:t>
            </a:r>
            <a:r>
              <a:rPr kumimoji="0" lang="ko-KR" altLang="en-US" dirty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/>
              <a:t>확률변수의 </a:t>
            </a:r>
            <a:r>
              <a:rPr kumimoji="0" lang="ko-KR" altLang="en-US" dirty="0" err="1"/>
              <a:t>기대값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461177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5.1	</a:t>
            </a:r>
            <a:r>
              <a:rPr lang="ko-KR" altLang="en-US" sz="2400" b="1" dirty="0">
                <a:latin typeface="+mn-ea"/>
                <a:ea typeface="+mn-ea"/>
              </a:rPr>
              <a:t>확률변수의 </a:t>
            </a:r>
            <a:r>
              <a:rPr lang="ko-KR" altLang="en-US" sz="2400" b="1" dirty="0" err="1">
                <a:latin typeface="+mn-ea"/>
                <a:ea typeface="+mn-ea"/>
              </a:rPr>
              <a:t>기대값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3037241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5.2	</a:t>
            </a:r>
            <a:r>
              <a:rPr lang="ko-KR" altLang="en-US" sz="2400" b="1" dirty="0">
                <a:latin typeface="+mn-ea"/>
                <a:ea typeface="+mn-ea"/>
              </a:rPr>
              <a:t>분산과 표준편차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361330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5.3	</a:t>
            </a:r>
            <a:r>
              <a:rPr lang="ko-KR" altLang="en-US" sz="2400" b="1" dirty="0" err="1">
                <a:latin typeface="+mn-ea"/>
                <a:ea typeface="+mn-ea"/>
              </a:rPr>
              <a:t>공분산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417020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5.4	</a:t>
            </a:r>
            <a:r>
              <a:rPr lang="ko-KR" altLang="en-US" sz="2400" b="1" dirty="0">
                <a:latin typeface="+mn-ea"/>
                <a:ea typeface="+mn-ea"/>
              </a:rPr>
              <a:t>상관계수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1680" y="4746269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5.5	</a:t>
            </a:r>
            <a:r>
              <a:rPr lang="ko-KR" altLang="en-US" sz="2400" b="1" dirty="0">
                <a:latin typeface="+mn-ea"/>
                <a:ea typeface="+mn-ea"/>
              </a:rPr>
              <a:t>모멘트생성함수</a:t>
            </a:r>
            <a:r>
              <a:rPr lang="en-US" altLang="ko-KR" sz="2400" b="1" dirty="0">
                <a:latin typeface="+mn-ea"/>
                <a:ea typeface="+mn-ea"/>
              </a:rPr>
              <a:t>*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434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확률변수의 결과값을 그 확률변수의 확률분포를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가중치로 평균한 값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확률실험을 무한히 반복했을 때 관측되는 확률변수 값들의 평균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11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5-1] </a:t>
            </a:r>
            <a:r>
              <a:rPr lang="ko-KR" altLang="en-US" sz="2400" dirty="0">
                <a:latin typeface="+mn-ea"/>
              </a:rPr>
              <a:t>확률변수의 </a:t>
            </a:r>
            <a:r>
              <a:rPr lang="ko-KR" altLang="en-US" sz="2400" dirty="0" err="1">
                <a:latin typeface="+mn-ea"/>
              </a:rPr>
              <a:t>기대값</a:t>
            </a:r>
            <a:r>
              <a:rPr lang="en-US" altLang="ko-KR" sz="2400" dirty="0">
                <a:latin typeface="+mn-ea"/>
              </a:rPr>
              <a:t>(expected value)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 err="1">
                <a:latin typeface="+mn-ea"/>
              </a:rPr>
              <a:t>이산형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 err="1">
                <a:latin typeface="+mn-ea"/>
              </a:rPr>
              <a:t>연속형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8000" indent="-288000"/>
            <a:r>
              <a:rPr lang="en-US" altLang="ko-KR" dirty="0"/>
              <a:t>1.1	</a:t>
            </a:r>
            <a:r>
              <a:rPr lang="ko-KR" altLang="en-US" dirty="0" err="1"/>
              <a:t>기대값의</a:t>
            </a:r>
            <a:r>
              <a:rPr lang="ko-KR" altLang="en-US" dirty="0"/>
              <a:t> 개념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545" y="3519010"/>
            <a:ext cx="8145905" cy="2339575"/>
          </a:xfrm>
          <a:prstGeom prst="roundRect">
            <a:avLst>
              <a:gd name="adj" fmla="val 1010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4429743"/>
            <a:ext cx="3642716" cy="130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5-1] </a:t>
            </a:r>
            <a:r>
              <a:rPr lang="ko-KR" altLang="en-US" sz="2000" dirty="0">
                <a:latin typeface="+mn-ea"/>
              </a:rPr>
              <a:t>동전을 세 번 던져 나온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앞면의 개수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뒷면의 개수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만큼 </a:t>
            </a:r>
            <a:r>
              <a:rPr lang="en-US" altLang="ko-KR" sz="2000" dirty="0">
                <a:latin typeface="+mn-ea"/>
              </a:rPr>
              <a:t>100</a:t>
            </a:r>
            <a:r>
              <a:rPr lang="ko-KR" altLang="en-US" sz="2000" dirty="0">
                <a:latin typeface="+mn-ea"/>
              </a:rPr>
              <a:t>원씩 주고받는 게임에서 수익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</a:t>
            </a:r>
            <a:r>
              <a:rPr lang="ko-KR" altLang="en-US" sz="2000" dirty="0" err="1">
                <a:latin typeface="+mn-ea"/>
              </a:rPr>
              <a:t>기대값</a:t>
            </a:r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5-2] </a:t>
            </a:r>
            <a:r>
              <a:rPr lang="ko-KR" altLang="en-US" sz="2000" dirty="0" err="1">
                <a:latin typeface="+mn-ea"/>
              </a:rPr>
              <a:t>연속형</a:t>
            </a:r>
            <a:r>
              <a:rPr lang="ko-KR" altLang="en-US" sz="2000" dirty="0">
                <a:latin typeface="+mn-ea"/>
              </a:rPr>
              <a:t> 확률변수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</a:t>
            </a:r>
            <a:r>
              <a:rPr lang="ko-KR" altLang="en-US" sz="2000" dirty="0" err="1">
                <a:latin typeface="+mn-ea"/>
              </a:rPr>
              <a:t>기대값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5237371"/>
            <a:ext cx="7200800" cy="12069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6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76" y="5357093"/>
            <a:ext cx="4617975" cy="9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67" y="4080336"/>
            <a:ext cx="3917175" cy="53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1600" y="2044478"/>
            <a:ext cx="7200800" cy="26462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6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63" y="2131914"/>
            <a:ext cx="4814436" cy="192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4214"/>
              </p:ext>
            </p:extLst>
          </p:nvPr>
        </p:nvGraphicFramePr>
        <p:xfrm>
          <a:off x="5236442" y="4757884"/>
          <a:ext cx="2590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2590560" imgH="342720" progId="Equation.DSMT4">
                  <p:embed/>
                </p:oleObj>
              </mc:Choice>
              <mc:Fallback>
                <p:oleObj name="Equation" r:id="rId6" imgW="259056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442" y="4757884"/>
                        <a:ext cx="2590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18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2483895"/>
            <a:ext cx="8415338" cy="3645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5-3] </a:t>
            </a:r>
            <a:r>
              <a:rPr lang="ko-KR" altLang="en-US" sz="2000" dirty="0">
                <a:latin typeface="+mn-ea"/>
              </a:rPr>
              <a:t>동전을 세 번 던져서 나온 뒷면의 개수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제곱에 해당되는 배당금을 받는 게임에서 배당금의 </a:t>
            </a:r>
            <a:r>
              <a:rPr lang="ko-KR" altLang="en-US" sz="2000" dirty="0" err="1">
                <a:latin typeface="+mn-ea"/>
              </a:rPr>
              <a:t>기대값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105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5-4] </a:t>
            </a:r>
            <a:r>
              <a:rPr lang="ko-KR" altLang="en-US" sz="2000" dirty="0" err="1">
                <a:latin typeface="+mn-ea"/>
              </a:rPr>
              <a:t>연속형</a:t>
            </a:r>
            <a:r>
              <a:rPr lang="ko-KR" altLang="en-US" sz="2000" dirty="0">
                <a:latin typeface="+mn-ea"/>
              </a:rPr>
              <a:t> 확률변수</a:t>
            </a:r>
            <a:r>
              <a:rPr lang="en-US" altLang="ko-KR" sz="2000" dirty="0">
                <a:latin typeface="+mn-ea"/>
              </a:rPr>
              <a:t>, Y=3X-3</a:t>
            </a:r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8000" indent="-288000"/>
            <a:r>
              <a:rPr lang="en-US" altLang="ko-KR" dirty="0"/>
              <a:t>1.2 </a:t>
            </a:r>
            <a:r>
              <a:rPr lang="ko-KR" altLang="en-US" dirty="0"/>
              <a:t>확률변수 함수의 </a:t>
            </a:r>
            <a:r>
              <a:rPr lang="ko-KR" altLang="en-US" dirty="0" err="1"/>
              <a:t>기대값</a:t>
            </a:r>
            <a:r>
              <a:rPr lang="en-US" altLang="ko-KR" dirty="0"/>
              <a:t>, Y=g(X)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4935431"/>
            <a:ext cx="7200800" cy="16791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5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64111"/>
            <a:ext cx="6488584" cy="9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76" y="6097401"/>
            <a:ext cx="2642769" cy="48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1600" y="3217080"/>
            <a:ext cx="7200800" cy="12020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5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65" y="3280879"/>
            <a:ext cx="5114181" cy="10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32595" y="13162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이산형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2595" y="192424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연속형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11" name="Picture 15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1366817"/>
            <a:ext cx="4005445" cy="100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37767"/>
              </p:ext>
            </p:extLst>
          </p:nvPr>
        </p:nvGraphicFramePr>
        <p:xfrm>
          <a:off x="4572000" y="4464115"/>
          <a:ext cx="2501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501900" imgH="342900" progId="Equation.DSMT4">
                  <p:embed/>
                </p:oleObj>
              </mc:Choice>
              <mc:Fallback>
                <p:oleObj name="Equation" r:id="rId7" imgW="2501900" imgH="34290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64115"/>
                        <a:ext cx="2501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6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5-1] </a:t>
            </a:r>
            <a:r>
              <a:rPr lang="ko-KR" altLang="en-US" sz="2400" dirty="0" err="1"/>
              <a:t>기대값의</a:t>
            </a:r>
            <a:r>
              <a:rPr lang="ko-KR" altLang="en-US" sz="2400" dirty="0"/>
              <a:t> 특성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1.4 </a:t>
            </a:r>
            <a:r>
              <a:rPr lang="ko-KR" altLang="en-US" dirty="0" err="1"/>
              <a:t>기대값의</a:t>
            </a:r>
            <a:r>
              <a:rPr lang="ko-KR" altLang="en-US" dirty="0"/>
              <a:t> 특성</a:t>
            </a:r>
            <a:endParaRPr lang="en-US" altLang="ko-KR" dirty="0"/>
          </a:p>
        </p:txBody>
      </p:sp>
      <p:pic>
        <p:nvPicPr>
          <p:cNvPr id="4" name="Picture 28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1" y="1920096"/>
            <a:ext cx="6303746" cy="156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8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47" y="3589078"/>
            <a:ext cx="6173100" cy="218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76545" y="1314450"/>
            <a:ext cx="8145905" cy="4724840"/>
          </a:xfrm>
          <a:prstGeom prst="roundRect">
            <a:avLst>
              <a:gd name="adj" fmla="val 4721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1.4 </a:t>
            </a:r>
            <a:r>
              <a:rPr lang="ko-KR" altLang="en-US" dirty="0" err="1"/>
              <a:t>기대값의</a:t>
            </a:r>
            <a:r>
              <a:rPr lang="ko-KR" altLang="en-US" dirty="0"/>
              <a:t> 특성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[</a:t>
            </a:r>
            <a:r>
              <a:rPr kumimoji="0" lang="ko-KR" altLang="en-US" sz="2400" dirty="0"/>
              <a:t>정리 </a:t>
            </a:r>
            <a:r>
              <a:rPr kumimoji="0" lang="en-US" altLang="ko-KR" sz="2400" dirty="0"/>
              <a:t>5-1] </a:t>
            </a:r>
            <a:r>
              <a:rPr kumimoji="0" lang="ko-KR" altLang="en-US" sz="2400" dirty="0" err="1"/>
              <a:t>기대값의</a:t>
            </a:r>
            <a:r>
              <a:rPr kumimoji="0" lang="ko-KR" altLang="en-US" sz="2400" dirty="0"/>
              <a:t> 특성 </a:t>
            </a:r>
            <a:r>
              <a:rPr kumimoji="0" lang="en-US" altLang="ko-KR" sz="2400" dirty="0"/>
              <a:t>(</a:t>
            </a:r>
            <a:r>
              <a:rPr kumimoji="0" lang="ko-KR" altLang="en-US" sz="2400" dirty="0"/>
              <a:t>계속</a:t>
            </a:r>
            <a:r>
              <a:rPr kumimoji="0" lang="en-US" altLang="ko-KR" sz="2400" dirty="0"/>
              <a:t>)</a:t>
            </a:r>
            <a:endParaRPr kumimoji="0" lang="en-US" altLang="ko-KR" sz="2000" dirty="0"/>
          </a:p>
          <a:p>
            <a:pPr fontAlgn="auto">
              <a:spcAft>
                <a:spcPts val="0"/>
              </a:spcAft>
            </a:pPr>
            <a:endParaRPr kumimoji="0"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314450"/>
            <a:ext cx="8145905" cy="4724840"/>
          </a:xfrm>
          <a:prstGeom prst="roundRect">
            <a:avLst>
              <a:gd name="adj" fmla="val 4721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6" y="1926714"/>
            <a:ext cx="6957315" cy="191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1" y="4069703"/>
            <a:ext cx="6195092" cy="16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6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8000" indent="-288000"/>
            <a:r>
              <a:rPr lang="en-US" altLang="ko-KR" dirty="0"/>
              <a:t>2.1 </a:t>
            </a:r>
            <a:r>
              <a:rPr lang="ko-KR" altLang="en-US" dirty="0"/>
              <a:t>분산의 개념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1314450"/>
            <a:ext cx="8415338" cy="490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dirty="0"/>
              <a:t>[</a:t>
            </a:r>
            <a:r>
              <a:rPr kumimoji="0" lang="ko-KR" altLang="en-US" sz="2400" dirty="0"/>
              <a:t>정리 </a:t>
            </a:r>
            <a:r>
              <a:rPr kumimoji="0" lang="en-US" altLang="ko-KR" sz="2400" dirty="0"/>
              <a:t>5-2] </a:t>
            </a:r>
            <a:r>
              <a:rPr lang="ko-KR" altLang="en-US" sz="2400" dirty="0"/>
              <a:t>확률변수의 분산</a:t>
            </a:r>
            <a:r>
              <a:rPr lang="en-US" altLang="ko-KR" sz="2400" dirty="0"/>
              <a:t>(variance)</a:t>
            </a:r>
            <a:endParaRPr kumimoji="0"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1314450"/>
            <a:ext cx="8145905" cy="4229785"/>
          </a:xfrm>
          <a:prstGeom prst="roundRect">
            <a:avLst>
              <a:gd name="adj" fmla="val 4721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6635" y="279893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이산형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6635" y="351901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연속형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6635" y="43110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간편식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12" name="Picture 1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12" y="1866997"/>
            <a:ext cx="4989563" cy="57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53925"/>
            <a:ext cx="5652628" cy="25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6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5-7] </a:t>
            </a:r>
            <a:r>
              <a:rPr lang="ko-KR" altLang="en-US" sz="2000" dirty="0">
                <a:latin typeface="+mn-ea"/>
              </a:rPr>
              <a:t>주사위를 한 번 던지는 시행에서 </a:t>
            </a:r>
            <a:r>
              <a:rPr lang="ko-KR" altLang="en-US" sz="2000" spc="-100" dirty="0">
                <a:latin typeface="+mn-ea"/>
              </a:rPr>
              <a:t>나온 눈의 수 </a:t>
            </a:r>
            <a:r>
              <a:rPr lang="en-US" altLang="ko-KR" sz="2000" spc="-100" dirty="0">
                <a:latin typeface="+mn-ea"/>
              </a:rPr>
              <a:t>X</a:t>
            </a:r>
            <a:r>
              <a:rPr lang="ko-KR" altLang="en-US" sz="2000" spc="-100" dirty="0">
                <a:latin typeface="+mn-ea"/>
              </a:rPr>
              <a:t>의 </a:t>
            </a:r>
            <a:r>
              <a:rPr lang="ko-KR" altLang="en-US" sz="2000" spc="-100" dirty="0" err="1">
                <a:latin typeface="+mn-ea"/>
              </a:rPr>
              <a:t>기대값과</a:t>
            </a:r>
            <a:r>
              <a:rPr lang="ko-KR" altLang="en-US" sz="2000" spc="-100" dirty="0">
                <a:latin typeface="+mn-ea"/>
              </a:rPr>
              <a:t> 분산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5-8] </a:t>
            </a:r>
            <a:r>
              <a:rPr lang="ko-KR" altLang="en-US" sz="2000" dirty="0" err="1">
                <a:latin typeface="+mn-ea"/>
              </a:rPr>
              <a:t>연속형</a:t>
            </a:r>
            <a:r>
              <a:rPr lang="ko-KR" altLang="en-US" sz="2000" dirty="0">
                <a:latin typeface="+mn-ea"/>
              </a:rPr>
              <a:t> 확률변수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769623"/>
            <a:ext cx="7200800" cy="13443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3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1849185"/>
            <a:ext cx="5662064" cy="12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1600" y="3799673"/>
            <a:ext cx="7200800" cy="25202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3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47" y="3911096"/>
            <a:ext cx="6858762" cy="233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8975"/>
              </p:ext>
            </p:extLst>
          </p:nvPr>
        </p:nvGraphicFramePr>
        <p:xfrm>
          <a:off x="3536885" y="3364290"/>
          <a:ext cx="241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2412720" imgH="342720" progId="Equation.DSMT4">
                  <p:embed/>
                </p:oleObj>
              </mc:Choice>
              <mc:Fallback>
                <p:oleObj name="Equation" r:id="rId5" imgW="24127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885" y="3364290"/>
                        <a:ext cx="241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15128</TotalTime>
  <Words>209</Words>
  <Application>Microsoft Office PowerPoint</Application>
  <PresentationFormat>화면 슬라이드 쇼(4:3)</PresentationFormat>
  <Paragraphs>66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한양해서</vt:lpstr>
      <vt:lpstr>Arial</vt:lpstr>
      <vt:lpstr>Wingdings</vt:lpstr>
      <vt:lpstr>Office 테마</vt:lpstr>
      <vt:lpstr>Equation</vt:lpstr>
      <vt:lpstr>확률변수의 기대값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236</cp:revision>
  <cp:lastPrinted>2016-03-01T13:56:08Z</cp:lastPrinted>
  <dcterms:created xsi:type="dcterms:W3CDTF">2004-02-19T02:52:38Z</dcterms:created>
  <dcterms:modified xsi:type="dcterms:W3CDTF">2020-01-11T13:07:42Z</dcterms:modified>
</cp:coreProperties>
</file>